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92.jpg" ContentType="image/jpg"/>
  <Override PartName="/ppt/media/image93.jpg" ContentType="image/jpg"/>
  <Override PartName="/ppt/media/image94.jpg" ContentType="image/jpg"/>
  <Override PartName="/ppt/media/image95.jpg" ContentType="image/jpg"/>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media/image103.jpg" ContentType="image/jpg"/>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handoutMasterIdLst>
    <p:handoutMasterId r:id="rId97"/>
  </p:handoutMasterIdLst>
  <p:sldIdLst>
    <p:sldId id="256" r:id="rId2"/>
    <p:sldId id="257" r:id="rId3"/>
    <p:sldId id="258" r:id="rId4"/>
    <p:sldId id="259" r:id="rId5"/>
    <p:sldId id="283" r:id="rId6"/>
    <p:sldId id="1348" r:id="rId7"/>
    <p:sldId id="1379" r:id="rId8"/>
    <p:sldId id="285" r:id="rId9"/>
    <p:sldId id="1380" r:id="rId10"/>
    <p:sldId id="1381" r:id="rId11"/>
    <p:sldId id="1382" r:id="rId12"/>
    <p:sldId id="1383" r:id="rId13"/>
    <p:sldId id="1384" r:id="rId14"/>
    <p:sldId id="1385" r:id="rId15"/>
    <p:sldId id="1386" r:id="rId16"/>
    <p:sldId id="1387" r:id="rId17"/>
    <p:sldId id="1388" r:id="rId18"/>
    <p:sldId id="1389" r:id="rId19"/>
    <p:sldId id="414" r:id="rId20"/>
    <p:sldId id="1390" r:id="rId21"/>
    <p:sldId id="1391" r:id="rId22"/>
    <p:sldId id="1392" r:id="rId23"/>
    <p:sldId id="1393" r:id="rId24"/>
    <p:sldId id="1394" r:id="rId25"/>
    <p:sldId id="1395" r:id="rId26"/>
    <p:sldId id="1396" r:id="rId27"/>
    <p:sldId id="1397" r:id="rId28"/>
    <p:sldId id="1398" r:id="rId29"/>
    <p:sldId id="1399" r:id="rId30"/>
    <p:sldId id="1400" r:id="rId31"/>
    <p:sldId id="1401" r:id="rId32"/>
    <p:sldId id="1402" r:id="rId33"/>
    <p:sldId id="1403" r:id="rId34"/>
    <p:sldId id="429" r:id="rId35"/>
    <p:sldId id="430" r:id="rId36"/>
    <p:sldId id="431" r:id="rId37"/>
    <p:sldId id="432" r:id="rId38"/>
    <p:sldId id="433" r:id="rId39"/>
    <p:sldId id="434" r:id="rId40"/>
    <p:sldId id="435" r:id="rId41"/>
    <p:sldId id="1241" r:id="rId42"/>
    <p:sldId id="1242" r:id="rId43"/>
    <p:sldId id="1243" r:id="rId44"/>
    <p:sldId id="1244" r:id="rId45"/>
    <p:sldId id="1245" r:id="rId46"/>
    <p:sldId id="1249" r:id="rId47"/>
    <p:sldId id="1250" r:id="rId48"/>
    <p:sldId id="1311" r:id="rId49"/>
    <p:sldId id="1312" r:id="rId50"/>
    <p:sldId id="1313" r:id="rId51"/>
    <p:sldId id="1314" r:id="rId52"/>
    <p:sldId id="1315" r:id="rId53"/>
    <p:sldId id="378" r:id="rId54"/>
    <p:sldId id="1316" r:id="rId55"/>
    <p:sldId id="1317" r:id="rId56"/>
    <p:sldId id="1318" r:id="rId57"/>
    <p:sldId id="375" r:id="rId58"/>
    <p:sldId id="377" r:id="rId59"/>
    <p:sldId id="384" r:id="rId60"/>
    <p:sldId id="380" r:id="rId61"/>
    <p:sldId id="1319" r:id="rId62"/>
    <p:sldId id="382" r:id="rId63"/>
    <p:sldId id="379" r:id="rId64"/>
    <p:sldId id="1320" r:id="rId65"/>
    <p:sldId id="1321" r:id="rId66"/>
    <p:sldId id="1322" r:id="rId67"/>
    <p:sldId id="1323" r:id="rId68"/>
    <p:sldId id="1324" r:id="rId69"/>
    <p:sldId id="1325" r:id="rId70"/>
    <p:sldId id="1326" r:id="rId71"/>
    <p:sldId id="1327" r:id="rId72"/>
    <p:sldId id="1328" r:id="rId73"/>
    <p:sldId id="1329" r:id="rId74"/>
    <p:sldId id="1330" r:id="rId75"/>
    <p:sldId id="1331" r:id="rId76"/>
    <p:sldId id="1332" r:id="rId77"/>
    <p:sldId id="1333" r:id="rId78"/>
    <p:sldId id="1334" r:id="rId79"/>
    <p:sldId id="1335" r:id="rId80"/>
    <p:sldId id="1336" r:id="rId81"/>
    <p:sldId id="1337" r:id="rId82"/>
    <p:sldId id="1338" r:id="rId83"/>
    <p:sldId id="1339" r:id="rId84"/>
    <p:sldId id="1340" r:id="rId85"/>
    <p:sldId id="1341" r:id="rId86"/>
    <p:sldId id="1342" r:id="rId87"/>
    <p:sldId id="1343" r:id="rId88"/>
    <p:sldId id="1344" r:id="rId89"/>
    <p:sldId id="1345" r:id="rId90"/>
    <p:sldId id="1346" r:id="rId91"/>
    <p:sldId id="1347" r:id="rId92"/>
    <p:sldId id="371" r:id="rId93"/>
    <p:sldId id="372" r:id="rId94"/>
    <p:sldId id="373" r:id="rId95"/>
  </p:sldIdLst>
  <p:sldSz cx="18288000" cy="10287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FF9999"/>
    <a:srgbClr val="008000"/>
    <a:srgbClr val="009900"/>
    <a:srgbClr val="008080"/>
    <a:srgbClr val="CC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CECE8"/>
          </a:solidFill>
        </a:fill>
      </a:tcStyle>
    </a:wholeTbl>
    <a:band1H>
      <a:tcStyle>
        <a:tcBdr/>
        <a:fill>
          <a:solidFill>
            <a:srgbClr val="F8D7CD"/>
          </a:solidFill>
        </a:fill>
      </a:tcStyle>
    </a:band1H>
    <a:band2H>
      <a:tcStyle>
        <a:tcBdr/>
      </a:tcStyle>
    </a:band2H>
    <a:band1V>
      <a:tcStyle>
        <a:tcBdr/>
        <a:fill>
          <a:solidFill>
            <a:srgbClr val="F8D7CD"/>
          </a:solidFill>
        </a:fill>
      </a:tcStyle>
    </a:band1V>
    <a:band2V>
      <a:tcStyle>
        <a:tcBdr/>
      </a:tcStyle>
    </a:band2V>
    <a:lastCol>
      <a:tcTxStyle b="on">
        <a:font>
          <a:latin typeface="+mn-lt"/>
          <a:ea typeface="+mn-ea"/>
          <a:cs typeface="+mn-cs"/>
        </a:font>
        <a:srgbClr val="FFFFFF"/>
      </a:tcTxStyle>
      <a:tcStyle>
        <a:tcBdr/>
        <a:fill>
          <a:solidFill>
            <a:srgbClr val="ED7D31"/>
          </a:solidFill>
        </a:fill>
      </a:tcStyle>
    </a:lastCol>
    <a:firstCol>
      <a:tcTxStyle b="on">
        <a:font>
          <a:latin typeface="+mn-lt"/>
          <a:ea typeface="+mn-ea"/>
          <a:cs typeface="+mn-cs"/>
        </a:font>
        <a:srgbClr val="FFFFFF"/>
      </a:tcTxStyle>
      <a:tcStyle>
        <a:tcBdr/>
        <a:fill>
          <a:solidFill>
            <a:srgbClr val="ED7D31"/>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ED7D31"/>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ED7D31"/>
          </a:solidFill>
        </a:fill>
      </a:tcStyle>
    </a:firstRow>
  </a:tblStyle>
  <a:tblStyle styleId="{BDBED569-4797-4DF1-A0F4-6AAB3CD982D8}" styleName="">
    <a:wholeTbl>
      <a:tcTxStyle>
        <a:font>
          <a:latin typeface="+mn-lt"/>
          <a:ea typeface="+mn-ea"/>
          <a:cs typeface="+mn-cs"/>
        </a:font>
        <a:srgbClr val="000000"/>
      </a:tcTxStyle>
      <a:tcStyle>
        <a:tcBdr>
          <a:left>
            <a:ln w="12701" cap="flat" cmpd="sng" algn="ctr">
              <a:solidFill>
                <a:srgbClr val="4472C4"/>
              </a:solidFill>
              <a:prstDash val="solid"/>
              <a:round/>
              <a:headEnd type="none" w="med" len="med"/>
              <a:tailEnd type="none" w="med" len="med"/>
            </a:ln>
          </a:left>
          <a:right>
            <a:ln w="12701" cap="flat" cmpd="sng" algn="ctr">
              <a:solidFill>
                <a:srgbClr val="4472C4"/>
              </a:solidFill>
              <a:prstDash val="solid"/>
              <a:round/>
              <a:headEnd type="none" w="med" len="med"/>
              <a:tailEnd type="none" w="med" len="med"/>
            </a:ln>
          </a:right>
          <a:top>
            <a:ln w="12701" cap="flat" cmpd="sng" algn="ctr">
              <a:solidFill>
                <a:srgbClr val="4472C4"/>
              </a:solidFill>
              <a:prstDash val="solid"/>
              <a:round/>
              <a:headEnd type="none" w="med" len="med"/>
              <a:tailEnd type="none" w="med" len="med"/>
            </a:ln>
          </a:top>
          <a:bottom>
            <a:ln w="12701" cap="flat" cmpd="sng" algn="ctr">
              <a:solidFill>
                <a:srgbClr val="4472C4"/>
              </a:solidFill>
              <a:prstDash val="solid"/>
              <a:round/>
              <a:headEnd type="none" w="med" len="med"/>
              <a:tailEnd type="none" w="med" len="med"/>
            </a:ln>
          </a:bottom>
        </a:tcBdr>
      </a:tcStyle>
    </a:wholeTbl>
    <a:band1H>
      <a:tcStyle>
        <a:tcBdr/>
        <a:fill>
          <a:solidFill>
            <a:srgbClr val="4472C4"/>
          </a:solidFill>
        </a:fill>
      </a:tcStyle>
    </a:band1H>
    <a:band1V>
      <a:tcStyle>
        <a:tcBdr/>
        <a:fill>
          <a:solidFill>
            <a:srgbClr val="4472C4"/>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4472C4"/>
              </a:solidFill>
              <a:prstDash val="solid"/>
              <a:round/>
              <a:headEnd type="none" w="med" len="med"/>
              <a:tailEnd type="none" w="med" len="med"/>
            </a:ln>
          </a:bottom>
        </a:tcBdr>
      </a:tcStyle>
    </a:firstRow>
  </a:tblStyle>
  <a:tblStyle styleId="{D7AC3CCA-C797-4891-BE02-D94E43425B78}"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1V>
      <a:tcStyle>
        <a:tcBdr/>
        <a:fill>
          <a:solidFill>
            <a:srgbClr val="CBCBCB"/>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000000"/>
              </a:solidFill>
              <a:prstDash val="solid"/>
              <a:round/>
              <a:headEnd type="none" w="med" len="med"/>
              <a:tailEnd type="none" w="med" len="med"/>
            </a:ln>
          </a:top>
        </a:tcBdr>
        <a:fill>
          <a:solidFill>
            <a:srgbClr val="E7E7E7"/>
          </a:solidFill>
        </a:fill>
      </a:tcStyle>
    </a:lastRow>
    <a:firstRow>
      <a:tcTxStyle b="on">
        <a:font>
          <a:latin typeface=""/>
          <a:ea typeface=""/>
          <a:cs typeface=""/>
        </a:font>
      </a:tcTxStyle>
      <a:tcStyle>
        <a:tcBdr/>
        <a:fill>
          <a:solidFill>
            <a:srgbClr val="E7E7E7"/>
          </a:solidFill>
        </a:fill>
      </a:tcStyle>
    </a:firstRow>
  </a:tblStyle>
  <a:tblStyle styleId="{61767E57-3AF3-4AAB-B786-035AE5C2DC87}" styleName="">
    <a:wholeTbl>
      <a:tcTxStyle>
        <a:font>
          <a:latin typeface="Arial"/>
          <a:ea typeface="Arial"/>
          <a:cs typeface="Arial"/>
        </a:font>
        <a:srgbClr val="000000"/>
      </a:tcTxStyle>
      <a:tcStyle>
        <a:tcBdr/>
      </a:tcStyle>
    </a:wholeTbl>
    <a:band1H>
      <a:tcTxStyle>
        <a:font>
          <a:latin typeface=""/>
          <a:ea typeface=""/>
          <a:cs typeface=""/>
        </a:font>
      </a:tcTxStyle>
      <a:tcStyle>
        <a:tcBdr/>
      </a:tcStyle>
    </a:band1H>
    <a:band2H>
      <a:tcTxStyle>
        <a:font>
          <a:latin typeface=""/>
          <a:ea typeface=""/>
          <a:cs typeface=""/>
        </a:font>
      </a:tcTxStyle>
      <a:tcStyle>
        <a:tcBdr/>
      </a:tcStyle>
    </a:band2H>
    <a:band1V>
      <a:tcTxStyle>
        <a:font>
          <a:latin typeface=""/>
          <a:ea typeface=""/>
          <a:cs typeface=""/>
        </a:font>
      </a:tcTxStyle>
      <a:tcStyle>
        <a:tcBdr/>
      </a:tcStyle>
    </a:band1V>
    <a:band2V>
      <a:tcTxStyle>
        <a:font>
          <a:latin typeface=""/>
          <a:ea typeface=""/>
          <a:cs typeface=""/>
        </a:font>
      </a:tcTxStyle>
      <a:tcStyle>
        <a:tcBdr/>
      </a:tcStyle>
    </a:band2V>
    <a:lastCol>
      <a:tcTxStyle>
        <a:font>
          <a:latin typeface=""/>
          <a:ea typeface=""/>
          <a:cs typeface=""/>
        </a:font>
      </a:tcTxStyle>
      <a:tcStyle>
        <a:tcBdr/>
      </a:tcStyle>
    </a:lastCol>
    <a:firstCol>
      <a:tcTxStyle>
        <a:font>
          <a:latin typeface=""/>
          <a:ea typeface=""/>
          <a:cs typeface=""/>
        </a:font>
      </a:tcTxStyle>
      <a:tcStyle>
        <a:tcBdr/>
      </a:tcStyle>
    </a:firstCol>
    <a:lastRow>
      <a:tcTxStyle>
        <a:font>
          <a:latin typeface=""/>
          <a:ea typeface=""/>
          <a:cs typeface=""/>
        </a:font>
      </a:tcTxStyle>
      <a:tcStyle>
        <a:tcBdr/>
      </a:tcStyle>
    </a:lastRow>
    <a:firstRow>
      <a:tcTxStyle>
        <a:font>
          <a:latin typeface=""/>
          <a:ea typeface=""/>
          <a:cs typeface=""/>
        </a:font>
      </a:tcTxStyle>
      <a:tcStyle>
        <a:tcBdr/>
      </a:tcStyle>
    </a:firstRow>
  </a:tblStyle>
  <a:tblStyle styleId="{00A15C55-8517-42AA-B614-E9B94910E393}"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FF4E7"/>
          </a:solidFill>
        </a:fill>
      </a:tcStyle>
    </a:wholeTbl>
    <a:band1H>
      <a:tcStyle>
        <a:tcBdr/>
        <a:fill>
          <a:solidFill>
            <a:srgbClr val="FFE8CB"/>
          </a:solidFill>
        </a:fill>
      </a:tcStyle>
    </a:band1H>
    <a:band2H>
      <a:tcStyle>
        <a:tcBdr/>
      </a:tcStyle>
    </a:band2H>
    <a:band1V>
      <a:tcStyle>
        <a:tcBdr/>
        <a:fill>
          <a:solidFill>
            <a:srgbClr val="FFE8CB"/>
          </a:solidFill>
        </a:fill>
      </a:tcStyle>
    </a:band1V>
    <a:band2V>
      <a:tcStyle>
        <a:tcBdr/>
      </a:tcStyle>
    </a:band2V>
    <a:lastCol>
      <a:tcTxStyle b="on">
        <a:font>
          <a:latin typeface="+mn-lt"/>
          <a:ea typeface="+mn-ea"/>
          <a:cs typeface="+mn-cs"/>
        </a:font>
        <a:srgbClr val="FFFFFF"/>
      </a:tcTxStyle>
      <a:tcStyle>
        <a:tcBdr/>
        <a:fill>
          <a:solidFill>
            <a:srgbClr val="FFC000"/>
          </a:solidFill>
        </a:fill>
      </a:tcStyle>
    </a:lastCol>
    <a:firstCol>
      <a:tcTxStyle b="on">
        <a:font>
          <a:latin typeface="+mn-lt"/>
          <a:ea typeface="+mn-ea"/>
          <a:cs typeface="+mn-cs"/>
        </a:font>
        <a:srgbClr val="FFFFFF"/>
      </a:tcTxStyle>
      <a:tcStyle>
        <a:tcBdr/>
        <a:fill>
          <a:solidFill>
            <a:srgbClr val="FFC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FFC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FFC000"/>
          </a:solidFill>
        </a:fill>
      </a:tcStyle>
    </a:firstRow>
  </a:tblStyle>
  <a:tblStyle styleId="{5DA37D80-6434-44D0-A028-1B22A696006F}" styleName="">
    <a:wholeTbl>
      <a:tcTxStyle>
        <a:font>
          <a:latin typeface="+mn-lt"/>
          <a:ea typeface="+mn-ea"/>
          <a:cs typeface="+mn-cs"/>
        </a:font>
        <a:srgbClr val="000000"/>
      </a:tcTxStyle>
      <a:tcStyle>
        <a:tcBdr>
          <a:left>
            <a:ln w="12701" cap="flat" cmpd="sng" algn="ctr">
              <a:solidFill>
                <a:srgbClr val="ED7D31"/>
              </a:solidFill>
              <a:prstDash val="solid"/>
              <a:round/>
              <a:headEnd type="none" w="med" len="med"/>
              <a:tailEnd type="none" w="med" len="med"/>
            </a:ln>
          </a:left>
          <a:right>
            <a:ln w="12701" cap="flat" cmpd="sng" algn="ctr">
              <a:solidFill>
                <a:srgbClr val="ED7D31"/>
              </a:solidFill>
              <a:prstDash val="solid"/>
              <a:round/>
              <a:headEnd type="none" w="med" len="med"/>
              <a:tailEnd type="none" w="med" len="med"/>
            </a:ln>
          </a:right>
          <a:top>
            <a:ln w="12701" cap="flat" cmpd="sng" algn="ctr">
              <a:solidFill>
                <a:srgbClr val="ED7D31"/>
              </a:solidFill>
              <a:prstDash val="solid"/>
              <a:round/>
              <a:headEnd type="none" w="med" len="med"/>
              <a:tailEnd type="none" w="med" len="med"/>
            </a:ln>
          </a:top>
          <a:bottom>
            <a:ln w="12701" cap="flat" cmpd="sng" algn="ctr">
              <a:solidFill>
                <a:srgbClr val="ED7D31"/>
              </a:solidFill>
              <a:prstDash val="solid"/>
              <a:round/>
              <a:headEnd type="none" w="med" len="med"/>
              <a:tailEnd type="none" w="med" len="med"/>
            </a:ln>
          </a:bottom>
        </a:tcBdr>
      </a:tcStyle>
    </a:wholeTbl>
    <a:band1H>
      <a:tcStyle>
        <a:tcBdr/>
        <a:fill>
          <a:solidFill>
            <a:srgbClr val="ED7D31"/>
          </a:solidFill>
        </a:fill>
      </a:tcStyle>
    </a:band1H>
    <a:band1V>
      <a:tcStyle>
        <a:tcBdr/>
        <a:fill>
          <a:solidFill>
            <a:srgbClr val="ED7D31"/>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ED7D31"/>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ED7D31"/>
              </a:solidFill>
              <a:prstDash val="solid"/>
              <a:round/>
              <a:headEnd type="none" w="med" len="med"/>
              <a:tailEnd type="none" w="med" len="med"/>
            </a:ln>
          </a:bottom>
        </a:tcBdr>
      </a:tcStyle>
    </a:firstRow>
  </a:tblStyle>
  <a:tblStyle styleId="{93296810-A885-4BE3-A3E7-6D5BEEA58F35}"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BF1E9"/>
          </a:solidFill>
        </a:fill>
      </a:tcStyle>
    </a:wholeTbl>
    <a:band1H>
      <a:tcStyle>
        <a:tcBdr/>
        <a:fill>
          <a:solidFill>
            <a:srgbClr val="D5E3CF"/>
          </a:solidFill>
        </a:fill>
      </a:tcStyle>
    </a:band1H>
    <a:band2H>
      <a:tcStyle>
        <a:tcBdr/>
      </a:tcStyle>
    </a:band2H>
    <a:band1V>
      <a:tcStyle>
        <a:tcBdr/>
        <a:fill>
          <a:solidFill>
            <a:srgbClr val="D5E3CF"/>
          </a:solidFill>
        </a:fill>
      </a:tcStyle>
    </a:band1V>
    <a:band2V>
      <a:tcStyle>
        <a:tcBdr/>
      </a:tcStyle>
    </a:band2V>
    <a:lastCol>
      <a:tcTxStyle b="on">
        <a:font>
          <a:latin typeface="+mn-lt"/>
          <a:ea typeface="+mn-ea"/>
          <a:cs typeface="+mn-cs"/>
        </a:font>
        <a:srgbClr val="FFFFFF"/>
      </a:tcTxStyle>
      <a:tcStyle>
        <a:tcBdr/>
        <a:fill>
          <a:solidFill>
            <a:srgbClr val="70AD47"/>
          </a:solidFill>
        </a:fill>
      </a:tcStyle>
    </a:lastCol>
    <a:firstCol>
      <a:tcTxStyle b="on">
        <a:font>
          <a:latin typeface="+mn-lt"/>
          <a:ea typeface="+mn-ea"/>
          <a:cs typeface="+mn-cs"/>
        </a:font>
        <a:srgbClr val="FFFFFF"/>
      </a:tcTxStyle>
      <a:tcStyle>
        <a:tcBdr/>
        <a:fill>
          <a:solidFill>
            <a:srgbClr val="70AD47"/>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70AD47"/>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70AD47"/>
          </a:solidFill>
        </a:fill>
      </a:tcStyle>
    </a:firstRow>
  </a:tblStyle>
  <a:tblStyle styleId="{22838BEF-8BB2-4498-84A7-C5851F593DF1}" styleName="">
    <a:wholeTbl>
      <a:tcTxStyle>
        <a:font>
          <a:latin typeface="+mn-lt"/>
          <a:ea typeface="+mn-ea"/>
          <a:cs typeface="+mn-cs"/>
        </a:font>
        <a:srgbClr val="000000"/>
      </a:tcTxStyle>
      <a:tcStyle>
        <a:tcBdr>
          <a:left>
            <a:ln w="12701" cap="flat" cmpd="sng" algn="ctr">
              <a:solidFill>
                <a:srgbClr val="4472C4"/>
              </a:solidFill>
              <a:prstDash val="solid"/>
              <a:round/>
              <a:headEnd type="none" w="med" len="med"/>
              <a:tailEnd type="none" w="med" len="med"/>
            </a:ln>
          </a:left>
          <a:right>
            <a:ln w="12701" cap="flat" cmpd="sng" algn="ctr">
              <a:solidFill>
                <a:srgbClr val="4472C4"/>
              </a:solidFill>
              <a:prstDash val="solid"/>
              <a:round/>
              <a:headEnd type="none" w="med" len="med"/>
              <a:tailEnd type="none" w="med" len="med"/>
            </a:ln>
          </a:right>
          <a:top>
            <a:ln w="12701" cap="flat" cmpd="sng" algn="ctr">
              <a:solidFill>
                <a:srgbClr val="4472C4"/>
              </a:solidFill>
              <a:prstDash val="solid"/>
              <a:round/>
              <a:headEnd type="none" w="med" len="med"/>
              <a:tailEnd type="none" w="med" len="med"/>
            </a:ln>
          </a:top>
          <a:bottom>
            <a:ln w="12701" cap="flat" cmpd="sng" algn="ctr">
              <a:solidFill>
                <a:srgbClr val="4472C4"/>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1V>
      <a:tcStyle>
        <a:tcBdr/>
        <a:fill>
          <a:solidFill>
            <a:srgbClr val="CFD5EA"/>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4472C4"/>
              </a:solidFill>
              <a:prstDash val="solid"/>
              <a:round/>
              <a:headEnd type="none" w="med" len="med"/>
              <a:tailEnd type="none" w="med" len="med"/>
            </a:ln>
          </a:top>
        </a:tcBdr>
        <a:fill>
          <a:solidFill>
            <a:srgbClr val="E9EBF5"/>
          </a:solidFill>
        </a:fill>
      </a:tcStyle>
    </a:lastRow>
    <a:firstRow>
      <a:tcTxStyle b="on">
        <a:font>
          <a:latin typeface=""/>
          <a:ea typeface=""/>
          <a:cs typeface=""/>
        </a:font>
      </a:tcTxStyle>
      <a:tcStyle>
        <a:tcBdr/>
        <a:fill>
          <a:solidFill>
            <a:srgbClr val="E9EBF5"/>
          </a:solidFill>
        </a:fill>
      </a:tcStyle>
    </a:firstRow>
  </a:tblStyle>
  <a:tblStyle styleId="{16D9F66E-5EB9-4882-86FB-DCBF35E3C3E4}" styleName="">
    <a:wholeTbl>
      <a:tcTxStyle>
        <a:font>
          <a:latin typeface="+mn-lt"/>
          <a:ea typeface="+mn-ea"/>
          <a:cs typeface="+mn-cs"/>
        </a:font>
        <a:srgbClr val="000000"/>
      </a:tcTxStyle>
      <a:tcStyle>
        <a:tcBdr>
          <a:left>
            <a:ln w="12701" cap="flat" cmpd="sng" algn="ctr">
              <a:solidFill>
                <a:srgbClr val="70AD47"/>
              </a:solidFill>
              <a:prstDash val="solid"/>
              <a:round/>
              <a:headEnd type="none" w="med" len="med"/>
              <a:tailEnd type="none" w="med" len="med"/>
            </a:ln>
          </a:left>
          <a:right>
            <a:ln w="12701" cap="flat" cmpd="sng" algn="ctr">
              <a:solidFill>
                <a:srgbClr val="70AD47"/>
              </a:solidFill>
              <a:prstDash val="solid"/>
              <a:round/>
              <a:headEnd type="none" w="med" len="med"/>
              <a:tailEnd type="none" w="med" len="med"/>
            </a:ln>
          </a:right>
          <a:top>
            <a:ln w="12701" cap="flat" cmpd="sng" algn="ctr">
              <a:solidFill>
                <a:srgbClr val="70AD47"/>
              </a:solidFill>
              <a:prstDash val="solid"/>
              <a:round/>
              <a:headEnd type="none" w="med" len="med"/>
              <a:tailEnd type="none" w="med" len="med"/>
            </a:ln>
          </a:top>
          <a:bottom>
            <a:ln w="12701" cap="flat" cmpd="sng" algn="ctr">
              <a:solidFill>
                <a:srgbClr val="70AD47"/>
              </a:solidFill>
              <a:prstDash val="solid"/>
              <a:round/>
              <a:headEnd type="none" w="med" len="med"/>
              <a:tailEnd type="none" w="med" len="med"/>
            </a:ln>
          </a:bottom>
        </a:tcBdr>
        <a:fill>
          <a:solidFill>
            <a:srgbClr val="EBF1E9"/>
          </a:solidFill>
        </a:fill>
      </a:tcStyle>
    </a:wholeTbl>
    <a:band1H>
      <a:tcStyle>
        <a:tcBdr/>
        <a:fill>
          <a:solidFill>
            <a:srgbClr val="D5E3CF"/>
          </a:solidFill>
        </a:fill>
      </a:tcStyle>
    </a:band1H>
    <a:band1V>
      <a:tcStyle>
        <a:tcBdr/>
        <a:fill>
          <a:solidFill>
            <a:srgbClr val="D5E3CF"/>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70AD47"/>
              </a:solidFill>
              <a:prstDash val="solid"/>
              <a:round/>
              <a:headEnd type="none" w="med" len="med"/>
              <a:tailEnd type="none" w="med" len="med"/>
            </a:ln>
          </a:top>
        </a:tcBdr>
        <a:fill>
          <a:solidFill>
            <a:srgbClr val="EBF1E9"/>
          </a:solidFill>
        </a:fill>
      </a:tcStyle>
    </a:lastRow>
    <a:firstRow>
      <a:tcTxStyle b="on">
        <a:font>
          <a:latin typeface=""/>
          <a:ea typeface=""/>
          <a:cs typeface=""/>
        </a:font>
      </a:tcTxStyle>
      <a:tcStyle>
        <a:tcBdr/>
        <a:fill>
          <a:solidFill>
            <a:srgbClr val="EBF1E9"/>
          </a:solidFill>
        </a:fill>
      </a:tcStyle>
    </a:firstRow>
  </a:tblStyle>
  <a:tblStyle styleId="{ED083AE6-46FA-4A59-8FB0-9F97EB10719F}" styleName="">
    <a:wholeTbl>
      <a:tcTxStyle>
        <a:font>
          <a:latin typeface="+mn-lt"/>
          <a:ea typeface="+mn-ea"/>
          <a:cs typeface="+mn-cs"/>
        </a:font>
        <a:srgbClr val="000000"/>
      </a:tcTxStyle>
      <a:tcStyle>
        <a:tcBdr>
          <a:left>
            <a:ln w="12701" cap="flat" cmpd="sng" algn="ctr">
              <a:solidFill>
                <a:srgbClr val="FFC000"/>
              </a:solidFill>
              <a:prstDash val="solid"/>
              <a:round/>
              <a:headEnd type="none" w="med" len="med"/>
              <a:tailEnd type="none" w="med" len="med"/>
            </a:ln>
          </a:left>
          <a:right>
            <a:ln w="12701" cap="flat" cmpd="sng" algn="ctr">
              <a:solidFill>
                <a:srgbClr val="FFC000"/>
              </a:solidFill>
              <a:prstDash val="solid"/>
              <a:round/>
              <a:headEnd type="none" w="med" len="med"/>
              <a:tailEnd type="none" w="med" len="med"/>
            </a:ln>
          </a:right>
          <a:top>
            <a:ln w="12701" cap="flat" cmpd="sng" algn="ctr">
              <a:solidFill>
                <a:srgbClr val="FFC000"/>
              </a:solidFill>
              <a:prstDash val="solid"/>
              <a:round/>
              <a:headEnd type="none" w="med" len="med"/>
              <a:tailEnd type="none" w="med" len="med"/>
            </a:ln>
          </a:top>
          <a:bottom>
            <a:ln w="12701" cap="flat" cmpd="sng" algn="ctr">
              <a:solidFill>
                <a:srgbClr val="FFC000"/>
              </a:solidFill>
              <a:prstDash val="solid"/>
              <a:round/>
              <a:headEnd type="none" w="med" len="med"/>
              <a:tailEnd type="none" w="med" len="med"/>
            </a:ln>
          </a:bottom>
        </a:tcBdr>
      </a:tcStyle>
    </a:wholeTbl>
    <a:band1H>
      <a:tcStyle>
        <a:tcBdr/>
        <a:fill>
          <a:solidFill>
            <a:srgbClr val="FFC000"/>
          </a:solidFill>
        </a:fill>
      </a:tcStyle>
    </a:band1H>
    <a:band1V>
      <a:tcStyle>
        <a:tcBdr/>
        <a:fill>
          <a:solidFill>
            <a:srgbClr val="FFC000"/>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FFC000"/>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FFC000"/>
              </a:solidFill>
              <a:prstDash val="solid"/>
              <a:round/>
              <a:headEnd type="none" w="med" len="med"/>
              <a:tailEnd type="none" w="med" len="med"/>
            </a:ln>
          </a:bottom>
        </a:tcBdr>
      </a:tcStyle>
    </a:firstRow>
  </a:tblStyle>
  <a:tblStyle styleId="{69CF1AB2-1976-4502-BF36-3FF5EA218861}" styleName="">
    <a:wholeTbl>
      <a:tcTxStyle>
        <a:font>
          <a:latin typeface="+mn-lt"/>
          <a:ea typeface="+mn-ea"/>
          <a:cs typeface="+mn-cs"/>
        </a:font>
        <a:srgbClr val="000000"/>
      </a:tcTxStyle>
      <a:tcStyle>
        <a:tcBdr>
          <a:left>
            <a:ln w="12701" cap="flat" cmpd="sng" algn="ctr">
              <a:solidFill>
                <a:srgbClr val="5B9BD5"/>
              </a:solidFill>
              <a:prstDash val="solid"/>
              <a:round/>
              <a:headEnd type="none" w="med" len="med"/>
              <a:tailEnd type="none" w="med" len="med"/>
            </a:ln>
          </a:left>
          <a:right>
            <a:ln w="12701" cap="flat" cmpd="sng" algn="ctr">
              <a:solidFill>
                <a:srgbClr val="5B9BD5"/>
              </a:solidFill>
              <a:prstDash val="solid"/>
              <a:round/>
              <a:headEnd type="none" w="med" len="med"/>
              <a:tailEnd type="none" w="med" len="med"/>
            </a:ln>
          </a:right>
          <a:top>
            <a:ln w="12701" cap="flat" cmpd="sng" algn="ctr">
              <a:solidFill>
                <a:srgbClr val="5B9BD5"/>
              </a:solidFill>
              <a:prstDash val="solid"/>
              <a:round/>
              <a:headEnd type="none" w="med" len="med"/>
              <a:tailEnd type="none" w="med" len="med"/>
            </a:ln>
          </a:top>
          <a:bottom>
            <a:ln w="12701" cap="flat" cmpd="sng" algn="ctr">
              <a:solidFill>
                <a:srgbClr val="5B9BD5"/>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1V>
      <a:tcStyle>
        <a:tcBdr/>
        <a:fill>
          <a:solidFill>
            <a:srgbClr val="D2DEEF"/>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5B9BD5"/>
              </a:solidFill>
              <a:prstDash val="solid"/>
              <a:round/>
              <a:headEnd type="none" w="med" len="med"/>
              <a:tailEnd type="none" w="med" len="med"/>
            </a:ln>
          </a:top>
        </a:tcBdr>
        <a:fill>
          <a:solidFill>
            <a:srgbClr val="EAEFF7"/>
          </a:solidFill>
        </a:fill>
      </a:tcStyle>
    </a:lastRow>
    <a:firstRow>
      <a:tcTxStyle b="on">
        <a:font>
          <a:latin typeface=""/>
          <a:ea typeface=""/>
          <a:cs typeface=""/>
        </a:font>
      </a:tcTxStyle>
      <a:tcStyle>
        <a:tcBdr/>
        <a:fill>
          <a:solidFill>
            <a:srgbClr val="EAEFF7"/>
          </a:solidFill>
        </a:fill>
      </a:tcStyle>
    </a:firstRow>
  </a:tblStyle>
  <a:tblStyle styleId="{7DF18680-E054-41AD-8BC1-D1AEF772440D}"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FABFCF23-3B69-468F-B69F-88F6DE6A72F2}" styleName="">
    <a:wholeTbl>
      <a:tcTxStyle>
        <a:font>
          <a:latin typeface="+mn-lt"/>
          <a:ea typeface="+mn-ea"/>
          <a:cs typeface="+mn-cs"/>
        </a:font>
        <a:srgbClr val="000000"/>
      </a:tcTxStyle>
      <a:tcStyle>
        <a:tcBdr>
          <a:left>
            <a:ln w="12701" cap="flat" cmpd="sng" algn="ctr">
              <a:solidFill>
                <a:srgbClr val="4472C4"/>
              </a:solidFill>
              <a:prstDash val="solid"/>
              <a:round/>
              <a:headEnd type="none" w="med" len="med"/>
              <a:tailEnd type="none" w="med" len="med"/>
            </a:ln>
          </a:left>
          <a:right>
            <a:ln w="12701" cap="flat" cmpd="sng" algn="ctr">
              <a:solidFill>
                <a:srgbClr val="4472C4"/>
              </a:solidFill>
              <a:prstDash val="solid"/>
              <a:round/>
              <a:headEnd type="none" w="med" len="med"/>
              <a:tailEnd type="none" w="med" len="med"/>
            </a:ln>
          </a:right>
          <a:top>
            <a:ln w="12701" cap="flat" cmpd="sng" algn="ctr">
              <a:solidFill>
                <a:srgbClr val="4472C4"/>
              </a:solidFill>
              <a:prstDash val="solid"/>
              <a:round/>
              <a:headEnd type="none" w="med" len="med"/>
              <a:tailEnd type="none" w="med" len="med"/>
            </a:ln>
          </a:top>
          <a:bottom>
            <a:ln w="12701" cap="flat" cmpd="sng" algn="ctr">
              <a:solidFill>
                <a:srgbClr val="4472C4"/>
              </a:solidFill>
              <a:prstDash val="solid"/>
              <a:round/>
              <a:headEnd type="none" w="med" len="med"/>
              <a:tailEnd type="none" w="med" len="med"/>
            </a:ln>
          </a:bottom>
        </a:tcBdr>
        <a:fill>
          <a:solidFill>
            <a:srgbClr val="FFFFFF"/>
          </a:solidFill>
        </a:fill>
      </a:tcStyle>
    </a:wholeTbl>
    <a:band1H>
      <a:tcStyle>
        <a:tcBdr/>
        <a:fill>
          <a:solidFill>
            <a:srgbClr val="E9EBF5"/>
          </a:solidFill>
        </a:fill>
      </a:tcStyle>
    </a:band1H>
    <a:band1V>
      <a:tcStyle>
        <a:tcBdr/>
        <a:fill>
          <a:solidFill>
            <a:srgbClr val="E9EBF5"/>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4472C4"/>
          </a:solidFill>
        </a:fill>
      </a:tcStyle>
    </a:firstRow>
  </a:tblStyle>
  <a:tblStyle styleId="{8A107856-5554-42FB-B03E-39F5DBC370BA}" styleName="">
    <a:wholeTbl>
      <a:tcTxStyle>
        <a:font>
          <a:latin typeface="+mn-lt"/>
          <a:ea typeface="+mn-ea"/>
          <a:cs typeface="+mn-cs"/>
        </a:font>
        <a:srgbClr val="000000"/>
      </a:tcTxStyle>
      <a:tcStyle>
        <a:tcBdr>
          <a:left>
            <a:ln w="12701" cap="flat" cmpd="sng" algn="ctr">
              <a:solidFill>
                <a:srgbClr val="ED7D31"/>
              </a:solidFill>
              <a:prstDash val="solid"/>
              <a:round/>
              <a:headEnd type="none" w="med" len="med"/>
              <a:tailEnd type="none" w="med" len="med"/>
            </a:ln>
          </a:left>
          <a:right>
            <a:ln w="12701" cap="flat" cmpd="sng" algn="ctr">
              <a:solidFill>
                <a:srgbClr val="ED7D31"/>
              </a:solidFill>
              <a:prstDash val="solid"/>
              <a:round/>
              <a:headEnd type="none" w="med" len="med"/>
              <a:tailEnd type="none" w="med" len="med"/>
            </a:ln>
          </a:right>
          <a:top>
            <a:ln w="12701" cap="flat" cmpd="sng" algn="ctr">
              <a:solidFill>
                <a:srgbClr val="ED7D31"/>
              </a:solidFill>
              <a:prstDash val="solid"/>
              <a:round/>
              <a:headEnd type="none" w="med" len="med"/>
              <a:tailEnd type="none" w="med" len="med"/>
            </a:ln>
          </a:top>
          <a:bottom>
            <a:ln w="12701" cap="flat" cmpd="sng" algn="ctr">
              <a:solidFill>
                <a:srgbClr val="ED7D31"/>
              </a:solidFill>
              <a:prstDash val="solid"/>
              <a:round/>
              <a:headEnd type="none" w="med" len="med"/>
              <a:tailEnd type="none" w="med" len="med"/>
            </a:ln>
          </a:bottom>
        </a:tcBdr>
        <a:fill>
          <a:solidFill>
            <a:srgbClr val="FCECE8"/>
          </a:solidFill>
        </a:fill>
      </a:tcStyle>
    </a:wholeTbl>
    <a:band1H>
      <a:tcStyle>
        <a:tcBdr/>
        <a:fill>
          <a:solidFill>
            <a:srgbClr val="F8D7CD"/>
          </a:solidFill>
        </a:fill>
      </a:tcStyle>
    </a:band1H>
    <a:band1V>
      <a:tcStyle>
        <a:tcBdr/>
        <a:fill>
          <a:solidFill>
            <a:srgbClr val="F8D7CD"/>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ED7D31"/>
              </a:solidFill>
              <a:prstDash val="solid"/>
              <a:round/>
              <a:headEnd type="none" w="med" len="med"/>
              <a:tailEnd type="none" w="med" len="med"/>
            </a:ln>
          </a:top>
        </a:tcBdr>
        <a:fill>
          <a:solidFill>
            <a:srgbClr val="FCECE8"/>
          </a:solidFill>
        </a:fill>
      </a:tcStyle>
    </a:lastRow>
    <a:firstRow>
      <a:tcTxStyle b="on">
        <a:font>
          <a:latin typeface=""/>
          <a:ea typeface=""/>
          <a:cs typeface=""/>
        </a:font>
      </a:tcTxStyle>
      <a:tcStyle>
        <a:tcBdr/>
        <a:fill>
          <a:solidFill>
            <a:srgbClr val="FCECE8"/>
          </a:solidFill>
        </a:fill>
      </a:tcStyle>
    </a:firstRow>
  </a:tblStyle>
  <a:tblStyle styleId="{C4B1156A-380E-4F78-BDF5-A606A8083BF9}" styleName="">
    <a:wholeTbl>
      <a:tcTxStyle>
        <a:font>
          <a:latin typeface="+mn-lt"/>
          <a:ea typeface="+mn-ea"/>
          <a:cs typeface="+mn-cs"/>
        </a:font>
        <a:srgbClr val="000000"/>
      </a:tcTxStyle>
      <a:tcStyle>
        <a:tcBdr>
          <a:left>
            <a:ln w="12701" cap="flat" cmpd="sng" algn="ctr">
              <a:solidFill>
                <a:srgbClr val="FFC000"/>
              </a:solidFill>
              <a:prstDash val="solid"/>
              <a:round/>
              <a:headEnd type="none" w="med" len="med"/>
              <a:tailEnd type="none" w="med" len="med"/>
            </a:ln>
          </a:left>
          <a:right>
            <a:ln w="12701" cap="flat" cmpd="sng" algn="ctr">
              <a:solidFill>
                <a:srgbClr val="FFC000"/>
              </a:solidFill>
              <a:prstDash val="solid"/>
              <a:round/>
              <a:headEnd type="none" w="med" len="med"/>
              <a:tailEnd type="none" w="med" len="med"/>
            </a:ln>
          </a:right>
          <a:top>
            <a:ln w="12701" cap="flat" cmpd="sng" algn="ctr">
              <a:solidFill>
                <a:srgbClr val="FFC000"/>
              </a:solidFill>
              <a:prstDash val="solid"/>
              <a:round/>
              <a:headEnd type="none" w="med" len="med"/>
              <a:tailEnd type="none" w="med" len="med"/>
            </a:ln>
          </a:top>
          <a:bottom>
            <a:ln w="12701" cap="flat" cmpd="sng" algn="ctr">
              <a:solidFill>
                <a:srgbClr val="FFC000"/>
              </a:solidFill>
              <a:prstDash val="solid"/>
              <a:round/>
              <a:headEnd type="none" w="med" len="med"/>
              <a:tailEnd type="none" w="med" len="med"/>
            </a:ln>
          </a:bottom>
        </a:tcBdr>
        <a:fill>
          <a:solidFill>
            <a:srgbClr val="FFF4E7"/>
          </a:solidFill>
        </a:fill>
      </a:tcStyle>
    </a:wholeTbl>
    <a:band1H>
      <a:tcStyle>
        <a:tcBdr/>
        <a:fill>
          <a:solidFill>
            <a:srgbClr val="FFE8CB"/>
          </a:solidFill>
        </a:fill>
      </a:tcStyle>
    </a:band1H>
    <a:band1V>
      <a:tcStyle>
        <a:tcBdr/>
        <a:fill>
          <a:solidFill>
            <a:srgbClr val="FFE8CB"/>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FFC000"/>
              </a:solidFill>
              <a:prstDash val="solid"/>
              <a:round/>
              <a:headEnd type="none" w="med" len="med"/>
              <a:tailEnd type="none" w="med" len="med"/>
            </a:ln>
          </a:top>
        </a:tcBdr>
        <a:fill>
          <a:solidFill>
            <a:srgbClr val="FFF4E7"/>
          </a:solidFill>
        </a:fill>
      </a:tcStyle>
    </a:lastRow>
    <a:firstRow>
      <a:tcTxStyle b="on">
        <a:font>
          <a:latin typeface=""/>
          <a:ea typeface=""/>
          <a:cs typeface=""/>
        </a:font>
      </a:tcTxStyle>
      <a:tcStyle>
        <a:tcBdr/>
        <a:fill>
          <a:solidFill>
            <a:srgbClr val="FFF4E7"/>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7A4A07-C47E-402B-AC40-885723F9031C}"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zh-TW" altLang="en-US"/>
        </a:p>
      </dgm:t>
    </dgm:pt>
    <dgm:pt modelId="{ED1346F3-F6BC-4225-B72B-624DC9691510}">
      <dgm:prSet phldrT="[文字]" custT="1"/>
      <dgm:spPr/>
      <dgm:t>
        <a:bodyPr/>
        <a:lstStyle/>
        <a:p>
          <a:r>
            <a:rPr lang="zh-TW" altLang="en-US" sz="3600" b="1" dirty="0">
              <a:latin typeface="微軟正黑體" panose="020B0604030504040204" pitchFamily="34" charset="-120"/>
              <a:ea typeface="微軟正黑體" panose="020B0604030504040204" pitchFamily="34" charset="-120"/>
            </a:rPr>
            <a:t>講座</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活動</a:t>
          </a:r>
        </a:p>
      </dgm:t>
    </dgm:pt>
    <dgm:pt modelId="{39603EF6-3BC0-4D4B-8CCB-307A80B74B84}" type="parTrans" cxnId="{D79741A8-95A2-4ECF-BA6D-28A4640F5B0C}">
      <dgm:prSet/>
      <dgm:spPr/>
      <dgm:t>
        <a:bodyPr/>
        <a:lstStyle/>
        <a:p>
          <a:endParaRPr lang="zh-TW" altLang="en-US" sz="3600"/>
        </a:p>
      </dgm:t>
    </dgm:pt>
    <dgm:pt modelId="{C8FE04F7-F76C-47BC-BC94-CCD58711D4E7}" type="sibTrans" cxnId="{D79741A8-95A2-4ECF-BA6D-28A4640F5B0C}">
      <dgm:prSet/>
      <dgm:spPr/>
      <dgm:t>
        <a:bodyPr/>
        <a:lstStyle/>
        <a:p>
          <a:endParaRPr lang="zh-TW" altLang="en-US" sz="3600"/>
        </a:p>
      </dgm:t>
    </dgm:pt>
    <dgm:pt modelId="{568FC8CC-2425-46DC-B8BA-762EB4B46938}">
      <dgm:prSet phldrT="[文字]" custT="1"/>
      <dgm:spPr/>
      <dgm:t>
        <a:bodyPr/>
        <a:lstStyle/>
        <a:p>
          <a:r>
            <a:rPr lang="zh-TW" altLang="en-US" sz="3600" b="1" dirty="0">
              <a:latin typeface="微軟正黑體" panose="020B0604030504040204" pitchFamily="34" charset="-120"/>
              <a:ea typeface="微軟正黑體" panose="020B0604030504040204" pitchFamily="34" charset="-120"/>
            </a:rPr>
            <a:t>團體</a:t>
          </a:r>
        </a:p>
      </dgm:t>
    </dgm:pt>
    <dgm:pt modelId="{CDA0A45A-915E-491F-BE5C-BBDF70636467}" type="parTrans" cxnId="{0B74CA26-A680-4AAD-A27F-ECEE13DCC358}">
      <dgm:prSet/>
      <dgm:spPr/>
      <dgm:t>
        <a:bodyPr/>
        <a:lstStyle/>
        <a:p>
          <a:endParaRPr lang="zh-TW" altLang="en-US" sz="3600"/>
        </a:p>
      </dgm:t>
    </dgm:pt>
    <dgm:pt modelId="{CAE83F40-759C-440F-BCB9-EB0DF6D7530D}" type="sibTrans" cxnId="{0B74CA26-A680-4AAD-A27F-ECEE13DCC358}">
      <dgm:prSet/>
      <dgm:spPr/>
      <dgm:t>
        <a:bodyPr/>
        <a:lstStyle/>
        <a:p>
          <a:endParaRPr lang="zh-TW" altLang="en-US" sz="3600"/>
        </a:p>
      </dgm:t>
    </dgm:pt>
    <dgm:pt modelId="{D77562A7-A093-4602-9B53-9D46DA5D6DA1}">
      <dgm:prSet phldrT="[文字]" custT="1"/>
      <dgm:spPr/>
      <dgm:t>
        <a:bodyPr/>
        <a:lstStyle/>
        <a:p>
          <a:r>
            <a:rPr lang="zh-TW" altLang="en-US" sz="3600" b="1" dirty="0">
              <a:latin typeface="微軟正黑體" panose="020B0604030504040204" pitchFamily="34" charset="-120"/>
              <a:ea typeface="微軟正黑體" panose="020B0604030504040204" pitchFamily="34" charset="-120"/>
            </a:rPr>
            <a:t>諮商</a:t>
          </a:r>
        </a:p>
      </dgm:t>
    </dgm:pt>
    <dgm:pt modelId="{C9BA2B7D-7BEC-48E6-9715-6653FD632367}" type="parTrans" cxnId="{EF83D766-7A28-41C0-8E7F-2DB0EA679A54}">
      <dgm:prSet/>
      <dgm:spPr/>
      <dgm:t>
        <a:bodyPr/>
        <a:lstStyle/>
        <a:p>
          <a:endParaRPr lang="zh-TW" altLang="en-US" sz="3600"/>
        </a:p>
      </dgm:t>
    </dgm:pt>
    <dgm:pt modelId="{AC2CB277-C8D0-4983-B77B-45525E7AC891}" type="sibTrans" cxnId="{EF83D766-7A28-41C0-8E7F-2DB0EA679A54}">
      <dgm:prSet/>
      <dgm:spPr/>
      <dgm:t>
        <a:bodyPr/>
        <a:lstStyle/>
        <a:p>
          <a:endParaRPr lang="zh-TW" altLang="en-US" sz="3600"/>
        </a:p>
      </dgm:t>
    </dgm:pt>
    <dgm:pt modelId="{AADDE84C-6C56-4140-853D-2C9DDCA8695E}">
      <dgm:prSet phldrT="[文字]" custT="1"/>
      <dgm:spPr/>
      <dgm:t>
        <a:bodyPr/>
        <a:lstStyle/>
        <a:p>
          <a:r>
            <a:rPr lang="zh-TW" altLang="en-US" sz="3600" b="1" dirty="0">
              <a:latin typeface="微軟正黑體" panose="020B0604030504040204" pitchFamily="34" charset="-120"/>
              <a:ea typeface="微軟正黑體" panose="020B0604030504040204" pitchFamily="34" charset="-120"/>
            </a:rPr>
            <a:t>其他資源</a:t>
          </a:r>
        </a:p>
      </dgm:t>
    </dgm:pt>
    <dgm:pt modelId="{683757FE-3486-4846-87DA-4606017EBA85}" type="parTrans" cxnId="{5F7233EF-878A-4C15-A2F2-97FF80A6CD0B}">
      <dgm:prSet/>
      <dgm:spPr/>
      <dgm:t>
        <a:bodyPr/>
        <a:lstStyle/>
        <a:p>
          <a:endParaRPr lang="zh-TW" altLang="en-US" sz="3600"/>
        </a:p>
      </dgm:t>
    </dgm:pt>
    <dgm:pt modelId="{4DE88429-F624-4A5E-B06A-9FB5792F4256}" type="sibTrans" cxnId="{5F7233EF-878A-4C15-A2F2-97FF80A6CD0B}">
      <dgm:prSet/>
      <dgm:spPr/>
      <dgm:t>
        <a:bodyPr/>
        <a:lstStyle/>
        <a:p>
          <a:endParaRPr lang="zh-TW" altLang="en-US" sz="3600"/>
        </a:p>
      </dgm:t>
    </dgm:pt>
    <dgm:pt modelId="{45CCC4E9-D75C-4A75-89DF-B3076C0A775C}">
      <dgm:prSet custT="1"/>
      <dgm:spPr/>
      <dgm:t>
        <a:bodyPr/>
        <a:lstStyle/>
        <a:p>
          <a:r>
            <a:rPr lang="zh-TW" altLang="en-US" sz="3000" b="1" dirty="0">
              <a:latin typeface="微軟正黑體" panose="020B0604030504040204" pitchFamily="34" charset="-120"/>
              <a:ea typeface="微軟正黑體" panose="020B0604030504040204" pitchFamily="34" charset="-120"/>
            </a:rPr>
            <a:t>採取主題講座或親子活動執行。</a:t>
          </a:r>
        </a:p>
      </dgm:t>
    </dgm:pt>
    <dgm:pt modelId="{E49FE64A-20A1-489F-A839-C7C9D00666EC}" type="parTrans" cxnId="{26D25C9A-08CE-4B97-8F4A-CD50D1F459C0}">
      <dgm:prSet/>
      <dgm:spPr/>
      <dgm:t>
        <a:bodyPr/>
        <a:lstStyle/>
        <a:p>
          <a:endParaRPr lang="zh-TW" altLang="en-US" sz="3600"/>
        </a:p>
      </dgm:t>
    </dgm:pt>
    <dgm:pt modelId="{F3A6AABB-3C2C-4988-BA57-1B13557BB82A}" type="sibTrans" cxnId="{26D25C9A-08CE-4B97-8F4A-CD50D1F459C0}">
      <dgm:prSet/>
      <dgm:spPr/>
      <dgm:t>
        <a:bodyPr/>
        <a:lstStyle/>
        <a:p>
          <a:endParaRPr lang="zh-TW" altLang="en-US" sz="3600"/>
        </a:p>
      </dgm:t>
    </dgm:pt>
    <dgm:pt modelId="{FFDEC849-2A15-4F46-B3F5-98C78B2CC6BC}">
      <dgm:prSet custT="1"/>
      <dgm:spPr/>
      <dgm:t>
        <a:bodyPr/>
        <a:lstStyle/>
        <a:p>
          <a:r>
            <a:rPr lang="zh-TW" altLang="en-US" sz="3000" b="1" dirty="0">
              <a:latin typeface="微軟正黑體" panose="020B0604030504040204" pitchFamily="34" charset="-120"/>
              <a:ea typeface="微軟正黑體" panose="020B0604030504040204" pitchFamily="34" charset="-120"/>
            </a:rPr>
            <a:t>採取小團體（人數約</a:t>
          </a:r>
          <a:r>
            <a:rPr lang="en-US" altLang="zh-TW" sz="3000" b="1" dirty="0">
              <a:latin typeface="微軟正黑體" panose="020B0604030504040204" pitchFamily="34" charset="-120"/>
              <a:ea typeface="微軟正黑體" panose="020B0604030504040204" pitchFamily="34" charset="-120"/>
            </a:rPr>
            <a:t>5-8</a:t>
          </a:r>
          <a:r>
            <a:rPr lang="zh-TW" altLang="en-US" sz="3000" b="1" dirty="0">
              <a:latin typeface="微軟正黑體" panose="020B0604030504040204" pitchFamily="34" charset="-120"/>
              <a:ea typeface="微軟正黑體" panose="020B0604030504040204" pitchFamily="34" charset="-120"/>
            </a:rPr>
            <a:t>位）方式執行。</a:t>
          </a:r>
        </a:p>
      </dgm:t>
    </dgm:pt>
    <dgm:pt modelId="{CFA902EB-AE7E-42FD-B032-FFBAB35159EC}" type="parTrans" cxnId="{E5FD6FC5-0F4B-453B-9A73-134BD2A8C443}">
      <dgm:prSet/>
      <dgm:spPr/>
      <dgm:t>
        <a:bodyPr/>
        <a:lstStyle/>
        <a:p>
          <a:endParaRPr lang="zh-TW" altLang="en-US" sz="3600"/>
        </a:p>
      </dgm:t>
    </dgm:pt>
    <dgm:pt modelId="{E602D662-F67F-4D80-A209-E516869E2C7A}" type="sibTrans" cxnId="{E5FD6FC5-0F4B-453B-9A73-134BD2A8C443}">
      <dgm:prSet/>
      <dgm:spPr/>
      <dgm:t>
        <a:bodyPr/>
        <a:lstStyle/>
        <a:p>
          <a:endParaRPr lang="zh-TW" altLang="en-US" sz="3600"/>
        </a:p>
      </dgm:t>
    </dgm:pt>
    <dgm:pt modelId="{AB93BEC1-4EF2-48A1-ABF3-A9D5C8E6150A}">
      <dgm:prSet custT="1"/>
      <dgm:spPr/>
      <dgm:t>
        <a:bodyPr/>
        <a:lstStyle/>
        <a:p>
          <a:r>
            <a:rPr lang="zh-TW" altLang="en-US" sz="3000" b="1" dirty="0">
              <a:latin typeface="微軟正黑體" panose="020B0604030504040204" pitchFamily="34" charset="-120"/>
              <a:ea typeface="微軟正黑體" panose="020B0604030504040204" pitchFamily="34" charset="-120"/>
            </a:rPr>
            <a:t>包含個別、親子、夫妻或家族諮商。</a:t>
          </a:r>
        </a:p>
      </dgm:t>
    </dgm:pt>
    <dgm:pt modelId="{D976D8F1-0D2C-4A4D-9D38-0011282B227A}" type="parTrans" cxnId="{8A743FE4-7A89-44EE-A44C-9DDA2262BB6F}">
      <dgm:prSet/>
      <dgm:spPr/>
      <dgm:t>
        <a:bodyPr/>
        <a:lstStyle/>
        <a:p>
          <a:endParaRPr lang="zh-TW" altLang="en-US" sz="3600"/>
        </a:p>
      </dgm:t>
    </dgm:pt>
    <dgm:pt modelId="{3DA4E253-7C85-40CF-976C-46EA2A97BF80}" type="sibTrans" cxnId="{8A743FE4-7A89-44EE-A44C-9DDA2262BB6F}">
      <dgm:prSet/>
      <dgm:spPr/>
      <dgm:t>
        <a:bodyPr/>
        <a:lstStyle/>
        <a:p>
          <a:endParaRPr lang="zh-TW" altLang="en-US" sz="3600"/>
        </a:p>
      </dgm:t>
    </dgm:pt>
    <dgm:pt modelId="{F25CB6E5-09F0-459B-9F98-755983B3A680}">
      <dgm:prSet custT="1"/>
      <dgm:spPr/>
      <dgm:t>
        <a:bodyPr/>
        <a:lstStyle/>
        <a:p>
          <a:r>
            <a:rPr lang="zh-TW" altLang="en-US" sz="3000" b="1" dirty="0">
              <a:latin typeface="微軟正黑體" panose="020B0604030504040204" pitchFamily="34" charset="-120"/>
              <a:ea typeface="微軟正黑體" panose="020B0604030504040204" pitchFamily="34" charset="-120"/>
            </a:rPr>
            <a:t>如：到宅親職賦能、線上課程等。</a:t>
          </a:r>
        </a:p>
      </dgm:t>
    </dgm:pt>
    <dgm:pt modelId="{5F078EB1-1127-4BD7-86CA-EEE1B31BA7B6}" type="parTrans" cxnId="{38F3D35F-430C-4D9D-83A4-47921A14010D}">
      <dgm:prSet/>
      <dgm:spPr/>
      <dgm:t>
        <a:bodyPr/>
        <a:lstStyle/>
        <a:p>
          <a:endParaRPr lang="zh-TW" altLang="en-US" sz="3600"/>
        </a:p>
      </dgm:t>
    </dgm:pt>
    <dgm:pt modelId="{2571054F-F5F7-407F-83F0-BC005008DAF9}" type="sibTrans" cxnId="{38F3D35F-430C-4D9D-83A4-47921A14010D}">
      <dgm:prSet/>
      <dgm:spPr/>
      <dgm:t>
        <a:bodyPr/>
        <a:lstStyle/>
        <a:p>
          <a:endParaRPr lang="zh-TW" altLang="en-US" sz="3600"/>
        </a:p>
      </dgm:t>
    </dgm:pt>
    <dgm:pt modelId="{D72370C7-F56B-4902-BF9A-A2D30B9254EF}">
      <dgm:prSet custT="1"/>
      <dgm:spPr/>
      <dgm:t>
        <a:bodyPr/>
        <a:lstStyle/>
        <a:p>
          <a:pPr>
            <a:buNone/>
          </a:pPr>
          <a:r>
            <a:rPr lang="zh-TW" altLang="en-US" sz="2000" b="1" dirty="0">
              <a:latin typeface="微軟正黑體" panose="020B0604030504040204" pitchFamily="34" charset="-120"/>
              <a:ea typeface="微軟正黑體" panose="020B0604030504040204" pitchFamily="34" charset="-120"/>
            </a:rPr>
            <a:t>  主題講座：「為什麼孩子會這樣？</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孩子的發展與行為背後的需求」、「情緒垃圾倒光光」、「兒少權益及法規認識」</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等。</a:t>
          </a:r>
          <a:endParaRPr lang="zh-TW" altLang="en-US" sz="3000" b="1" dirty="0">
            <a:latin typeface="微軟正黑體" panose="020B0604030504040204" pitchFamily="34" charset="-120"/>
            <a:ea typeface="微軟正黑體" panose="020B0604030504040204" pitchFamily="34" charset="-120"/>
          </a:endParaRPr>
        </a:p>
      </dgm:t>
    </dgm:pt>
    <dgm:pt modelId="{82BDB3EC-BF7B-44EC-86F0-2FC8B66B33A6}" type="parTrans" cxnId="{B0F55244-BD64-4FA6-AA34-2838C69CE541}">
      <dgm:prSet/>
      <dgm:spPr/>
      <dgm:t>
        <a:bodyPr/>
        <a:lstStyle/>
        <a:p>
          <a:endParaRPr lang="zh-TW" altLang="en-US"/>
        </a:p>
      </dgm:t>
    </dgm:pt>
    <dgm:pt modelId="{C1964A12-BC4F-4888-94B2-D23FCD2B91F9}" type="sibTrans" cxnId="{B0F55244-BD64-4FA6-AA34-2838C69CE541}">
      <dgm:prSet/>
      <dgm:spPr/>
      <dgm:t>
        <a:bodyPr/>
        <a:lstStyle/>
        <a:p>
          <a:endParaRPr lang="zh-TW" altLang="en-US"/>
        </a:p>
      </dgm:t>
    </dgm:pt>
    <dgm:pt modelId="{2742C51C-4107-4C36-A38F-09BEFC88B872}" type="pres">
      <dgm:prSet presAssocID="{397A4A07-C47E-402B-AC40-885723F9031C}" presName="linear" presStyleCnt="0">
        <dgm:presLayoutVars>
          <dgm:dir/>
          <dgm:animLvl val="lvl"/>
          <dgm:resizeHandles val="exact"/>
        </dgm:presLayoutVars>
      </dgm:prSet>
      <dgm:spPr/>
    </dgm:pt>
    <dgm:pt modelId="{AAEA416D-754F-4E47-B77C-E70445A7267E}" type="pres">
      <dgm:prSet presAssocID="{ED1346F3-F6BC-4225-B72B-624DC9691510}" presName="parentLin" presStyleCnt="0"/>
      <dgm:spPr/>
    </dgm:pt>
    <dgm:pt modelId="{5F15B925-D653-4C24-B87E-815E81B8FB09}" type="pres">
      <dgm:prSet presAssocID="{ED1346F3-F6BC-4225-B72B-624DC9691510}" presName="parentLeftMargin" presStyleLbl="node1" presStyleIdx="0" presStyleCnt="4"/>
      <dgm:spPr/>
    </dgm:pt>
    <dgm:pt modelId="{E51E988D-F8AD-4E59-8251-844B79A18B68}" type="pres">
      <dgm:prSet presAssocID="{ED1346F3-F6BC-4225-B72B-624DC9691510}" presName="parentText" presStyleLbl="node1" presStyleIdx="0" presStyleCnt="4">
        <dgm:presLayoutVars>
          <dgm:chMax val="0"/>
          <dgm:bulletEnabled val="1"/>
        </dgm:presLayoutVars>
      </dgm:prSet>
      <dgm:spPr/>
    </dgm:pt>
    <dgm:pt modelId="{11683116-8FFE-4409-88D6-59E4D6A1FE99}" type="pres">
      <dgm:prSet presAssocID="{ED1346F3-F6BC-4225-B72B-624DC9691510}" presName="negativeSpace" presStyleCnt="0"/>
      <dgm:spPr/>
    </dgm:pt>
    <dgm:pt modelId="{16D5A814-A609-4454-92CD-EA5485773588}" type="pres">
      <dgm:prSet presAssocID="{ED1346F3-F6BC-4225-B72B-624DC9691510}" presName="childText" presStyleLbl="conFgAcc1" presStyleIdx="0" presStyleCnt="4" custLinFactNeighborX="4236" custLinFactNeighborY="19615">
        <dgm:presLayoutVars>
          <dgm:bulletEnabled val="1"/>
        </dgm:presLayoutVars>
      </dgm:prSet>
      <dgm:spPr/>
    </dgm:pt>
    <dgm:pt modelId="{C246973D-ABF8-4EC1-B35D-9089F24BAF53}" type="pres">
      <dgm:prSet presAssocID="{C8FE04F7-F76C-47BC-BC94-CCD58711D4E7}" presName="spaceBetweenRectangles" presStyleCnt="0"/>
      <dgm:spPr/>
    </dgm:pt>
    <dgm:pt modelId="{C36ECD08-92DC-4361-9CAD-A0FDC801DD2A}" type="pres">
      <dgm:prSet presAssocID="{568FC8CC-2425-46DC-B8BA-762EB4B46938}" presName="parentLin" presStyleCnt="0"/>
      <dgm:spPr/>
    </dgm:pt>
    <dgm:pt modelId="{99C7366D-675C-40DE-B09D-46756C3C0441}" type="pres">
      <dgm:prSet presAssocID="{568FC8CC-2425-46DC-B8BA-762EB4B46938}" presName="parentLeftMargin" presStyleLbl="node1" presStyleIdx="0" presStyleCnt="4"/>
      <dgm:spPr/>
    </dgm:pt>
    <dgm:pt modelId="{EAD4C062-4368-4B73-9ED2-63BFA918A90C}" type="pres">
      <dgm:prSet presAssocID="{568FC8CC-2425-46DC-B8BA-762EB4B46938}" presName="parentText" presStyleLbl="node1" presStyleIdx="1" presStyleCnt="4">
        <dgm:presLayoutVars>
          <dgm:chMax val="0"/>
          <dgm:bulletEnabled val="1"/>
        </dgm:presLayoutVars>
      </dgm:prSet>
      <dgm:spPr/>
    </dgm:pt>
    <dgm:pt modelId="{7197EA06-5D6F-4E32-AB33-744D0C2A515B}" type="pres">
      <dgm:prSet presAssocID="{568FC8CC-2425-46DC-B8BA-762EB4B46938}" presName="negativeSpace" presStyleCnt="0"/>
      <dgm:spPr/>
    </dgm:pt>
    <dgm:pt modelId="{06B6A1CF-7226-4658-80B7-102A9778C0F5}" type="pres">
      <dgm:prSet presAssocID="{568FC8CC-2425-46DC-B8BA-762EB4B46938}" presName="childText" presStyleLbl="conFgAcc1" presStyleIdx="1" presStyleCnt="4">
        <dgm:presLayoutVars>
          <dgm:bulletEnabled val="1"/>
        </dgm:presLayoutVars>
      </dgm:prSet>
      <dgm:spPr/>
    </dgm:pt>
    <dgm:pt modelId="{64156160-9486-4841-AD10-3DA50BBD1970}" type="pres">
      <dgm:prSet presAssocID="{CAE83F40-759C-440F-BCB9-EB0DF6D7530D}" presName="spaceBetweenRectangles" presStyleCnt="0"/>
      <dgm:spPr/>
    </dgm:pt>
    <dgm:pt modelId="{61457FC3-7E91-4C92-936F-B749DABF3C32}" type="pres">
      <dgm:prSet presAssocID="{D77562A7-A093-4602-9B53-9D46DA5D6DA1}" presName="parentLin" presStyleCnt="0"/>
      <dgm:spPr/>
    </dgm:pt>
    <dgm:pt modelId="{50BA7794-E6F5-40D7-85F0-390814658661}" type="pres">
      <dgm:prSet presAssocID="{D77562A7-A093-4602-9B53-9D46DA5D6DA1}" presName="parentLeftMargin" presStyleLbl="node1" presStyleIdx="1" presStyleCnt="4"/>
      <dgm:spPr/>
    </dgm:pt>
    <dgm:pt modelId="{021E373E-A97C-4D13-B7E7-D711FFE1723B}" type="pres">
      <dgm:prSet presAssocID="{D77562A7-A093-4602-9B53-9D46DA5D6DA1}" presName="parentText" presStyleLbl="node1" presStyleIdx="2" presStyleCnt="4">
        <dgm:presLayoutVars>
          <dgm:chMax val="0"/>
          <dgm:bulletEnabled val="1"/>
        </dgm:presLayoutVars>
      </dgm:prSet>
      <dgm:spPr/>
    </dgm:pt>
    <dgm:pt modelId="{8D504589-9070-4481-B0D7-7C6635127E6B}" type="pres">
      <dgm:prSet presAssocID="{D77562A7-A093-4602-9B53-9D46DA5D6DA1}" presName="negativeSpace" presStyleCnt="0"/>
      <dgm:spPr/>
    </dgm:pt>
    <dgm:pt modelId="{FDE6A7CB-5FD9-4ACC-A8FD-EC5422DE8A2F}" type="pres">
      <dgm:prSet presAssocID="{D77562A7-A093-4602-9B53-9D46DA5D6DA1}" presName="childText" presStyleLbl="conFgAcc1" presStyleIdx="2" presStyleCnt="4">
        <dgm:presLayoutVars>
          <dgm:bulletEnabled val="1"/>
        </dgm:presLayoutVars>
      </dgm:prSet>
      <dgm:spPr/>
    </dgm:pt>
    <dgm:pt modelId="{1FBDC972-FCF2-4EBB-886D-06599510C8E4}" type="pres">
      <dgm:prSet presAssocID="{AC2CB277-C8D0-4983-B77B-45525E7AC891}" presName="spaceBetweenRectangles" presStyleCnt="0"/>
      <dgm:spPr/>
    </dgm:pt>
    <dgm:pt modelId="{176871AF-A877-434D-80B8-CB58CEA9974F}" type="pres">
      <dgm:prSet presAssocID="{AADDE84C-6C56-4140-853D-2C9DDCA8695E}" presName="parentLin" presStyleCnt="0"/>
      <dgm:spPr/>
    </dgm:pt>
    <dgm:pt modelId="{ADF131E9-CC4C-4E3F-93CD-9B52A6A750D3}" type="pres">
      <dgm:prSet presAssocID="{AADDE84C-6C56-4140-853D-2C9DDCA8695E}" presName="parentLeftMargin" presStyleLbl="node1" presStyleIdx="2" presStyleCnt="4"/>
      <dgm:spPr/>
    </dgm:pt>
    <dgm:pt modelId="{7ABF99EA-97EB-49E1-8525-BCB0F7DDD10C}" type="pres">
      <dgm:prSet presAssocID="{AADDE84C-6C56-4140-853D-2C9DDCA8695E}" presName="parentText" presStyleLbl="node1" presStyleIdx="3" presStyleCnt="4">
        <dgm:presLayoutVars>
          <dgm:chMax val="0"/>
          <dgm:bulletEnabled val="1"/>
        </dgm:presLayoutVars>
      </dgm:prSet>
      <dgm:spPr/>
    </dgm:pt>
    <dgm:pt modelId="{B3DCC9EE-09CA-43B6-BA2F-743F6FBD98B4}" type="pres">
      <dgm:prSet presAssocID="{AADDE84C-6C56-4140-853D-2C9DDCA8695E}" presName="negativeSpace" presStyleCnt="0"/>
      <dgm:spPr/>
    </dgm:pt>
    <dgm:pt modelId="{9DA9819F-9F05-4953-B330-EB894E8E1CA1}" type="pres">
      <dgm:prSet presAssocID="{AADDE84C-6C56-4140-853D-2C9DDCA8695E}" presName="childText" presStyleLbl="conFgAcc1" presStyleIdx="3" presStyleCnt="4">
        <dgm:presLayoutVars>
          <dgm:bulletEnabled val="1"/>
        </dgm:presLayoutVars>
      </dgm:prSet>
      <dgm:spPr/>
    </dgm:pt>
  </dgm:ptLst>
  <dgm:cxnLst>
    <dgm:cxn modelId="{51FA4510-D665-4647-8D67-6FB2FE379F49}" type="presOf" srcId="{397A4A07-C47E-402B-AC40-885723F9031C}" destId="{2742C51C-4107-4C36-A38F-09BEFC88B872}" srcOrd="0" destOrd="0" presId="urn:microsoft.com/office/officeart/2005/8/layout/list1"/>
    <dgm:cxn modelId="{1B3CFC11-B29B-47DC-9273-758451A00460}" type="presOf" srcId="{ED1346F3-F6BC-4225-B72B-624DC9691510}" destId="{5F15B925-D653-4C24-B87E-815E81B8FB09}" srcOrd="0" destOrd="0" presId="urn:microsoft.com/office/officeart/2005/8/layout/list1"/>
    <dgm:cxn modelId="{3737C619-2284-4549-9310-6B8907D5E1FE}" type="presOf" srcId="{D72370C7-F56B-4902-BF9A-A2D30B9254EF}" destId="{16D5A814-A609-4454-92CD-EA5485773588}" srcOrd="0" destOrd="1" presId="urn:microsoft.com/office/officeart/2005/8/layout/list1"/>
    <dgm:cxn modelId="{E5A5DF23-1609-4FF0-A564-F04C3F93B1D1}" type="presOf" srcId="{568FC8CC-2425-46DC-B8BA-762EB4B46938}" destId="{99C7366D-675C-40DE-B09D-46756C3C0441}" srcOrd="0" destOrd="0" presId="urn:microsoft.com/office/officeart/2005/8/layout/list1"/>
    <dgm:cxn modelId="{0B74CA26-A680-4AAD-A27F-ECEE13DCC358}" srcId="{397A4A07-C47E-402B-AC40-885723F9031C}" destId="{568FC8CC-2425-46DC-B8BA-762EB4B46938}" srcOrd="1" destOrd="0" parTransId="{CDA0A45A-915E-491F-BE5C-BBDF70636467}" sibTransId="{CAE83F40-759C-440F-BCB9-EB0DF6D7530D}"/>
    <dgm:cxn modelId="{D856FA30-0B3D-4AA9-8F09-499C965D08B9}" type="presOf" srcId="{AADDE84C-6C56-4140-853D-2C9DDCA8695E}" destId="{7ABF99EA-97EB-49E1-8525-BCB0F7DDD10C}" srcOrd="1" destOrd="0" presId="urn:microsoft.com/office/officeart/2005/8/layout/list1"/>
    <dgm:cxn modelId="{C189A838-B302-4603-94CF-D8929C919F13}" type="presOf" srcId="{FFDEC849-2A15-4F46-B3F5-98C78B2CC6BC}" destId="{06B6A1CF-7226-4658-80B7-102A9778C0F5}" srcOrd="0" destOrd="0" presId="urn:microsoft.com/office/officeart/2005/8/layout/list1"/>
    <dgm:cxn modelId="{38F3D35F-430C-4D9D-83A4-47921A14010D}" srcId="{AADDE84C-6C56-4140-853D-2C9DDCA8695E}" destId="{F25CB6E5-09F0-459B-9F98-755983B3A680}" srcOrd="0" destOrd="0" parTransId="{5F078EB1-1127-4BD7-86CA-EEE1B31BA7B6}" sibTransId="{2571054F-F5F7-407F-83F0-BC005008DAF9}"/>
    <dgm:cxn modelId="{B0F55244-BD64-4FA6-AA34-2838C69CE541}" srcId="{ED1346F3-F6BC-4225-B72B-624DC9691510}" destId="{D72370C7-F56B-4902-BF9A-A2D30B9254EF}" srcOrd="1" destOrd="0" parTransId="{82BDB3EC-BF7B-44EC-86F0-2FC8B66B33A6}" sibTransId="{C1964A12-BC4F-4888-94B2-D23FCD2B91F9}"/>
    <dgm:cxn modelId="{CE650166-24CD-4FE9-97D6-8950501B94D2}" type="presOf" srcId="{AB93BEC1-4EF2-48A1-ABF3-A9D5C8E6150A}" destId="{FDE6A7CB-5FD9-4ACC-A8FD-EC5422DE8A2F}" srcOrd="0" destOrd="0" presId="urn:microsoft.com/office/officeart/2005/8/layout/list1"/>
    <dgm:cxn modelId="{EF83D766-7A28-41C0-8E7F-2DB0EA679A54}" srcId="{397A4A07-C47E-402B-AC40-885723F9031C}" destId="{D77562A7-A093-4602-9B53-9D46DA5D6DA1}" srcOrd="2" destOrd="0" parTransId="{C9BA2B7D-7BEC-48E6-9715-6653FD632367}" sibTransId="{AC2CB277-C8D0-4983-B77B-45525E7AC891}"/>
    <dgm:cxn modelId="{AAD41A5A-17E0-44EB-B6C1-058A4F10B825}" type="presOf" srcId="{568FC8CC-2425-46DC-B8BA-762EB4B46938}" destId="{EAD4C062-4368-4B73-9ED2-63BFA918A90C}" srcOrd="1" destOrd="0" presId="urn:microsoft.com/office/officeart/2005/8/layout/list1"/>
    <dgm:cxn modelId="{8221AF88-681F-4B23-A4EA-D063D5A9670D}" type="presOf" srcId="{F25CB6E5-09F0-459B-9F98-755983B3A680}" destId="{9DA9819F-9F05-4953-B330-EB894E8E1CA1}" srcOrd="0" destOrd="0" presId="urn:microsoft.com/office/officeart/2005/8/layout/list1"/>
    <dgm:cxn modelId="{264D7591-0040-46AB-8591-7154435EEE53}" type="presOf" srcId="{D77562A7-A093-4602-9B53-9D46DA5D6DA1}" destId="{50BA7794-E6F5-40D7-85F0-390814658661}" srcOrd="0" destOrd="0" presId="urn:microsoft.com/office/officeart/2005/8/layout/list1"/>
    <dgm:cxn modelId="{26D25C9A-08CE-4B97-8F4A-CD50D1F459C0}" srcId="{ED1346F3-F6BC-4225-B72B-624DC9691510}" destId="{45CCC4E9-D75C-4A75-89DF-B3076C0A775C}" srcOrd="0" destOrd="0" parTransId="{E49FE64A-20A1-489F-A839-C7C9D00666EC}" sibTransId="{F3A6AABB-3C2C-4988-BA57-1B13557BB82A}"/>
    <dgm:cxn modelId="{D79741A8-95A2-4ECF-BA6D-28A4640F5B0C}" srcId="{397A4A07-C47E-402B-AC40-885723F9031C}" destId="{ED1346F3-F6BC-4225-B72B-624DC9691510}" srcOrd="0" destOrd="0" parTransId="{39603EF6-3BC0-4D4B-8CCB-307A80B74B84}" sibTransId="{C8FE04F7-F76C-47BC-BC94-CCD58711D4E7}"/>
    <dgm:cxn modelId="{4FCB93BA-B7DC-425E-9731-8858BA1974BC}" type="presOf" srcId="{AADDE84C-6C56-4140-853D-2C9DDCA8695E}" destId="{ADF131E9-CC4C-4E3F-93CD-9B52A6A750D3}" srcOrd="0" destOrd="0" presId="urn:microsoft.com/office/officeart/2005/8/layout/list1"/>
    <dgm:cxn modelId="{43BC08BB-DB17-452E-8B0F-8EA64FDEAC0F}" type="presOf" srcId="{D77562A7-A093-4602-9B53-9D46DA5D6DA1}" destId="{021E373E-A97C-4D13-B7E7-D711FFE1723B}" srcOrd="1" destOrd="0" presId="urn:microsoft.com/office/officeart/2005/8/layout/list1"/>
    <dgm:cxn modelId="{E5FD6FC5-0F4B-453B-9A73-134BD2A8C443}" srcId="{568FC8CC-2425-46DC-B8BA-762EB4B46938}" destId="{FFDEC849-2A15-4F46-B3F5-98C78B2CC6BC}" srcOrd="0" destOrd="0" parTransId="{CFA902EB-AE7E-42FD-B032-FFBAB35159EC}" sibTransId="{E602D662-F67F-4D80-A209-E516869E2C7A}"/>
    <dgm:cxn modelId="{8A743FE4-7A89-44EE-A44C-9DDA2262BB6F}" srcId="{D77562A7-A093-4602-9B53-9D46DA5D6DA1}" destId="{AB93BEC1-4EF2-48A1-ABF3-A9D5C8E6150A}" srcOrd="0" destOrd="0" parTransId="{D976D8F1-0D2C-4A4D-9D38-0011282B227A}" sibTransId="{3DA4E253-7C85-40CF-976C-46EA2A97BF80}"/>
    <dgm:cxn modelId="{F21DBBE5-EA21-4176-9B5F-FF2977B4169A}" type="presOf" srcId="{ED1346F3-F6BC-4225-B72B-624DC9691510}" destId="{E51E988D-F8AD-4E59-8251-844B79A18B68}" srcOrd="1" destOrd="0" presId="urn:microsoft.com/office/officeart/2005/8/layout/list1"/>
    <dgm:cxn modelId="{47BCFAEA-EA41-4428-9019-3D2AA193BD14}" type="presOf" srcId="{45CCC4E9-D75C-4A75-89DF-B3076C0A775C}" destId="{16D5A814-A609-4454-92CD-EA5485773588}" srcOrd="0" destOrd="0" presId="urn:microsoft.com/office/officeart/2005/8/layout/list1"/>
    <dgm:cxn modelId="{5F7233EF-878A-4C15-A2F2-97FF80A6CD0B}" srcId="{397A4A07-C47E-402B-AC40-885723F9031C}" destId="{AADDE84C-6C56-4140-853D-2C9DDCA8695E}" srcOrd="3" destOrd="0" parTransId="{683757FE-3486-4846-87DA-4606017EBA85}" sibTransId="{4DE88429-F624-4A5E-B06A-9FB5792F4256}"/>
    <dgm:cxn modelId="{3DAA10A3-9058-4919-8813-86F5AE28C540}" type="presParOf" srcId="{2742C51C-4107-4C36-A38F-09BEFC88B872}" destId="{AAEA416D-754F-4E47-B77C-E70445A7267E}" srcOrd="0" destOrd="0" presId="urn:microsoft.com/office/officeart/2005/8/layout/list1"/>
    <dgm:cxn modelId="{6C8B9CC5-B71C-4150-848F-75B40E112A2A}" type="presParOf" srcId="{AAEA416D-754F-4E47-B77C-E70445A7267E}" destId="{5F15B925-D653-4C24-B87E-815E81B8FB09}" srcOrd="0" destOrd="0" presId="urn:microsoft.com/office/officeart/2005/8/layout/list1"/>
    <dgm:cxn modelId="{112BBA77-1818-475A-881D-5ADC19EA4A43}" type="presParOf" srcId="{AAEA416D-754F-4E47-B77C-E70445A7267E}" destId="{E51E988D-F8AD-4E59-8251-844B79A18B68}" srcOrd="1" destOrd="0" presId="urn:microsoft.com/office/officeart/2005/8/layout/list1"/>
    <dgm:cxn modelId="{13B94663-4C3D-4499-ADD7-E20AF455C717}" type="presParOf" srcId="{2742C51C-4107-4C36-A38F-09BEFC88B872}" destId="{11683116-8FFE-4409-88D6-59E4D6A1FE99}" srcOrd="1" destOrd="0" presId="urn:microsoft.com/office/officeart/2005/8/layout/list1"/>
    <dgm:cxn modelId="{410336B4-5C0E-46AF-A11A-5B9FF450DFA5}" type="presParOf" srcId="{2742C51C-4107-4C36-A38F-09BEFC88B872}" destId="{16D5A814-A609-4454-92CD-EA5485773588}" srcOrd="2" destOrd="0" presId="urn:microsoft.com/office/officeart/2005/8/layout/list1"/>
    <dgm:cxn modelId="{1556958E-FAE8-4BE0-847D-E2B21DE1E21E}" type="presParOf" srcId="{2742C51C-4107-4C36-A38F-09BEFC88B872}" destId="{C246973D-ABF8-4EC1-B35D-9089F24BAF53}" srcOrd="3" destOrd="0" presId="urn:microsoft.com/office/officeart/2005/8/layout/list1"/>
    <dgm:cxn modelId="{3199965B-BAAB-4A8E-8C4A-742BEC4636B8}" type="presParOf" srcId="{2742C51C-4107-4C36-A38F-09BEFC88B872}" destId="{C36ECD08-92DC-4361-9CAD-A0FDC801DD2A}" srcOrd="4" destOrd="0" presId="urn:microsoft.com/office/officeart/2005/8/layout/list1"/>
    <dgm:cxn modelId="{A7C351CB-EC5C-4CA0-8199-8ABC0E603E0F}" type="presParOf" srcId="{C36ECD08-92DC-4361-9CAD-A0FDC801DD2A}" destId="{99C7366D-675C-40DE-B09D-46756C3C0441}" srcOrd="0" destOrd="0" presId="urn:microsoft.com/office/officeart/2005/8/layout/list1"/>
    <dgm:cxn modelId="{F1A7F698-944E-433B-A48C-C0CB0145A5AC}" type="presParOf" srcId="{C36ECD08-92DC-4361-9CAD-A0FDC801DD2A}" destId="{EAD4C062-4368-4B73-9ED2-63BFA918A90C}" srcOrd="1" destOrd="0" presId="urn:microsoft.com/office/officeart/2005/8/layout/list1"/>
    <dgm:cxn modelId="{06B5F4C1-589E-4568-A681-4CB9957F1570}" type="presParOf" srcId="{2742C51C-4107-4C36-A38F-09BEFC88B872}" destId="{7197EA06-5D6F-4E32-AB33-744D0C2A515B}" srcOrd="5" destOrd="0" presId="urn:microsoft.com/office/officeart/2005/8/layout/list1"/>
    <dgm:cxn modelId="{7055B6E5-E6FA-4405-B270-164F4666FC3C}" type="presParOf" srcId="{2742C51C-4107-4C36-A38F-09BEFC88B872}" destId="{06B6A1CF-7226-4658-80B7-102A9778C0F5}" srcOrd="6" destOrd="0" presId="urn:microsoft.com/office/officeart/2005/8/layout/list1"/>
    <dgm:cxn modelId="{CF501BFE-ACF6-4493-B0FB-11EBD338CC67}" type="presParOf" srcId="{2742C51C-4107-4C36-A38F-09BEFC88B872}" destId="{64156160-9486-4841-AD10-3DA50BBD1970}" srcOrd="7" destOrd="0" presId="urn:microsoft.com/office/officeart/2005/8/layout/list1"/>
    <dgm:cxn modelId="{657A4DBD-BB29-4081-9B47-3451617746B7}" type="presParOf" srcId="{2742C51C-4107-4C36-A38F-09BEFC88B872}" destId="{61457FC3-7E91-4C92-936F-B749DABF3C32}" srcOrd="8" destOrd="0" presId="urn:microsoft.com/office/officeart/2005/8/layout/list1"/>
    <dgm:cxn modelId="{597D1D2D-A336-4856-AC8A-E7164BDED023}" type="presParOf" srcId="{61457FC3-7E91-4C92-936F-B749DABF3C32}" destId="{50BA7794-E6F5-40D7-85F0-390814658661}" srcOrd="0" destOrd="0" presId="urn:microsoft.com/office/officeart/2005/8/layout/list1"/>
    <dgm:cxn modelId="{970F36D0-394D-4AEA-8BFD-2FAA62468FFB}" type="presParOf" srcId="{61457FC3-7E91-4C92-936F-B749DABF3C32}" destId="{021E373E-A97C-4D13-B7E7-D711FFE1723B}" srcOrd="1" destOrd="0" presId="urn:microsoft.com/office/officeart/2005/8/layout/list1"/>
    <dgm:cxn modelId="{00B5CF59-B730-40A9-8662-025CFC909455}" type="presParOf" srcId="{2742C51C-4107-4C36-A38F-09BEFC88B872}" destId="{8D504589-9070-4481-B0D7-7C6635127E6B}" srcOrd="9" destOrd="0" presId="urn:microsoft.com/office/officeart/2005/8/layout/list1"/>
    <dgm:cxn modelId="{893C9F2E-332C-4128-95E8-8191793BE938}" type="presParOf" srcId="{2742C51C-4107-4C36-A38F-09BEFC88B872}" destId="{FDE6A7CB-5FD9-4ACC-A8FD-EC5422DE8A2F}" srcOrd="10" destOrd="0" presId="urn:microsoft.com/office/officeart/2005/8/layout/list1"/>
    <dgm:cxn modelId="{BED782F5-B7AA-486F-99AB-461F89591D06}" type="presParOf" srcId="{2742C51C-4107-4C36-A38F-09BEFC88B872}" destId="{1FBDC972-FCF2-4EBB-886D-06599510C8E4}" srcOrd="11" destOrd="0" presId="urn:microsoft.com/office/officeart/2005/8/layout/list1"/>
    <dgm:cxn modelId="{F1B695C3-07ED-4079-A051-C9552AC05A7D}" type="presParOf" srcId="{2742C51C-4107-4C36-A38F-09BEFC88B872}" destId="{176871AF-A877-434D-80B8-CB58CEA9974F}" srcOrd="12" destOrd="0" presId="urn:microsoft.com/office/officeart/2005/8/layout/list1"/>
    <dgm:cxn modelId="{577131A3-C400-481C-92B8-6F24BC24472C}" type="presParOf" srcId="{176871AF-A877-434D-80B8-CB58CEA9974F}" destId="{ADF131E9-CC4C-4E3F-93CD-9B52A6A750D3}" srcOrd="0" destOrd="0" presId="urn:microsoft.com/office/officeart/2005/8/layout/list1"/>
    <dgm:cxn modelId="{08C40EAB-ACAD-4DDB-9E94-614759299757}" type="presParOf" srcId="{176871AF-A877-434D-80B8-CB58CEA9974F}" destId="{7ABF99EA-97EB-49E1-8525-BCB0F7DDD10C}" srcOrd="1" destOrd="0" presId="urn:microsoft.com/office/officeart/2005/8/layout/list1"/>
    <dgm:cxn modelId="{E347F65A-7D1C-4C57-92D8-D7F367EC42F3}" type="presParOf" srcId="{2742C51C-4107-4C36-A38F-09BEFC88B872}" destId="{B3DCC9EE-09CA-43B6-BA2F-743F6FBD98B4}" srcOrd="13" destOrd="0" presId="urn:microsoft.com/office/officeart/2005/8/layout/list1"/>
    <dgm:cxn modelId="{FA45762E-6ACB-46D4-83FC-9DD2BBD136BE}" type="presParOf" srcId="{2742C51C-4107-4C36-A38F-09BEFC88B872}" destId="{9DA9819F-9F05-4953-B330-EB894E8E1CA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CA03E2-9046-443D-BB44-BFE0A580906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TW" altLang="en-US"/>
        </a:p>
      </dgm:t>
    </dgm:pt>
    <dgm:pt modelId="{34AA3FCC-E4A1-4021-9A93-D3C22F62CA50}">
      <dgm:prSet phldrT="[文字]" custT="1"/>
      <dgm:spPr/>
      <dgm:t>
        <a:bodyPr/>
        <a:lstStyle/>
        <a:p>
          <a:pPr>
            <a:lnSpc>
              <a:spcPct val="100000"/>
            </a:lnSpc>
          </a:pPr>
          <a:r>
            <a:rPr lang="zh-TW" altLang="en-US" sz="3200" b="1" u="sng" dirty="0">
              <a:latin typeface="微軟正黑體" panose="020B0604030504040204" pitchFamily="34" charset="-120"/>
              <a:ea typeface="微軟正黑體" panose="020B0604030504040204" pitchFamily="34" charset="-120"/>
            </a:rPr>
            <a:t>入監輔導教育</a:t>
          </a:r>
          <a:r>
            <a:rPr lang="zh-TW" altLang="en-US" sz="32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以團體輔導方式進行，分初階及進階課程內容。</a:t>
          </a:r>
          <a:endParaRPr lang="en-US" altLang="zh-TW" sz="2800" dirty="0">
            <a:latin typeface="微軟正黑體" panose="020B0604030504040204" pitchFamily="34" charset="-120"/>
            <a:ea typeface="微軟正黑體" panose="020B0604030504040204" pitchFamily="34" charset="-120"/>
          </a:endParaRPr>
        </a:p>
      </dgm:t>
    </dgm:pt>
    <dgm:pt modelId="{B6B6B314-4FDC-4F17-87F3-B4C3FB01BD66}" type="parTrans" cxnId="{37D73785-D0E0-4CA4-99AF-C18D3A5CD93A}">
      <dgm:prSet/>
      <dgm:spPr/>
      <dgm:t>
        <a:bodyPr/>
        <a:lstStyle/>
        <a:p>
          <a:pPr>
            <a:lnSpc>
              <a:spcPts val="2800"/>
            </a:lnSpc>
          </a:pPr>
          <a:endParaRPr lang="zh-TW" altLang="en-US" sz="2800"/>
        </a:p>
      </dgm:t>
    </dgm:pt>
    <dgm:pt modelId="{0412440D-2A78-4837-9751-BDC342D9CDE2}" type="sibTrans" cxnId="{37D73785-D0E0-4CA4-99AF-C18D3A5CD93A}">
      <dgm:prSet/>
      <dgm:spPr/>
      <dgm:t>
        <a:bodyPr/>
        <a:lstStyle/>
        <a:p>
          <a:pPr>
            <a:lnSpc>
              <a:spcPts val="2800"/>
            </a:lnSpc>
          </a:pPr>
          <a:endParaRPr lang="zh-TW" altLang="en-US" sz="2800"/>
        </a:p>
      </dgm:t>
    </dgm:pt>
    <dgm:pt modelId="{8E9DC591-1AEE-4A8C-996B-1F3F5C5779C0}">
      <dgm:prSet phldrT="[文字]" custT="1"/>
      <dgm:spPr/>
      <dgm:t>
        <a:bodyPr/>
        <a:lstStyle/>
        <a:p>
          <a:pPr>
            <a:lnSpc>
              <a:spcPct val="100000"/>
            </a:lnSpc>
          </a:pPr>
          <a:r>
            <a:rPr lang="zh-TW" altLang="en-US" sz="3200" b="1" u="sng" dirty="0">
              <a:latin typeface="微軟正黑體" panose="020B0604030504040204" pitchFamily="34" charset="-120"/>
              <a:ea typeface="微軟正黑體" panose="020B0604030504040204" pitchFamily="34" charset="-120"/>
            </a:rPr>
            <a:t>社區輔導教育</a:t>
          </a:r>
          <a:r>
            <a:rPr lang="zh-TW" altLang="en-US" sz="32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依應進行時數規劃單次性課程或團體輔導課程。</a:t>
          </a:r>
          <a:endParaRPr lang="en-US" altLang="zh-TW" sz="2800" dirty="0">
            <a:latin typeface="微軟正黑體" panose="020B0604030504040204" pitchFamily="34" charset="-120"/>
            <a:ea typeface="微軟正黑體" panose="020B0604030504040204" pitchFamily="34" charset="-120"/>
          </a:endParaRPr>
        </a:p>
      </dgm:t>
    </dgm:pt>
    <dgm:pt modelId="{8529DF4B-4EDD-4148-96FE-9C6386A32CAC}" type="parTrans" cxnId="{7CA48304-CB35-41E5-9CFB-5E612841F434}">
      <dgm:prSet/>
      <dgm:spPr/>
      <dgm:t>
        <a:bodyPr/>
        <a:lstStyle/>
        <a:p>
          <a:pPr>
            <a:lnSpc>
              <a:spcPts val="2800"/>
            </a:lnSpc>
          </a:pPr>
          <a:endParaRPr lang="zh-TW" altLang="en-US" sz="2800"/>
        </a:p>
      </dgm:t>
    </dgm:pt>
    <dgm:pt modelId="{3DB252E8-45B5-4C92-8F52-40924F175FAF}" type="sibTrans" cxnId="{7CA48304-CB35-41E5-9CFB-5E612841F434}">
      <dgm:prSet/>
      <dgm:spPr/>
      <dgm:t>
        <a:bodyPr/>
        <a:lstStyle/>
        <a:p>
          <a:pPr>
            <a:lnSpc>
              <a:spcPts val="2800"/>
            </a:lnSpc>
          </a:pPr>
          <a:endParaRPr lang="zh-TW" altLang="en-US" sz="2800"/>
        </a:p>
      </dgm:t>
    </dgm:pt>
    <dgm:pt modelId="{B07E3351-0163-4DFB-B795-3AE501C089EF}">
      <dgm:prSet phldrT="[文字]" custT="1"/>
      <dgm:spPr/>
      <dgm:t>
        <a:bodyPr/>
        <a:lstStyle/>
        <a:p>
          <a:pPr>
            <a:lnSpc>
              <a:spcPct val="100000"/>
            </a:lnSpc>
          </a:pPr>
          <a:r>
            <a:rPr lang="zh-TW" altLang="en-US" sz="3200" b="1" u="sng" dirty="0">
              <a:latin typeface="微軟正黑體" panose="020B0604030504040204" pitchFamily="34" charset="-120"/>
              <a:ea typeface="微軟正黑體" panose="020B0604030504040204" pitchFamily="34" charset="-120"/>
            </a:rPr>
            <a:t>個別輔導教育</a:t>
          </a:r>
          <a:r>
            <a:rPr lang="zh-TW" altLang="en-US" sz="2800" b="0" dirty="0">
              <a:latin typeface="微軟正黑體" panose="020B0604030504040204" pitchFamily="34" charset="-120"/>
              <a:ea typeface="微軟正黑體" panose="020B0604030504040204" pitchFamily="34" charset="-120"/>
            </a:rPr>
            <a:t>：因特殊情形不適宜參與團體課程者，安排個別輔導或到宅授課。</a:t>
          </a:r>
          <a:br>
            <a:rPr lang="en-US" altLang="zh-TW" sz="2000" b="0" dirty="0"/>
          </a:br>
          <a:endParaRPr lang="zh-TW" altLang="en-US" sz="2000" dirty="0">
            <a:latin typeface="+mn-ea"/>
            <a:ea typeface="+mn-ea"/>
          </a:endParaRPr>
        </a:p>
      </dgm:t>
    </dgm:pt>
    <dgm:pt modelId="{159231EB-6A30-405A-BCBC-89D385FC8A6F}" type="sibTrans" cxnId="{8A3AFC93-E341-4FB9-87F5-8A8B6BE530E0}">
      <dgm:prSet/>
      <dgm:spPr/>
      <dgm:t>
        <a:bodyPr/>
        <a:lstStyle/>
        <a:p>
          <a:pPr>
            <a:lnSpc>
              <a:spcPts val="2800"/>
            </a:lnSpc>
          </a:pPr>
          <a:endParaRPr lang="zh-TW" altLang="en-US" sz="2800"/>
        </a:p>
      </dgm:t>
    </dgm:pt>
    <dgm:pt modelId="{6B846B4F-D220-4350-96E4-12ED8948CAF3}" type="parTrans" cxnId="{8A3AFC93-E341-4FB9-87F5-8A8B6BE530E0}">
      <dgm:prSet/>
      <dgm:spPr/>
      <dgm:t>
        <a:bodyPr/>
        <a:lstStyle/>
        <a:p>
          <a:pPr>
            <a:lnSpc>
              <a:spcPts val="2800"/>
            </a:lnSpc>
          </a:pPr>
          <a:endParaRPr lang="zh-TW" altLang="en-US" sz="2800"/>
        </a:p>
      </dgm:t>
    </dgm:pt>
    <dgm:pt modelId="{93FE4DF4-957F-4DB6-9FF8-20CFF2DA2697}" type="pres">
      <dgm:prSet presAssocID="{08CA03E2-9046-443D-BB44-BFE0A580906C}" presName="vert0" presStyleCnt="0">
        <dgm:presLayoutVars>
          <dgm:dir/>
          <dgm:animOne val="branch"/>
          <dgm:animLvl val="lvl"/>
        </dgm:presLayoutVars>
      </dgm:prSet>
      <dgm:spPr/>
    </dgm:pt>
    <dgm:pt modelId="{657878C2-BD84-43A2-89B8-126495D3FE0F}" type="pres">
      <dgm:prSet presAssocID="{34AA3FCC-E4A1-4021-9A93-D3C22F62CA50}" presName="thickLine" presStyleLbl="alignNode1" presStyleIdx="0" presStyleCnt="3"/>
      <dgm:spPr/>
    </dgm:pt>
    <dgm:pt modelId="{506FA2D7-AD39-4849-B51B-5DA53964938A}" type="pres">
      <dgm:prSet presAssocID="{34AA3FCC-E4A1-4021-9A93-D3C22F62CA50}" presName="horz1" presStyleCnt="0"/>
      <dgm:spPr/>
    </dgm:pt>
    <dgm:pt modelId="{8F58723B-DB0F-49A4-AF5C-DEAE725F5FD3}" type="pres">
      <dgm:prSet presAssocID="{34AA3FCC-E4A1-4021-9A93-D3C22F62CA50}" presName="tx1" presStyleLbl="revTx" presStyleIdx="0" presStyleCnt="3" custScaleY="58464" custLinFactNeighborY="-52"/>
      <dgm:spPr/>
    </dgm:pt>
    <dgm:pt modelId="{24FF62F7-7086-49EA-B845-8CF219D4271F}" type="pres">
      <dgm:prSet presAssocID="{34AA3FCC-E4A1-4021-9A93-D3C22F62CA50}" presName="vert1" presStyleCnt="0"/>
      <dgm:spPr/>
    </dgm:pt>
    <dgm:pt modelId="{C9163836-0A58-400E-AAB6-6573B433BBBC}" type="pres">
      <dgm:prSet presAssocID="{8E9DC591-1AEE-4A8C-996B-1F3F5C5779C0}" presName="thickLine" presStyleLbl="alignNode1" presStyleIdx="1" presStyleCnt="3" custLinFactNeighborX="-396" custLinFactNeighborY="5026"/>
      <dgm:spPr/>
    </dgm:pt>
    <dgm:pt modelId="{D2732881-8D9B-4FA2-92B1-656B7FAF3DC6}" type="pres">
      <dgm:prSet presAssocID="{8E9DC591-1AEE-4A8C-996B-1F3F5C5779C0}" presName="horz1" presStyleCnt="0"/>
      <dgm:spPr/>
    </dgm:pt>
    <dgm:pt modelId="{61578E47-D90A-46A6-A241-43E64C1497FB}" type="pres">
      <dgm:prSet presAssocID="{8E9DC591-1AEE-4A8C-996B-1F3F5C5779C0}" presName="tx1" presStyleLbl="revTx" presStyleIdx="1" presStyleCnt="3" custScaleY="64715" custLinFactNeighborX="-78" custLinFactNeighborY="3702"/>
      <dgm:spPr/>
    </dgm:pt>
    <dgm:pt modelId="{1732E963-D24D-47EF-84B6-AFB00A0CAA2E}" type="pres">
      <dgm:prSet presAssocID="{8E9DC591-1AEE-4A8C-996B-1F3F5C5779C0}" presName="vert1" presStyleCnt="0"/>
      <dgm:spPr/>
    </dgm:pt>
    <dgm:pt modelId="{F89FEB10-C6B0-48B4-BBE7-9BD603C91B77}" type="pres">
      <dgm:prSet presAssocID="{B07E3351-0163-4DFB-B795-3AE501C089EF}" presName="thickLine" presStyleLbl="alignNode1" presStyleIdx="2" presStyleCnt="3" custLinFactNeighborX="-545" custLinFactNeighborY="-5523"/>
      <dgm:spPr/>
    </dgm:pt>
    <dgm:pt modelId="{97D5C0C1-3F13-4E06-9065-11EBB437AE0E}" type="pres">
      <dgm:prSet presAssocID="{B07E3351-0163-4DFB-B795-3AE501C089EF}" presName="horz1" presStyleCnt="0"/>
      <dgm:spPr/>
    </dgm:pt>
    <dgm:pt modelId="{A9357FD0-5D49-44B0-B844-3F50B07231D6}" type="pres">
      <dgm:prSet presAssocID="{B07E3351-0163-4DFB-B795-3AE501C089EF}" presName="tx1" presStyleLbl="revTx" presStyleIdx="2" presStyleCnt="3" custScaleY="63459" custLinFactNeighborY="-7196"/>
      <dgm:spPr/>
    </dgm:pt>
    <dgm:pt modelId="{952A4D18-83B7-4668-8972-BDA7660653BD}" type="pres">
      <dgm:prSet presAssocID="{B07E3351-0163-4DFB-B795-3AE501C089EF}" presName="vert1" presStyleCnt="0"/>
      <dgm:spPr/>
    </dgm:pt>
  </dgm:ptLst>
  <dgm:cxnLst>
    <dgm:cxn modelId="{7CA48304-CB35-41E5-9CFB-5E612841F434}" srcId="{08CA03E2-9046-443D-BB44-BFE0A580906C}" destId="{8E9DC591-1AEE-4A8C-996B-1F3F5C5779C0}" srcOrd="1" destOrd="0" parTransId="{8529DF4B-4EDD-4148-96FE-9C6386A32CAC}" sibTransId="{3DB252E8-45B5-4C92-8F52-40924F175FAF}"/>
    <dgm:cxn modelId="{CC4FA734-4E24-4206-A3FC-A9FD84E3A5D8}" type="presOf" srcId="{B07E3351-0163-4DFB-B795-3AE501C089EF}" destId="{A9357FD0-5D49-44B0-B844-3F50B07231D6}" srcOrd="0" destOrd="0" presId="urn:microsoft.com/office/officeart/2008/layout/LinedList"/>
    <dgm:cxn modelId="{54D3B771-3E34-4B4B-9250-D49C84BDD793}" type="presOf" srcId="{08CA03E2-9046-443D-BB44-BFE0A580906C}" destId="{93FE4DF4-957F-4DB6-9FF8-20CFF2DA2697}" srcOrd="0" destOrd="0" presId="urn:microsoft.com/office/officeart/2008/layout/LinedList"/>
    <dgm:cxn modelId="{37D73785-D0E0-4CA4-99AF-C18D3A5CD93A}" srcId="{08CA03E2-9046-443D-BB44-BFE0A580906C}" destId="{34AA3FCC-E4A1-4021-9A93-D3C22F62CA50}" srcOrd="0" destOrd="0" parTransId="{B6B6B314-4FDC-4F17-87F3-B4C3FB01BD66}" sibTransId="{0412440D-2A78-4837-9751-BDC342D9CDE2}"/>
    <dgm:cxn modelId="{13D43C87-B5D9-4BBE-A93C-0ABED0352116}" type="presOf" srcId="{8E9DC591-1AEE-4A8C-996B-1F3F5C5779C0}" destId="{61578E47-D90A-46A6-A241-43E64C1497FB}" srcOrd="0" destOrd="0" presId="urn:microsoft.com/office/officeart/2008/layout/LinedList"/>
    <dgm:cxn modelId="{8A3AFC93-E341-4FB9-87F5-8A8B6BE530E0}" srcId="{08CA03E2-9046-443D-BB44-BFE0A580906C}" destId="{B07E3351-0163-4DFB-B795-3AE501C089EF}" srcOrd="2" destOrd="0" parTransId="{6B846B4F-D220-4350-96E4-12ED8948CAF3}" sibTransId="{159231EB-6A30-405A-BCBC-89D385FC8A6F}"/>
    <dgm:cxn modelId="{E23763A0-E7F5-492A-B7F7-D79BECEDF1EB}" type="presOf" srcId="{34AA3FCC-E4A1-4021-9A93-D3C22F62CA50}" destId="{8F58723B-DB0F-49A4-AF5C-DEAE725F5FD3}" srcOrd="0" destOrd="0" presId="urn:microsoft.com/office/officeart/2008/layout/LinedList"/>
    <dgm:cxn modelId="{0686D2B0-7744-4E3D-81EC-5BC80293D48F}" type="presParOf" srcId="{93FE4DF4-957F-4DB6-9FF8-20CFF2DA2697}" destId="{657878C2-BD84-43A2-89B8-126495D3FE0F}" srcOrd="0" destOrd="0" presId="urn:microsoft.com/office/officeart/2008/layout/LinedList"/>
    <dgm:cxn modelId="{5D24538D-AEFD-4C58-91E2-34667EA1FAC2}" type="presParOf" srcId="{93FE4DF4-957F-4DB6-9FF8-20CFF2DA2697}" destId="{506FA2D7-AD39-4849-B51B-5DA53964938A}" srcOrd="1" destOrd="0" presId="urn:microsoft.com/office/officeart/2008/layout/LinedList"/>
    <dgm:cxn modelId="{6A19EEE1-0BB8-4686-B677-28530084F2C2}" type="presParOf" srcId="{506FA2D7-AD39-4849-B51B-5DA53964938A}" destId="{8F58723B-DB0F-49A4-AF5C-DEAE725F5FD3}" srcOrd="0" destOrd="0" presId="urn:microsoft.com/office/officeart/2008/layout/LinedList"/>
    <dgm:cxn modelId="{DD662510-0555-46B8-BA01-4D0A7E525899}" type="presParOf" srcId="{506FA2D7-AD39-4849-B51B-5DA53964938A}" destId="{24FF62F7-7086-49EA-B845-8CF219D4271F}" srcOrd="1" destOrd="0" presId="urn:microsoft.com/office/officeart/2008/layout/LinedList"/>
    <dgm:cxn modelId="{1051075E-8A6F-4220-BA7A-D9D36D974872}" type="presParOf" srcId="{93FE4DF4-957F-4DB6-9FF8-20CFF2DA2697}" destId="{C9163836-0A58-400E-AAB6-6573B433BBBC}" srcOrd="2" destOrd="0" presId="urn:microsoft.com/office/officeart/2008/layout/LinedList"/>
    <dgm:cxn modelId="{B67A740C-C8F1-4955-917C-A28EF0FE2BF4}" type="presParOf" srcId="{93FE4DF4-957F-4DB6-9FF8-20CFF2DA2697}" destId="{D2732881-8D9B-4FA2-92B1-656B7FAF3DC6}" srcOrd="3" destOrd="0" presId="urn:microsoft.com/office/officeart/2008/layout/LinedList"/>
    <dgm:cxn modelId="{D3515E01-7441-4955-8C76-30BE1172C9D9}" type="presParOf" srcId="{D2732881-8D9B-4FA2-92B1-656B7FAF3DC6}" destId="{61578E47-D90A-46A6-A241-43E64C1497FB}" srcOrd="0" destOrd="0" presId="urn:microsoft.com/office/officeart/2008/layout/LinedList"/>
    <dgm:cxn modelId="{9B0FC112-3971-4EF9-B14E-F94539056861}" type="presParOf" srcId="{D2732881-8D9B-4FA2-92B1-656B7FAF3DC6}" destId="{1732E963-D24D-47EF-84B6-AFB00A0CAA2E}" srcOrd="1" destOrd="0" presId="urn:microsoft.com/office/officeart/2008/layout/LinedList"/>
    <dgm:cxn modelId="{1CD153F9-E0FB-4F06-B312-5BC4C24D1342}" type="presParOf" srcId="{93FE4DF4-957F-4DB6-9FF8-20CFF2DA2697}" destId="{F89FEB10-C6B0-48B4-BBE7-9BD603C91B77}" srcOrd="4" destOrd="0" presId="urn:microsoft.com/office/officeart/2008/layout/LinedList"/>
    <dgm:cxn modelId="{D2BED69F-A2C6-4B1E-B3A3-96DB6045B846}" type="presParOf" srcId="{93FE4DF4-957F-4DB6-9FF8-20CFF2DA2697}" destId="{97D5C0C1-3F13-4E06-9065-11EBB437AE0E}" srcOrd="5" destOrd="0" presId="urn:microsoft.com/office/officeart/2008/layout/LinedList"/>
    <dgm:cxn modelId="{10D0F0C8-2730-4DD1-A992-A2AC772F3BA5}" type="presParOf" srcId="{97D5C0C1-3F13-4E06-9065-11EBB437AE0E}" destId="{A9357FD0-5D49-44B0-B844-3F50B07231D6}" srcOrd="0" destOrd="0" presId="urn:microsoft.com/office/officeart/2008/layout/LinedList"/>
    <dgm:cxn modelId="{54C6C82C-266F-40BC-89B2-A265579D99A5}" type="presParOf" srcId="{97D5C0C1-3F13-4E06-9065-11EBB437AE0E}" destId="{952A4D18-83B7-4668-8972-BDA7660653B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CC24DF-1AC0-46C0-8C98-CF0CE428702C}"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zh-TW" altLang="en-US"/>
        </a:p>
      </dgm:t>
    </dgm:pt>
    <dgm:pt modelId="{9D07B69B-B919-4102-852C-47CC7F569EDF}">
      <dgm:prSet custT="1"/>
      <dgm:spPr/>
      <dgm:t>
        <a:bodyPr/>
        <a:lstStyle/>
        <a:p>
          <a:r>
            <a:rPr lang="zh-TW" altLang="en-US" sz="4400" b="1" i="0" baseline="0" dirty="0">
              <a:latin typeface="微軟正黑體" panose="020B0604030504040204" pitchFamily="34" charset="-120"/>
              <a:ea typeface="微軟正黑體" panose="020B0604030504040204" pitchFamily="34" charset="-120"/>
            </a:rPr>
            <a:t>保持鎮定</a:t>
          </a:r>
          <a:endParaRPr lang="zh-TW" altLang="en-US" sz="4400" dirty="0">
            <a:latin typeface="微軟正黑體" panose="020B0604030504040204" pitchFamily="34" charset="-120"/>
            <a:ea typeface="微軟正黑體" panose="020B0604030504040204" pitchFamily="34" charset="-120"/>
          </a:endParaRPr>
        </a:p>
      </dgm:t>
    </dgm:pt>
    <dgm:pt modelId="{8418E7C4-87A8-4ABA-A670-E3FCBBC9D948}" type="parTrans" cxnId="{3373EE4E-9384-47B2-BF83-AA09F1AA1787}">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D92DF6E9-30B2-4BFF-A201-2715ABFAF60C}" type="sibTrans" cxnId="{3373EE4E-9384-47B2-BF83-AA09F1AA1787}">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27349C54-1E36-4A1E-AB5C-109AA8304EB5}">
      <dgm:prSet custT="1"/>
      <dgm:spPr/>
      <dgm:t>
        <a:bodyPr/>
        <a:lstStyle/>
        <a:p>
          <a:r>
            <a:rPr lang="zh-TW" altLang="en-US" sz="4400" b="1" i="0" baseline="0" dirty="0">
              <a:latin typeface="微軟正黑體" panose="020B0604030504040204" pitchFamily="34" charset="-120"/>
              <a:ea typeface="微軟正黑體" panose="020B0604030504040204" pitchFamily="34" charset="-120"/>
            </a:rPr>
            <a:t>保存證據</a:t>
          </a:r>
          <a:endParaRPr lang="zh-TW" altLang="en-US" sz="4400" dirty="0">
            <a:latin typeface="微軟正黑體" panose="020B0604030504040204" pitchFamily="34" charset="-120"/>
            <a:ea typeface="微軟正黑體" panose="020B0604030504040204" pitchFamily="34" charset="-120"/>
          </a:endParaRPr>
        </a:p>
      </dgm:t>
    </dgm:pt>
    <dgm:pt modelId="{C912B599-F482-48EC-8B92-2F8E4C328A83}" type="parTrans" cxnId="{32A5F6AE-313A-4C6D-99C1-35FE1D3BA9C4}">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A476B829-5173-4C6F-9F7C-168D1AACFC15}" type="sibTrans" cxnId="{32A5F6AE-313A-4C6D-99C1-35FE1D3BA9C4}">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37B9F145-1BBF-4310-BDEC-44C5651D8ADE}">
      <dgm:prSet/>
      <dgm:spPr/>
      <dgm:t>
        <a:bodyPr/>
        <a:lstStyle/>
        <a:p>
          <a:pPr algn="just"/>
          <a:r>
            <a:rPr lang="zh-TW" b="0" i="0" baseline="0" dirty="0">
              <a:latin typeface="微軟正黑體" panose="020B0604030504040204" pitchFamily="34" charset="-120"/>
              <a:ea typeface="微軟正黑體" panose="020B0604030504040204" pitchFamily="34" charset="-120"/>
            </a:rPr>
            <a:t>儲存外流網址</a:t>
          </a:r>
          <a:r>
            <a:rPr lang="zh-TW" altLang="en-US" b="0" i="0" baseline="0" dirty="0">
              <a:latin typeface="微軟正黑體" panose="020B0604030504040204" pitchFamily="34" charset="-120"/>
              <a:ea typeface="微軟正黑體" panose="020B0604030504040204" pitchFamily="34" charset="-120"/>
            </a:rPr>
            <a:t>並</a:t>
          </a:r>
          <a:r>
            <a:rPr lang="zh-TW" b="0" i="0" baseline="0" dirty="0">
              <a:latin typeface="微軟正黑體" panose="020B0604030504040204" pitchFamily="34" charset="-120"/>
              <a:ea typeface="微軟正黑體" panose="020B0604030504040204" pitchFamily="34" charset="-120"/>
            </a:rPr>
            <a:t>截圖頁面</a:t>
          </a:r>
          <a:r>
            <a:rPr lang="zh-TW" altLang="en-US" b="0" i="0" baseline="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1BF8B018-0DC0-46E9-8495-D8110B0934A2}" type="parTrans" cxnId="{4B513FAF-924B-4ED1-A2EB-7FD62FE82502}">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9AB0DEB8-BE63-4E5F-973F-DAA98AAAACAB}" type="sibTrans" cxnId="{4B513FAF-924B-4ED1-A2EB-7FD62FE82502}">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4D9DCBFF-0078-4FDC-890F-5717E0279AC8}">
      <dgm:prSet custT="1"/>
      <dgm:spPr/>
      <dgm:t>
        <a:bodyPr anchor="ctr"/>
        <a:lstStyle/>
        <a:p>
          <a:pPr>
            <a:lnSpc>
              <a:spcPts val="4500"/>
            </a:lnSpc>
            <a:spcBef>
              <a:spcPts val="600"/>
            </a:spcBef>
            <a:spcAft>
              <a:spcPts val="0"/>
            </a:spcAft>
          </a:pPr>
          <a:r>
            <a:rPr lang="zh-TW" altLang="en-US" sz="4000" b="1" i="0" baseline="0" dirty="0">
              <a:latin typeface="微軟正黑體" panose="020B0604030504040204" pitchFamily="34" charset="-120"/>
              <a:ea typeface="微軟正黑體" panose="020B0604030504040204" pitchFamily="34" charset="-120"/>
            </a:rPr>
            <a:t>調高社群隱私</a:t>
          </a:r>
          <a:endParaRPr lang="en-US" altLang="zh-TW" sz="4000" b="1" i="0" baseline="0" dirty="0">
            <a:latin typeface="微軟正黑體" panose="020B0604030504040204" pitchFamily="34" charset="-120"/>
            <a:ea typeface="微軟正黑體" panose="020B0604030504040204" pitchFamily="34" charset="-120"/>
          </a:endParaRPr>
        </a:p>
        <a:p>
          <a:pPr>
            <a:lnSpc>
              <a:spcPts val="4500"/>
            </a:lnSpc>
            <a:spcBef>
              <a:spcPts val="600"/>
            </a:spcBef>
            <a:spcAft>
              <a:spcPts val="0"/>
            </a:spcAft>
          </a:pPr>
          <a:r>
            <a:rPr lang="zh-TW" altLang="en-US" sz="4000" b="1" i="0" baseline="0" dirty="0">
              <a:latin typeface="微軟正黑體" panose="020B0604030504040204" pitchFamily="34" charset="-120"/>
              <a:ea typeface="微軟正黑體" panose="020B0604030504040204" pitchFamily="34" charset="-120"/>
            </a:rPr>
            <a:t>設定</a:t>
          </a:r>
          <a:endParaRPr lang="zh-TW" altLang="en-US" sz="4000" dirty="0">
            <a:latin typeface="微軟正黑體" panose="020B0604030504040204" pitchFamily="34" charset="-120"/>
            <a:ea typeface="微軟正黑體" panose="020B0604030504040204" pitchFamily="34" charset="-120"/>
          </a:endParaRPr>
        </a:p>
      </dgm:t>
    </dgm:pt>
    <dgm:pt modelId="{15D77A5A-FBAD-41AA-B69F-DD5D0716B471}" type="parTrans" cxnId="{7B32653F-400F-4DFF-96E3-80EE72FF2FA1}">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A0178491-1EC7-4313-85FC-279E9EA3A6BF}" type="sibTrans" cxnId="{7B32653F-400F-4DFF-96E3-80EE72FF2FA1}">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CE4F658B-1006-4EED-95F0-CA52CDE51471}">
      <dgm:prSet/>
      <dgm:spPr/>
      <dgm:t>
        <a:bodyPr/>
        <a:lstStyle/>
        <a:p>
          <a:pPr algn="just"/>
          <a:r>
            <a:rPr lang="zh-TW" b="0" i="0" baseline="0" dirty="0">
              <a:latin typeface="微軟正黑體" panose="020B0604030504040204" pitchFamily="34" charset="-120"/>
              <a:ea typeface="微軟正黑體" panose="020B0604030504040204" pitchFamily="34" charset="-120"/>
            </a:rPr>
            <a:t>為避免後續受到加害者及莫名網友騷擾、威脅，請調高社群及通訊軟體帳號的隱私設定，確保自身隱私與資訊安全。</a:t>
          </a:r>
          <a:endParaRPr lang="zh-TW" dirty="0">
            <a:latin typeface="微軟正黑體" panose="020B0604030504040204" pitchFamily="34" charset="-120"/>
            <a:ea typeface="微軟正黑體" panose="020B0604030504040204" pitchFamily="34" charset="-120"/>
          </a:endParaRPr>
        </a:p>
      </dgm:t>
    </dgm:pt>
    <dgm:pt modelId="{1BB91603-EEBC-4E0D-B240-0BCA6470A747}" type="parTrans" cxnId="{9BE41150-BBC1-4B1A-BEDC-733317A450D2}">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291D11E2-786A-4E4A-BFEA-25B90B6A58FD}" type="sibTrans" cxnId="{9BE41150-BBC1-4B1A-BEDC-733317A450D2}">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3C922868-06A8-4F53-9C12-F04E1603AB36}">
      <dgm:prSet custT="1"/>
      <dgm:spPr/>
      <dgm:t>
        <a:bodyPr/>
        <a:lstStyle/>
        <a:p>
          <a:r>
            <a:rPr lang="zh-TW" altLang="en-US" sz="4400" b="1" i="0" baseline="0" dirty="0">
              <a:latin typeface="微軟正黑體" panose="020B0604030504040204" pitchFamily="34" charset="-120"/>
              <a:ea typeface="微軟正黑體" panose="020B0604030504040204" pitchFamily="34" charset="-120"/>
            </a:rPr>
            <a:t>尋求協助</a:t>
          </a:r>
          <a:endParaRPr lang="zh-TW" altLang="en-US" sz="4400" dirty="0">
            <a:latin typeface="微軟正黑體" panose="020B0604030504040204" pitchFamily="34" charset="-120"/>
            <a:ea typeface="微軟正黑體" panose="020B0604030504040204" pitchFamily="34" charset="-120"/>
          </a:endParaRPr>
        </a:p>
      </dgm:t>
    </dgm:pt>
    <dgm:pt modelId="{9C7428BC-7857-4CA0-A230-318FDFD05764}" type="parTrans" cxnId="{4DB43D22-941E-42A7-901A-D4EEA2CDC5EA}">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04E719EF-8296-4620-A86B-012CD0CCB8D2}" type="sibTrans" cxnId="{4DB43D22-941E-42A7-901A-D4EEA2CDC5EA}">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50B34E7D-241A-4A70-8AE9-DBDE173D77CF}">
      <dgm:prSet/>
      <dgm:spPr/>
      <dgm:t>
        <a:bodyPr/>
        <a:lstStyle/>
        <a:p>
          <a:pPr algn="just"/>
          <a:r>
            <a:rPr lang="zh-TW" b="0" i="0" baseline="0" dirty="0">
              <a:latin typeface="微軟正黑體" panose="020B0604030504040204" pitchFamily="34" charset="-120"/>
              <a:ea typeface="微軟正黑體" panose="020B0604030504040204" pitchFamily="34" charset="-120"/>
            </a:rPr>
            <a:t>保存關鍵對話</a:t>
          </a:r>
          <a:r>
            <a:rPr lang="zh-TW" altLang="en-US" b="0" i="0" baseline="0" dirty="0">
              <a:latin typeface="微軟正黑體" panose="020B0604030504040204" pitchFamily="34" charset="-120"/>
              <a:ea typeface="微軟正黑體" panose="020B0604030504040204" pitchFamily="34" charset="-120"/>
            </a:rPr>
            <a:t>及</a:t>
          </a:r>
          <a:r>
            <a:rPr lang="zh-TW" b="0" i="0" baseline="0" dirty="0">
              <a:latin typeface="微軟正黑體" panose="020B0604030504040204" pitchFamily="34" charset="-120"/>
              <a:ea typeface="微軟正黑體" panose="020B0604030504040204" pitchFamily="34" charset="-120"/>
            </a:rPr>
            <a:t>對方帳號</a:t>
          </a:r>
          <a:r>
            <a:rPr lang="zh-TW" altLang="en-US" b="0" i="0" baseline="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B8AA1D36-42CF-4FA8-806C-F797D819C2E0}" type="parTrans" cxnId="{C2ED61B6-E1FB-475C-A9DF-FCDCF816F2E5}">
      <dgm:prSet/>
      <dgm:spPr/>
      <dgm:t>
        <a:bodyPr/>
        <a:lstStyle/>
        <a:p>
          <a:endParaRPr lang="zh-TW" altLang="en-US"/>
        </a:p>
      </dgm:t>
    </dgm:pt>
    <dgm:pt modelId="{E4562C46-3CBA-4B35-949D-D3ECE41D060A}" type="sibTrans" cxnId="{C2ED61B6-E1FB-475C-A9DF-FCDCF816F2E5}">
      <dgm:prSet/>
      <dgm:spPr/>
      <dgm:t>
        <a:bodyPr/>
        <a:lstStyle/>
        <a:p>
          <a:endParaRPr lang="zh-TW" altLang="en-US"/>
        </a:p>
      </dgm:t>
    </dgm:pt>
    <dgm:pt modelId="{234E4526-12CB-4F09-9537-99875F167DA3}">
      <dgm:prSet/>
      <dgm:spPr/>
      <dgm:t>
        <a:bodyPr/>
        <a:lstStyle/>
        <a:p>
          <a:pPr algn="just"/>
          <a:r>
            <a:rPr lang="zh-TW" altLang="en-US" b="0" i="0" dirty="0">
              <a:solidFill>
                <a:schemeClr val="tx1"/>
              </a:solidFill>
              <a:latin typeface="微軟正黑體" panose="020B0604030504040204" pitchFamily="34" charset="-120"/>
              <a:ea typeface="微軟正黑體" panose="020B0604030504040204" pitchFamily="34" charset="-120"/>
            </a:rPr>
            <a:t>向性影像處理中心申訴或報警處理。</a:t>
          </a:r>
          <a:endParaRPr lang="zh-TW" b="0" dirty="0">
            <a:solidFill>
              <a:schemeClr val="tx1"/>
            </a:solidFill>
            <a:latin typeface="微軟正黑體" panose="020B0604030504040204" pitchFamily="34" charset="-120"/>
            <a:ea typeface="微軟正黑體" panose="020B0604030504040204" pitchFamily="34" charset="-120"/>
          </a:endParaRPr>
        </a:p>
      </dgm:t>
    </dgm:pt>
    <dgm:pt modelId="{66A40B77-C9D3-449D-8C03-F45761C8753C}" type="parTrans" cxnId="{BB4E4F34-E10D-4E16-9907-CC7F85898A23}">
      <dgm:prSet/>
      <dgm:spPr/>
      <dgm:t>
        <a:bodyPr/>
        <a:lstStyle/>
        <a:p>
          <a:endParaRPr lang="zh-TW" altLang="en-US"/>
        </a:p>
      </dgm:t>
    </dgm:pt>
    <dgm:pt modelId="{9A4BA6D1-00C5-4B24-A69E-CC9670A4432A}" type="sibTrans" cxnId="{BB4E4F34-E10D-4E16-9907-CC7F85898A23}">
      <dgm:prSet/>
      <dgm:spPr/>
      <dgm:t>
        <a:bodyPr/>
        <a:lstStyle/>
        <a:p>
          <a:endParaRPr lang="zh-TW" altLang="en-US"/>
        </a:p>
      </dgm:t>
    </dgm:pt>
    <dgm:pt modelId="{0E54E186-1B7D-4136-ADD1-1249164DB2C9}">
      <dgm:prSet/>
      <dgm:spPr/>
      <dgm:t>
        <a:bodyPr/>
        <a:lstStyle/>
        <a:p>
          <a:pPr algn="just"/>
          <a:r>
            <a:rPr lang="zh-TW" b="0" i="0" baseline="0" dirty="0">
              <a:latin typeface="微軟正黑體" panose="020B0604030504040204" pitchFamily="34" charset="-120"/>
              <a:ea typeface="微軟正黑體" panose="020B0604030504040204" pitchFamily="34" charset="-120"/>
            </a:rPr>
            <a:t>尋求信任的親朋好友陪伴與支持。</a:t>
          </a:r>
          <a:endParaRPr lang="zh-TW" b="0" dirty="0">
            <a:latin typeface="微軟正黑體" panose="020B0604030504040204" pitchFamily="34" charset="-120"/>
            <a:ea typeface="微軟正黑體" panose="020B0604030504040204" pitchFamily="34" charset="-120"/>
          </a:endParaRPr>
        </a:p>
      </dgm:t>
    </dgm:pt>
    <dgm:pt modelId="{7F604375-3108-437B-9046-FAC09DC450CA}" type="parTrans" cxnId="{166A4937-20A8-4A79-AD82-31DE0C411BB0}">
      <dgm:prSet/>
      <dgm:spPr/>
      <dgm:t>
        <a:bodyPr/>
        <a:lstStyle/>
        <a:p>
          <a:endParaRPr lang="zh-TW" altLang="en-US"/>
        </a:p>
      </dgm:t>
    </dgm:pt>
    <dgm:pt modelId="{B1688327-8622-47ED-9B3D-B3109EA23A3D}" type="sibTrans" cxnId="{166A4937-20A8-4A79-AD82-31DE0C411BB0}">
      <dgm:prSet/>
      <dgm:spPr/>
      <dgm:t>
        <a:bodyPr/>
        <a:lstStyle/>
        <a:p>
          <a:endParaRPr lang="zh-TW" altLang="en-US"/>
        </a:p>
      </dgm:t>
    </dgm:pt>
    <dgm:pt modelId="{12457A8D-BFE5-4F06-8C32-1B0A366D4395}">
      <dgm:prSet/>
      <dgm:spPr/>
      <dgm:t>
        <a:bodyPr/>
        <a:lstStyle/>
        <a:p>
          <a:pPr algn="just"/>
          <a:r>
            <a:rPr lang="zh-TW" altLang="en-US" b="1" i="0" baseline="0" dirty="0">
              <a:solidFill>
                <a:srgbClr val="FF0000"/>
              </a:solidFill>
              <a:latin typeface="微軟正黑體" panose="020B0604030504040204" pitchFamily="34" charset="-120"/>
              <a:ea typeface="微軟正黑體" panose="020B0604030504040204" pitchFamily="34" charset="-120"/>
            </a:rPr>
            <a:t>很重要</a:t>
          </a:r>
          <a:r>
            <a:rPr lang="en-US" altLang="zh-TW" b="1" i="0" baseline="0" dirty="0">
              <a:solidFill>
                <a:srgbClr val="FF0000"/>
              </a:solidFill>
              <a:latin typeface="微軟正黑體" panose="020B0604030504040204" pitchFamily="34" charset="-120"/>
              <a:ea typeface="微軟正黑體" panose="020B0604030504040204" pitchFamily="34" charset="-120"/>
            </a:rPr>
            <a:t>!</a:t>
          </a:r>
          <a:r>
            <a:rPr lang="zh-TW" b="1" i="0" baseline="0" dirty="0">
              <a:solidFill>
                <a:srgbClr val="FF0000"/>
              </a:solidFill>
              <a:latin typeface="微軟正黑體" panose="020B0604030504040204" pitchFamily="34" charset="-120"/>
              <a:ea typeface="微軟正黑體" panose="020B0604030504040204" pitchFamily="34" charset="-120"/>
            </a:rPr>
            <a:t>勿</a:t>
          </a:r>
          <a:r>
            <a:rPr lang="zh-TW" altLang="en-US" b="1" i="0" baseline="0" dirty="0">
              <a:solidFill>
                <a:srgbClr val="FF0000"/>
              </a:solidFill>
              <a:latin typeface="微軟正黑體" panose="020B0604030504040204" pitchFamily="34" charset="-120"/>
              <a:ea typeface="微軟正黑體" panose="020B0604030504040204" pitchFamily="34" charset="-120"/>
            </a:rPr>
            <a:t>刪除任何性影像及證據資料</a:t>
          </a:r>
          <a:r>
            <a:rPr lang="en-US" altLang="zh-TW" b="1" i="0" baseline="0" dirty="0">
              <a:solidFill>
                <a:srgbClr val="FF0000"/>
              </a:solidFill>
              <a:latin typeface="微軟正黑體" panose="020B0604030504040204" pitchFamily="34" charset="-120"/>
              <a:ea typeface="微軟正黑體" panose="020B0604030504040204" pitchFamily="34" charset="-120"/>
            </a:rPr>
            <a:t>!!</a:t>
          </a:r>
          <a:endParaRPr lang="zh-TW" b="1" dirty="0">
            <a:solidFill>
              <a:srgbClr val="FF0000"/>
            </a:solidFill>
            <a:latin typeface="微軟正黑體" panose="020B0604030504040204" pitchFamily="34" charset="-120"/>
            <a:ea typeface="微軟正黑體" panose="020B0604030504040204" pitchFamily="34" charset="-120"/>
          </a:endParaRPr>
        </a:p>
      </dgm:t>
    </dgm:pt>
    <dgm:pt modelId="{D6CD7396-EA28-4674-A8A5-927B9E91E3AB}" type="parTrans" cxnId="{B6B721F9-D28B-4F54-95D8-F0CC8F99A067}">
      <dgm:prSet/>
      <dgm:spPr/>
      <dgm:t>
        <a:bodyPr/>
        <a:lstStyle/>
        <a:p>
          <a:endParaRPr lang="zh-TW" altLang="en-US"/>
        </a:p>
      </dgm:t>
    </dgm:pt>
    <dgm:pt modelId="{5841B307-D37B-4574-926D-FB8A4135FD6C}" type="sibTrans" cxnId="{B6B721F9-D28B-4F54-95D8-F0CC8F99A067}">
      <dgm:prSet/>
      <dgm:spPr/>
      <dgm:t>
        <a:bodyPr/>
        <a:lstStyle/>
        <a:p>
          <a:endParaRPr lang="zh-TW" altLang="en-US"/>
        </a:p>
      </dgm:t>
    </dgm:pt>
    <dgm:pt modelId="{9F799B27-2559-4499-B8BC-6F15EB6614D5}">
      <dgm:prSet/>
      <dgm:spPr/>
      <dgm:t>
        <a:bodyPr/>
        <a:lstStyle/>
        <a:p>
          <a:pPr algn="just"/>
          <a:r>
            <a:rPr lang="zh-TW" altLang="en-US" b="0" i="0" baseline="0" dirty="0">
              <a:latin typeface="微軟正黑體" panose="020B0604030504040204" pitchFamily="34" charset="-120"/>
              <a:ea typeface="微軟正黑體" panose="020B0604030504040204" pitchFamily="34" charset="-120"/>
            </a:rPr>
            <a:t>切勿</a:t>
          </a:r>
          <a:r>
            <a:rPr lang="zh-TW" b="0" i="0" baseline="0" dirty="0">
              <a:latin typeface="微軟正黑體" panose="020B0604030504040204" pitchFamily="34" charset="-120"/>
              <a:ea typeface="微軟正黑體" panose="020B0604030504040204" pitchFamily="34" charset="-120"/>
            </a:rPr>
            <a:t>因對方威脅、恐嚇答應對方任何條件</a:t>
          </a:r>
          <a:r>
            <a:rPr lang="zh-TW" altLang="en-US" b="0" i="0" baseline="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A3B7C673-10FD-4560-A0F9-F2EF5E1DDB69}" type="parTrans" cxnId="{6812ED29-3789-49DB-AAE0-4B0413F5B69F}">
      <dgm:prSet/>
      <dgm:spPr/>
      <dgm:t>
        <a:bodyPr/>
        <a:lstStyle/>
        <a:p>
          <a:endParaRPr lang="zh-TW" altLang="en-US"/>
        </a:p>
      </dgm:t>
    </dgm:pt>
    <dgm:pt modelId="{77FCFF97-01E7-4948-B2BF-812E92439535}" type="sibTrans" cxnId="{6812ED29-3789-49DB-AAE0-4B0413F5B69F}">
      <dgm:prSet/>
      <dgm:spPr/>
      <dgm:t>
        <a:bodyPr/>
        <a:lstStyle/>
        <a:p>
          <a:endParaRPr lang="zh-TW" altLang="en-US"/>
        </a:p>
      </dgm:t>
    </dgm:pt>
    <dgm:pt modelId="{932F146D-904F-46E7-8335-3BBA3A1E5FA2}" type="pres">
      <dgm:prSet presAssocID="{A7CC24DF-1AC0-46C0-8C98-CF0CE428702C}" presName="Name0" presStyleCnt="0">
        <dgm:presLayoutVars>
          <dgm:dir/>
          <dgm:animLvl val="lvl"/>
          <dgm:resizeHandles val="exact"/>
        </dgm:presLayoutVars>
      </dgm:prSet>
      <dgm:spPr/>
    </dgm:pt>
    <dgm:pt modelId="{874EEFC6-2524-4504-BD27-5F84242727A5}" type="pres">
      <dgm:prSet presAssocID="{9D07B69B-B919-4102-852C-47CC7F569EDF}" presName="composite" presStyleCnt="0"/>
      <dgm:spPr/>
    </dgm:pt>
    <dgm:pt modelId="{D9CE5957-476B-4973-AE57-580EB485CE0A}" type="pres">
      <dgm:prSet presAssocID="{9D07B69B-B919-4102-852C-47CC7F569EDF}" presName="parTx" presStyleLbl="alignNode1" presStyleIdx="0" presStyleCnt="4" custScaleX="105352">
        <dgm:presLayoutVars>
          <dgm:chMax val="0"/>
          <dgm:chPref val="0"/>
          <dgm:bulletEnabled val="1"/>
        </dgm:presLayoutVars>
      </dgm:prSet>
      <dgm:spPr/>
    </dgm:pt>
    <dgm:pt modelId="{FA85ED6B-A6E1-4F5A-A3CD-82A70BD6A0EB}" type="pres">
      <dgm:prSet presAssocID="{9D07B69B-B919-4102-852C-47CC7F569EDF}" presName="desTx" presStyleLbl="alignAccFollowNode1" presStyleIdx="0" presStyleCnt="4" custScaleX="106657">
        <dgm:presLayoutVars>
          <dgm:bulletEnabled val="1"/>
        </dgm:presLayoutVars>
      </dgm:prSet>
      <dgm:spPr/>
    </dgm:pt>
    <dgm:pt modelId="{D7B1F4FE-497C-4C3E-B5FD-C7FA229E7131}" type="pres">
      <dgm:prSet presAssocID="{D92DF6E9-30B2-4BFF-A201-2715ABFAF60C}" presName="space" presStyleCnt="0"/>
      <dgm:spPr/>
    </dgm:pt>
    <dgm:pt modelId="{8B22FC49-FA55-4EA1-A365-0DCA5970D1C8}" type="pres">
      <dgm:prSet presAssocID="{27349C54-1E36-4A1E-AB5C-109AA8304EB5}" presName="composite" presStyleCnt="0"/>
      <dgm:spPr/>
    </dgm:pt>
    <dgm:pt modelId="{1A118E74-6646-46D4-BA25-BA38A004295C}" type="pres">
      <dgm:prSet presAssocID="{27349C54-1E36-4A1E-AB5C-109AA8304EB5}" presName="parTx" presStyleLbl="alignNode1" presStyleIdx="1" presStyleCnt="4">
        <dgm:presLayoutVars>
          <dgm:chMax val="0"/>
          <dgm:chPref val="0"/>
          <dgm:bulletEnabled val="1"/>
        </dgm:presLayoutVars>
      </dgm:prSet>
      <dgm:spPr/>
    </dgm:pt>
    <dgm:pt modelId="{1D5551FE-664E-4AF3-B58D-CFA0CB491C3C}" type="pres">
      <dgm:prSet presAssocID="{27349C54-1E36-4A1E-AB5C-109AA8304EB5}" presName="desTx" presStyleLbl="alignAccFollowNode1" presStyleIdx="1" presStyleCnt="4">
        <dgm:presLayoutVars>
          <dgm:bulletEnabled val="1"/>
        </dgm:presLayoutVars>
      </dgm:prSet>
      <dgm:spPr/>
    </dgm:pt>
    <dgm:pt modelId="{FC9DFC47-28C7-4CB6-8AF4-811CA2E1E8A0}" type="pres">
      <dgm:prSet presAssocID="{A476B829-5173-4C6F-9F7C-168D1AACFC15}" presName="space" presStyleCnt="0"/>
      <dgm:spPr/>
    </dgm:pt>
    <dgm:pt modelId="{2532F13C-0310-4C96-AD90-805C761D40B7}" type="pres">
      <dgm:prSet presAssocID="{4D9DCBFF-0078-4FDC-890F-5717E0279AC8}" presName="composite" presStyleCnt="0"/>
      <dgm:spPr/>
    </dgm:pt>
    <dgm:pt modelId="{A5D22FFF-2FA5-45BA-B1EE-5D857AA340DB}" type="pres">
      <dgm:prSet presAssocID="{4D9DCBFF-0078-4FDC-890F-5717E0279AC8}" presName="parTx" presStyleLbl="alignNode1" presStyleIdx="2" presStyleCnt="4" custScaleX="114000">
        <dgm:presLayoutVars>
          <dgm:chMax val="0"/>
          <dgm:chPref val="0"/>
          <dgm:bulletEnabled val="1"/>
        </dgm:presLayoutVars>
      </dgm:prSet>
      <dgm:spPr/>
    </dgm:pt>
    <dgm:pt modelId="{5FB706EB-4793-4BC3-AB45-110AF37A7B10}" type="pres">
      <dgm:prSet presAssocID="{4D9DCBFF-0078-4FDC-890F-5717E0279AC8}" presName="desTx" presStyleLbl="alignAccFollowNode1" presStyleIdx="2" presStyleCnt="4" custScaleX="114000">
        <dgm:presLayoutVars>
          <dgm:bulletEnabled val="1"/>
        </dgm:presLayoutVars>
      </dgm:prSet>
      <dgm:spPr/>
    </dgm:pt>
    <dgm:pt modelId="{94492A99-A118-4D38-A121-B7BBA25F3340}" type="pres">
      <dgm:prSet presAssocID="{A0178491-1EC7-4313-85FC-279E9EA3A6BF}" presName="space" presStyleCnt="0"/>
      <dgm:spPr/>
    </dgm:pt>
    <dgm:pt modelId="{81894E2D-E20A-4AEB-8CE8-7817F350F4A8}" type="pres">
      <dgm:prSet presAssocID="{3C922868-06A8-4F53-9C12-F04E1603AB36}" presName="composite" presStyleCnt="0"/>
      <dgm:spPr/>
    </dgm:pt>
    <dgm:pt modelId="{DE86E091-B646-41D6-B1A5-777AC4E410CB}" type="pres">
      <dgm:prSet presAssocID="{3C922868-06A8-4F53-9C12-F04E1603AB36}" presName="parTx" presStyleLbl="alignNode1" presStyleIdx="3" presStyleCnt="4">
        <dgm:presLayoutVars>
          <dgm:chMax val="0"/>
          <dgm:chPref val="0"/>
          <dgm:bulletEnabled val="1"/>
        </dgm:presLayoutVars>
      </dgm:prSet>
      <dgm:spPr/>
    </dgm:pt>
    <dgm:pt modelId="{8067AD58-4E73-4270-802A-944A17CF51C3}" type="pres">
      <dgm:prSet presAssocID="{3C922868-06A8-4F53-9C12-F04E1603AB36}" presName="desTx" presStyleLbl="alignAccFollowNode1" presStyleIdx="3" presStyleCnt="4">
        <dgm:presLayoutVars>
          <dgm:bulletEnabled val="1"/>
        </dgm:presLayoutVars>
      </dgm:prSet>
      <dgm:spPr/>
    </dgm:pt>
  </dgm:ptLst>
  <dgm:cxnLst>
    <dgm:cxn modelId="{D660D10C-7058-45EF-9707-9A32FA0B0E96}" type="presOf" srcId="{37B9F145-1BBF-4310-BDEC-44C5651D8ADE}" destId="{1D5551FE-664E-4AF3-B58D-CFA0CB491C3C}" srcOrd="0" destOrd="0" presId="urn:microsoft.com/office/officeart/2005/8/layout/hList1"/>
    <dgm:cxn modelId="{4DB43D22-941E-42A7-901A-D4EEA2CDC5EA}" srcId="{A7CC24DF-1AC0-46C0-8C98-CF0CE428702C}" destId="{3C922868-06A8-4F53-9C12-F04E1603AB36}" srcOrd="3" destOrd="0" parTransId="{9C7428BC-7857-4CA0-A230-318FDFD05764}" sibTransId="{04E719EF-8296-4620-A86B-012CD0CCB8D2}"/>
    <dgm:cxn modelId="{6812ED29-3789-49DB-AAE0-4B0413F5B69F}" srcId="{9D07B69B-B919-4102-852C-47CC7F569EDF}" destId="{9F799B27-2559-4499-B8BC-6F15EB6614D5}" srcOrd="1" destOrd="0" parTransId="{A3B7C673-10FD-4560-A0F9-F2EF5E1DDB69}" sibTransId="{77FCFF97-01E7-4948-B2BF-812E92439535}"/>
    <dgm:cxn modelId="{BB4E4F34-E10D-4E16-9907-CC7F85898A23}" srcId="{3C922868-06A8-4F53-9C12-F04E1603AB36}" destId="{234E4526-12CB-4F09-9537-99875F167DA3}" srcOrd="0" destOrd="0" parTransId="{66A40B77-C9D3-449D-8C03-F45761C8753C}" sibTransId="{9A4BA6D1-00C5-4B24-A69E-CC9670A4432A}"/>
    <dgm:cxn modelId="{166A4937-20A8-4A79-AD82-31DE0C411BB0}" srcId="{3C922868-06A8-4F53-9C12-F04E1603AB36}" destId="{0E54E186-1B7D-4136-ADD1-1249164DB2C9}" srcOrd="1" destOrd="0" parTransId="{7F604375-3108-437B-9046-FAC09DC450CA}" sibTransId="{B1688327-8622-47ED-9B3D-B3109EA23A3D}"/>
    <dgm:cxn modelId="{7B32653F-400F-4DFF-96E3-80EE72FF2FA1}" srcId="{A7CC24DF-1AC0-46C0-8C98-CF0CE428702C}" destId="{4D9DCBFF-0078-4FDC-890F-5717E0279AC8}" srcOrd="2" destOrd="0" parTransId="{15D77A5A-FBAD-41AA-B69F-DD5D0716B471}" sibTransId="{A0178491-1EC7-4313-85FC-279E9EA3A6BF}"/>
    <dgm:cxn modelId="{93B36A61-951A-4A4F-958B-5B6BC249023E}" type="presOf" srcId="{50B34E7D-241A-4A70-8AE9-DBDE173D77CF}" destId="{1D5551FE-664E-4AF3-B58D-CFA0CB491C3C}" srcOrd="0" destOrd="1" presId="urn:microsoft.com/office/officeart/2005/8/layout/hList1"/>
    <dgm:cxn modelId="{93648242-A11B-46B9-92BD-76168EF2DAF5}" type="presOf" srcId="{0E54E186-1B7D-4136-ADD1-1249164DB2C9}" destId="{8067AD58-4E73-4270-802A-944A17CF51C3}" srcOrd="0" destOrd="1" presId="urn:microsoft.com/office/officeart/2005/8/layout/hList1"/>
    <dgm:cxn modelId="{DFDAEC67-E141-4236-8F2C-E7051EBA72D3}" type="presOf" srcId="{3C922868-06A8-4F53-9C12-F04E1603AB36}" destId="{DE86E091-B646-41D6-B1A5-777AC4E410CB}" srcOrd="0" destOrd="0" presId="urn:microsoft.com/office/officeart/2005/8/layout/hList1"/>
    <dgm:cxn modelId="{2529B648-7F0E-43D9-9103-1C200E9D9A9A}" type="presOf" srcId="{CE4F658B-1006-4EED-95F0-CA52CDE51471}" destId="{5FB706EB-4793-4BC3-AB45-110AF37A7B10}" srcOrd="0" destOrd="0" presId="urn:microsoft.com/office/officeart/2005/8/layout/hList1"/>
    <dgm:cxn modelId="{36C58A69-FC32-4A00-AFA5-6C787DBA143F}" type="presOf" srcId="{12457A8D-BFE5-4F06-8C32-1B0A366D4395}" destId="{FA85ED6B-A6E1-4F5A-A3CD-82A70BD6A0EB}" srcOrd="0" destOrd="0" presId="urn:microsoft.com/office/officeart/2005/8/layout/hList1"/>
    <dgm:cxn modelId="{574CC86A-DF99-4AA4-905D-D387F0EB7DD9}" type="presOf" srcId="{4D9DCBFF-0078-4FDC-890F-5717E0279AC8}" destId="{A5D22FFF-2FA5-45BA-B1EE-5D857AA340DB}" srcOrd="0" destOrd="0" presId="urn:microsoft.com/office/officeart/2005/8/layout/hList1"/>
    <dgm:cxn modelId="{A291436B-0974-490C-9BC1-88D67C7DD4E2}" type="presOf" srcId="{9F799B27-2559-4499-B8BC-6F15EB6614D5}" destId="{FA85ED6B-A6E1-4F5A-A3CD-82A70BD6A0EB}" srcOrd="0" destOrd="1" presId="urn:microsoft.com/office/officeart/2005/8/layout/hList1"/>
    <dgm:cxn modelId="{3373EE4E-9384-47B2-BF83-AA09F1AA1787}" srcId="{A7CC24DF-1AC0-46C0-8C98-CF0CE428702C}" destId="{9D07B69B-B919-4102-852C-47CC7F569EDF}" srcOrd="0" destOrd="0" parTransId="{8418E7C4-87A8-4ABA-A670-E3FCBBC9D948}" sibTransId="{D92DF6E9-30B2-4BFF-A201-2715ABFAF60C}"/>
    <dgm:cxn modelId="{9BE41150-BBC1-4B1A-BEDC-733317A450D2}" srcId="{4D9DCBFF-0078-4FDC-890F-5717E0279AC8}" destId="{CE4F658B-1006-4EED-95F0-CA52CDE51471}" srcOrd="0" destOrd="0" parTransId="{1BB91603-EEBC-4E0D-B240-0BCA6470A747}" sibTransId="{291D11E2-786A-4E4A-BFEA-25B90B6A58FD}"/>
    <dgm:cxn modelId="{14755371-596A-4D96-A3B4-28B3D6D66B66}" type="presOf" srcId="{9D07B69B-B919-4102-852C-47CC7F569EDF}" destId="{D9CE5957-476B-4973-AE57-580EB485CE0A}" srcOrd="0" destOrd="0" presId="urn:microsoft.com/office/officeart/2005/8/layout/hList1"/>
    <dgm:cxn modelId="{E0848094-B395-41E6-BC70-DCD3266128D8}" type="presOf" srcId="{A7CC24DF-1AC0-46C0-8C98-CF0CE428702C}" destId="{932F146D-904F-46E7-8335-3BBA3A1E5FA2}" srcOrd="0" destOrd="0" presId="urn:microsoft.com/office/officeart/2005/8/layout/hList1"/>
    <dgm:cxn modelId="{32A5F6AE-313A-4C6D-99C1-35FE1D3BA9C4}" srcId="{A7CC24DF-1AC0-46C0-8C98-CF0CE428702C}" destId="{27349C54-1E36-4A1E-AB5C-109AA8304EB5}" srcOrd="1" destOrd="0" parTransId="{C912B599-F482-48EC-8B92-2F8E4C328A83}" sibTransId="{A476B829-5173-4C6F-9F7C-168D1AACFC15}"/>
    <dgm:cxn modelId="{4B513FAF-924B-4ED1-A2EB-7FD62FE82502}" srcId="{27349C54-1E36-4A1E-AB5C-109AA8304EB5}" destId="{37B9F145-1BBF-4310-BDEC-44C5651D8ADE}" srcOrd="0" destOrd="0" parTransId="{1BF8B018-0DC0-46E9-8495-D8110B0934A2}" sibTransId="{9AB0DEB8-BE63-4E5F-973F-DAA98AAAACAB}"/>
    <dgm:cxn modelId="{C2ED61B6-E1FB-475C-A9DF-FCDCF816F2E5}" srcId="{27349C54-1E36-4A1E-AB5C-109AA8304EB5}" destId="{50B34E7D-241A-4A70-8AE9-DBDE173D77CF}" srcOrd="1" destOrd="0" parTransId="{B8AA1D36-42CF-4FA8-806C-F797D819C2E0}" sibTransId="{E4562C46-3CBA-4B35-949D-D3ECE41D060A}"/>
    <dgm:cxn modelId="{401572E0-2562-4CA5-ACA4-50B7C2C214BA}" type="presOf" srcId="{27349C54-1E36-4A1E-AB5C-109AA8304EB5}" destId="{1A118E74-6646-46D4-BA25-BA38A004295C}" srcOrd="0" destOrd="0" presId="urn:microsoft.com/office/officeart/2005/8/layout/hList1"/>
    <dgm:cxn modelId="{F00513F6-EAEF-43E8-BC39-185557ED470F}" type="presOf" srcId="{234E4526-12CB-4F09-9537-99875F167DA3}" destId="{8067AD58-4E73-4270-802A-944A17CF51C3}" srcOrd="0" destOrd="0" presId="urn:microsoft.com/office/officeart/2005/8/layout/hList1"/>
    <dgm:cxn modelId="{B6B721F9-D28B-4F54-95D8-F0CC8F99A067}" srcId="{9D07B69B-B919-4102-852C-47CC7F569EDF}" destId="{12457A8D-BFE5-4F06-8C32-1B0A366D4395}" srcOrd="0" destOrd="0" parTransId="{D6CD7396-EA28-4674-A8A5-927B9E91E3AB}" sibTransId="{5841B307-D37B-4574-926D-FB8A4135FD6C}"/>
    <dgm:cxn modelId="{686AB36B-78DB-4444-BFC8-909F9ACD8D63}" type="presParOf" srcId="{932F146D-904F-46E7-8335-3BBA3A1E5FA2}" destId="{874EEFC6-2524-4504-BD27-5F84242727A5}" srcOrd="0" destOrd="0" presId="urn:microsoft.com/office/officeart/2005/8/layout/hList1"/>
    <dgm:cxn modelId="{93173960-7851-4EA0-BC42-149F6ABDDDFE}" type="presParOf" srcId="{874EEFC6-2524-4504-BD27-5F84242727A5}" destId="{D9CE5957-476B-4973-AE57-580EB485CE0A}" srcOrd="0" destOrd="0" presId="urn:microsoft.com/office/officeart/2005/8/layout/hList1"/>
    <dgm:cxn modelId="{54E3511B-A16A-4A11-97DD-B7A79406C439}" type="presParOf" srcId="{874EEFC6-2524-4504-BD27-5F84242727A5}" destId="{FA85ED6B-A6E1-4F5A-A3CD-82A70BD6A0EB}" srcOrd="1" destOrd="0" presId="urn:microsoft.com/office/officeart/2005/8/layout/hList1"/>
    <dgm:cxn modelId="{23D3E40C-EDD4-46CF-AA9C-D9BE2BA0789E}" type="presParOf" srcId="{932F146D-904F-46E7-8335-3BBA3A1E5FA2}" destId="{D7B1F4FE-497C-4C3E-B5FD-C7FA229E7131}" srcOrd="1" destOrd="0" presId="urn:microsoft.com/office/officeart/2005/8/layout/hList1"/>
    <dgm:cxn modelId="{DE16695D-E55E-4854-9103-6C4BC95D7685}" type="presParOf" srcId="{932F146D-904F-46E7-8335-3BBA3A1E5FA2}" destId="{8B22FC49-FA55-4EA1-A365-0DCA5970D1C8}" srcOrd="2" destOrd="0" presId="urn:microsoft.com/office/officeart/2005/8/layout/hList1"/>
    <dgm:cxn modelId="{C13B2C2D-845C-4D50-945E-9FE94591CD99}" type="presParOf" srcId="{8B22FC49-FA55-4EA1-A365-0DCA5970D1C8}" destId="{1A118E74-6646-46D4-BA25-BA38A004295C}" srcOrd="0" destOrd="0" presId="urn:microsoft.com/office/officeart/2005/8/layout/hList1"/>
    <dgm:cxn modelId="{63EDAC71-383B-4E0C-8FFA-0872C63DB1B1}" type="presParOf" srcId="{8B22FC49-FA55-4EA1-A365-0DCA5970D1C8}" destId="{1D5551FE-664E-4AF3-B58D-CFA0CB491C3C}" srcOrd="1" destOrd="0" presId="urn:microsoft.com/office/officeart/2005/8/layout/hList1"/>
    <dgm:cxn modelId="{D787AF35-EA36-4493-A1AE-20D32002C60E}" type="presParOf" srcId="{932F146D-904F-46E7-8335-3BBA3A1E5FA2}" destId="{FC9DFC47-28C7-4CB6-8AF4-811CA2E1E8A0}" srcOrd="3" destOrd="0" presId="urn:microsoft.com/office/officeart/2005/8/layout/hList1"/>
    <dgm:cxn modelId="{FA34A8C9-D0FE-47C9-BDA1-21DC2B803BB3}" type="presParOf" srcId="{932F146D-904F-46E7-8335-3BBA3A1E5FA2}" destId="{2532F13C-0310-4C96-AD90-805C761D40B7}" srcOrd="4" destOrd="0" presId="urn:microsoft.com/office/officeart/2005/8/layout/hList1"/>
    <dgm:cxn modelId="{8402289B-101C-4DE4-A7EB-BC8C479E0923}" type="presParOf" srcId="{2532F13C-0310-4C96-AD90-805C761D40B7}" destId="{A5D22FFF-2FA5-45BA-B1EE-5D857AA340DB}" srcOrd="0" destOrd="0" presId="urn:microsoft.com/office/officeart/2005/8/layout/hList1"/>
    <dgm:cxn modelId="{5FA3A44E-6945-4B66-8BC8-7225897359D8}" type="presParOf" srcId="{2532F13C-0310-4C96-AD90-805C761D40B7}" destId="{5FB706EB-4793-4BC3-AB45-110AF37A7B10}" srcOrd="1" destOrd="0" presId="urn:microsoft.com/office/officeart/2005/8/layout/hList1"/>
    <dgm:cxn modelId="{9BA63D3A-7679-4F2B-B74A-CA7CE4B6FE39}" type="presParOf" srcId="{932F146D-904F-46E7-8335-3BBA3A1E5FA2}" destId="{94492A99-A118-4D38-A121-B7BBA25F3340}" srcOrd="5" destOrd="0" presId="urn:microsoft.com/office/officeart/2005/8/layout/hList1"/>
    <dgm:cxn modelId="{3D689152-5082-4FED-8F02-7C90CAD107AD}" type="presParOf" srcId="{932F146D-904F-46E7-8335-3BBA3A1E5FA2}" destId="{81894E2D-E20A-4AEB-8CE8-7817F350F4A8}" srcOrd="6" destOrd="0" presId="urn:microsoft.com/office/officeart/2005/8/layout/hList1"/>
    <dgm:cxn modelId="{9912C18E-79B3-46FE-B76B-BE5EDE893661}" type="presParOf" srcId="{81894E2D-E20A-4AEB-8CE8-7817F350F4A8}" destId="{DE86E091-B646-41D6-B1A5-777AC4E410CB}" srcOrd="0" destOrd="0" presId="urn:microsoft.com/office/officeart/2005/8/layout/hList1"/>
    <dgm:cxn modelId="{F4D100BA-1D20-4691-9B16-AEEB20B77E37}" type="presParOf" srcId="{81894E2D-E20A-4AEB-8CE8-7817F350F4A8}" destId="{8067AD58-4E73-4270-802A-944A17CF51C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65E2E6-D923-434E-9666-F58E0590CC36}" type="doc">
      <dgm:prSet loTypeId="urn:microsoft.com/office/officeart/2008/layout/IncreasingCircleProcess" loCatId="list" qsTypeId="urn:microsoft.com/office/officeart/2005/8/quickstyle/simple1" qsCatId="simple" csTypeId="urn:microsoft.com/office/officeart/2005/8/colors/accent1_1" csCatId="accent1" phldr="1"/>
      <dgm:spPr/>
      <dgm:t>
        <a:bodyPr/>
        <a:lstStyle/>
        <a:p>
          <a:endParaRPr lang="zh-TW" altLang="en-US"/>
        </a:p>
      </dgm:t>
    </dgm:pt>
    <dgm:pt modelId="{742D2176-0351-4B7C-9965-294FA76F2081}">
      <dgm:prSet custT="1"/>
      <dgm:spPr/>
      <dgm:t>
        <a:bodyPr/>
        <a:lstStyle/>
        <a:p>
          <a:r>
            <a:rPr lang="zh-TW" altLang="en-US" sz="4000" b="1" i="0" u="sng" baseline="0" dirty="0">
              <a:solidFill>
                <a:schemeClr val="tx1"/>
              </a:solidFill>
              <a:latin typeface="微軟正黑體" panose="020B0604030504040204" pitchFamily="34" charset="-120"/>
              <a:ea typeface="微軟正黑體" panose="020B0604030504040204" pitchFamily="34" charset="-120"/>
            </a:rPr>
            <a:t>被害人申訴</a:t>
          </a:r>
          <a:endParaRPr lang="zh-TW" altLang="en-US" sz="4000" b="1" dirty="0">
            <a:solidFill>
              <a:schemeClr val="tx1"/>
            </a:solidFill>
            <a:latin typeface="微軟正黑體" panose="020B0604030504040204" pitchFamily="34" charset="-120"/>
            <a:ea typeface="微軟正黑體" panose="020B0604030504040204" pitchFamily="34" charset="-120"/>
          </a:endParaRPr>
        </a:p>
      </dgm:t>
    </dgm:pt>
    <dgm:pt modelId="{8A002657-4415-467A-9138-1FFFE9EED981}" type="parTrans" cxnId="{FDCB63A3-EBAB-4BCE-BCCE-482CB80509CB}">
      <dgm:prSet/>
      <dgm:spPr/>
      <dgm:t>
        <a:bodyPr/>
        <a:lstStyle/>
        <a:p>
          <a:endParaRPr lang="zh-TW" altLang="en-US" sz="3600">
            <a:solidFill>
              <a:schemeClr val="tx1"/>
            </a:solidFill>
            <a:latin typeface="微軟正黑體" panose="020B0604030504040204" pitchFamily="34" charset="-120"/>
            <a:ea typeface="微軟正黑體" panose="020B0604030504040204" pitchFamily="34" charset="-120"/>
          </a:endParaRPr>
        </a:p>
      </dgm:t>
    </dgm:pt>
    <dgm:pt modelId="{9F728C45-A909-4B52-99B1-5DCC773A1282}" type="sibTrans" cxnId="{FDCB63A3-EBAB-4BCE-BCCE-482CB80509CB}">
      <dgm:prSet/>
      <dgm:spPr/>
      <dgm:t>
        <a:bodyPr/>
        <a:lstStyle/>
        <a:p>
          <a:endParaRPr lang="zh-TW" altLang="en-US" sz="3600">
            <a:solidFill>
              <a:schemeClr val="tx1"/>
            </a:solidFill>
            <a:latin typeface="微軟正黑體" panose="020B0604030504040204" pitchFamily="34" charset="-120"/>
            <a:ea typeface="微軟正黑體" panose="020B0604030504040204" pitchFamily="34" charset="-120"/>
          </a:endParaRPr>
        </a:p>
      </dgm:t>
    </dgm:pt>
    <dgm:pt modelId="{C7EB5A77-00C4-4262-8FB7-5DD3C81B7AB8}">
      <dgm:prSet custT="1"/>
      <dgm:spPr/>
      <dgm:t>
        <a:bodyPr/>
        <a:lstStyle/>
        <a:p>
          <a:r>
            <a:rPr lang="zh-TW" altLang="en-US" sz="4000" b="1" u="sng" dirty="0">
              <a:solidFill>
                <a:schemeClr val="tx1"/>
              </a:solidFill>
              <a:latin typeface="微軟正黑體" panose="020B0604030504040204" pitchFamily="34" charset="-120"/>
              <a:ea typeface="微軟正黑體" panose="020B0604030504040204" pitchFamily="34" charset="-120"/>
            </a:rPr>
            <a:t>通知下架</a:t>
          </a:r>
        </a:p>
      </dgm:t>
    </dgm:pt>
    <dgm:pt modelId="{D192F679-115C-4E64-9374-BA38C481150F}" type="parTrans" cxnId="{8F99E48A-E95E-4101-A6D2-7E79B6B84A8B}">
      <dgm:prSet/>
      <dgm:spPr/>
      <dgm:t>
        <a:bodyPr/>
        <a:lstStyle/>
        <a:p>
          <a:endParaRPr lang="zh-TW" altLang="en-US" sz="3600">
            <a:solidFill>
              <a:schemeClr val="tx1"/>
            </a:solidFill>
            <a:latin typeface="微軟正黑體" panose="020B0604030504040204" pitchFamily="34" charset="-120"/>
            <a:ea typeface="微軟正黑體" panose="020B0604030504040204" pitchFamily="34" charset="-120"/>
          </a:endParaRPr>
        </a:p>
      </dgm:t>
    </dgm:pt>
    <dgm:pt modelId="{4BC181B4-57D5-45E8-A425-D7F0796A37A3}" type="sibTrans" cxnId="{8F99E48A-E95E-4101-A6D2-7E79B6B84A8B}">
      <dgm:prSet/>
      <dgm:spPr/>
      <dgm:t>
        <a:bodyPr/>
        <a:lstStyle/>
        <a:p>
          <a:endParaRPr lang="zh-TW" altLang="en-US" sz="3600">
            <a:solidFill>
              <a:schemeClr val="tx1"/>
            </a:solidFill>
            <a:latin typeface="微軟正黑體" panose="020B0604030504040204" pitchFamily="34" charset="-120"/>
            <a:ea typeface="微軟正黑體" panose="020B0604030504040204" pitchFamily="34" charset="-120"/>
          </a:endParaRPr>
        </a:p>
      </dgm:t>
    </dgm:pt>
    <dgm:pt modelId="{24EF8B36-4C2C-4495-A8C8-9F90D2C1FDD1}">
      <dgm:prSet custT="1"/>
      <dgm:spPr/>
      <dgm:t>
        <a:bodyPr/>
        <a:lstStyle/>
        <a:p>
          <a:r>
            <a:rPr lang="zh-TW" altLang="en-US" sz="4000" b="1" i="0" u="sng" dirty="0">
              <a:latin typeface="微軟正黑體" panose="020B0604030504040204" pitchFamily="34" charset="-120"/>
              <a:ea typeface="微軟正黑體" panose="020B0604030504040204" pitchFamily="34" charset="-120"/>
            </a:rPr>
            <a:t>行政裁罰</a:t>
          </a:r>
          <a:endParaRPr lang="zh-TW" sz="4000" b="1" u="sng" dirty="0">
            <a:solidFill>
              <a:schemeClr val="tx1"/>
            </a:solidFill>
            <a:latin typeface="微軟正黑體" panose="020B0604030504040204" pitchFamily="34" charset="-120"/>
            <a:ea typeface="微軟正黑體" panose="020B0604030504040204" pitchFamily="34" charset="-120"/>
          </a:endParaRPr>
        </a:p>
      </dgm:t>
    </dgm:pt>
    <dgm:pt modelId="{E9A0A7CD-D268-4F05-9CFC-FEAA84B35BA7}" type="parTrans" cxnId="{BF0B57B4-7BBE-40D9-9893-34E9C45AFF0F}">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4B7ABAA8-969F-4EA4-99AE-541BF05C64F6}" type="sibTrans" cxnId="{BF0B57B4-7BBE-40D9-9893-34E9C45AFF0F}">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73CD53B8-091A-4081-B8CA-B02C1D77E543}">
      <dgm:prSet custT="1"/>
      <dgm:spPr/>
      <dgm:t>
        <a:bodyPr/>
        <a:lstStyle/>
        <a:p>
          <a:r>
            <a:rPr lang="zh-TW" altLang="en-US" sz="4000" b="1" i="0" u="sng" dirty="0">
              <a:latin typeface="微軟正黑體" panose="020B0604030504040204" pitchFamily="34" charset="-120"/>
              <a:ea typeface="微軟正黑體" panose="020B0604030504040204" pitchFamily="34" charset="-120"/>
            </a:rPr>
            <a:t>最重封網</a:t>
          </a:r>
          <a:endParaRPr lang="zh-TW" altLang="en-US" sz="4000" b="1" u="sng" dirty="0">
            <a:solidFill>
              <a:schemeClr val="tx1"/>
            </a:solidFill>
            <a:latin typeface="微軟正黑體" panose="020B0604030504040204" pitchFamily="34" charset="-120"/>
            <a:ea typeface="微軟正黑體" panose="020B0604030504040204" pitchFamily="34" charset="-120"/>
          </a:endParaRPr>
        </a:p>
      </dgm:t>
    </dgm:pt>
    <dgm:pt modelId="{CAF1DAAE-DD8A-45C8-B452-261BA99A579A}" type="parTrans" cxnId="{DDE3BF13-D112-49E2-A58F-B586614C4B04}">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09CDDFA5-9D79-431B-AB29-0BB43529CD01}" type="sibTrans" cxnId="{DDE3BF13-D112-49E2-A58F-B586614C4B04}">
      <dgm:prSet/>
      <dgm:spPr/>
      <dgm:t>
        <a:bodyPr/>
        <a:lstStyle/>
        <a:p>
          <a:endParaRPr lang="zh-TW" altLang="en-US" sz="3600">
            <a:latin typeface="微軟正黑體" panose="020B0604030504040204" pitchFamily="34" charset="-120"/>
            <a:ea typeface="微軟正黑體" panose="020B0604030504040204" pitchFamily="34" charset="-120"/>
          </a:endParaRPr>
        </a:p>
      </dgm:t>
    </dgm:pt>
    <dgm:pt modelId="{0D280F32-A772-4F0F-89B9-F810B2097781}">
      <dgm:prSet custT="1"/>
      <dgm:spPr/>
      <dgm:t>
        <a:bodyPr/>
        <a:lstStyle/>
        <a:p>
          <a:r>
            <a:rPr lang="zh-TW" altLang="en-US" sz="3600" kern="1200" dirty="0">
              <a:solidFill>
                <a:prstClr val="black"/>
              </a:solidFill>
              <a:latin typeface="微軟正黑體" panose="020B0604030504040204" pitchFamily="34" charset="-120"/>
              <a:ea typeface="微軟正黑體" panose="020B0604030504040204" pitchFamily="34" charset="-120"/>
              <a:cs typeface="+mn-cs"/>
            </a:rPr>
            <a:t>至衛生福利部設置性影像處理中心申訴</a:t>
          </a:r>
        </a:p>
      </dgm:t>
    </dgm:pt>
    <dgm:pt modelId="{DCF445A3-CD22-492A-8FE0-49CF57DD1DD1}" type="parTrans" cxnId="{584ACB11-C81C-4ACF-ADE1-498EBB58EF44}">
      <dgm:prSet/>
      <dgm:spPr/>
      <dgm:t>
        <a:bodyPr/>
        <a:lstStyle/>
        <a:p>
          <a:endParaRPr lang="zh-TW" altLang="en-US" sz="1400"/>
        </a:p>
      </dgm:t>
    </dgm:pt>
    <dgm:pt modelId="{0FB7D018-AB65-443D-A8B7-D4520A32F555}" type="sibTrans" cxnId="{584ACB11-C81C-4ACF-ADE1-498EBB58EF44}">
      <dgm:prSet/>
      <dgm:spPr/>
      <dgm:t>
        <a:bodyPr/>
        <a:lstStyle/>
        <a:p>
          <a:endParaRPr lang="zh-TW" altLang="en-US" sz="1400"/>
        </a:p>
      </dgm:t>
    </dgm:pt>
    <dgm:pt modelId="{42924484-4624-472E-A8CC-494747A43A60}">
      <dgm:prSet custT="1"/>
      <dgm:spPr/>
      <dgm:t>
        <a:bodyPr/>
        <a:lstStyle/>
        <a:p>
          <a:r>
            <a:rPr lang="zh-TW" altLang="en-US" sz="3600" dirty="0">
              <a:solidFill>
                <a:schemeClr val="tx1"/>
              </a:solidFill>
              <a:latin typeface="微軟正黑體" panose="020B0604030504040204" pitchFamily="34" charset="-120"/>
              <a:ea typeface="微軟正黑體" panose="020B0604030504040204" pitchFamily="34" charset="-120"/>
            </a:rPr>
            <a:t>地方政府協助通知網路平臺業者移除下架</a:t>
          </a:r>
        </a:p>
      </dgm:t>
    </dgm:pt>
    <dgm:pt modelId="{BFD138DF-9A68-4221-B6D7-B6B47689D2A9}" type="parTrans" cxnId="{757B6271-7503-4064-BF95-E864CC4B3576}">
      <dgm:prSet/>
      <dgm:spPr/>
      <dgm:t>
        <a:bodyPr/>
        <a:lstStyle/>
        <a:p>
          <a:endParaRPr lang="zh-TW" altLang="en-US" sz="1400"/>
        </a:p>
      </dgm:t>
    </dgm:pt>
    <dgm:pt modelId="{A1C0E214-874C-4001-BC7A-8E99EDC7F99E}" type="sibTrans" cxnId="{757B6271-7503-4064-BF95-E864CC4B3576}">
      <dgm:prSet/>
      <dgm:spPr/>
      <dgm:t>
        <a:bodyPr/>
        <a:lstStyle/>
        <a:p>
          <a:endParaRPr lang="zh-TW" altLang="en-US" sz="1400"/>
        </a:p>
      </dgm:t>
    </dgm:pt>
    <dgm:pt modelId="{94389DC3-F7FB-4D14-BD03-722CE4CF8DB7}">
      <dgm:prSet custT="1"/>
      <dgm:spPr/>
      <dgm:t>
        <a:bodyPr/>
        <a:lstStyle/>
        <a:p>
          <a:r>
            <a:rPr lang="zh-TW" altLang="en-US" sz="3600" b="0" i="0" dirty="0">
              <a:latin typeface="微軟正黑體" panose="020B0604030504040204" pitchFamily="34" charset="-120"/>
              <a:ea typeface="微軟正黑體" panose="020B0604030504040204" pitchFamily="34" charset="-120"/>
            </a:rPr>
            <a:t>未限制瀏覽或移除之</a:t>
          </a:r>
          <a:r>
            <a:rPr lang="zh-TW" altLang="en-US" sz="3600" dirty="0">
              <a:solidFill>
                <a:schemeClr val="tx1"/>
              </a:solidFill>
              <a:latin typeface="微軟正黑體" panose="020B0604030504040204" pitchFamily="34" charset="-120"/>
              <a:ea typeface="微軟正黑體" panose="020B0604030504040204" pitchFamily="34" charset="-120"/>
            </a:rPr>
            <a:t>網路平臺業者</a:t>
          </a:r>
          <a:r>
            <a:rPr lang="zh-TW" altLang="en-US" sz="3600" b="0" i="0" dirty="0">
              <a:latin typeface="微軟正黑體" panose="020B0604030504040204" pitchFamily="34" charset="-120"/>
              <a:ea typeface="微軟正黑體" panose="020B0604030504040204" pitchFamily="34" charset="-120"/>
            </a:rPr>
            <a:t>，依法裁處</a:t>
          </a:r>
          <a:r>
            <a:rPr lang="en-US" altLang="zh-TW" sz="3600" b="0" i="0" dirty="0">
              <a:solidFill>
                <a:srgbClr val="FF0000"/>
              </a:solidFill>
              <a:latin typeface="微軟正黑體" panose="020B0604030504040204" pitchFamily="34" charset="-120"/>
              <a:ea typeface="微軟正黑體" panose="020B0604030504040204" pitchFamily="34" charset="-120"/>
            </a:rPr>
            <a:t>6-60</a:t>
          </a:r>
          <a:r>
            <a:rPr lang="zh-TW" altLang="en-US" sz="3600" b="0" i="0" dirty="0">
              <a:solidFill>
                <a:srgbClr val="FF0000"/>
              </a:solidFill>
              <a:latin typeface="微軟正黑體" panose="020B0604030504040204" pitchFamily="34" charset="-120"/>
              <a:ea typeface="微軟正黑體" panose="020B0604030504040204" pitchFamily="34" charset="-120"/>
            </a:rPr>
            <a:t>萬元</a:t>
          </a:r>
          <a:r>
            <a:rPr lang="zh-TW" altLang="en-US" sz="3600" b="0" i="0" dirty="0">
              <a:latin typeface="微軟正黑體" panose="020B0604030504040204" pitchFamily="34" charset="-120"/>
              <a:ea typeface="微軟正黑體" panose="020B0604030504040204" pitchFamily="34" charset="-120"/>
            </a:rPr>
            <a:t>罰鍰</a:t>
          </a:r>
          <a:endParaRPr lang="zh-TW" sz="3600" dirty="0">
            <a:solidFill>
              <a:schemeClr val="tx1"/>
            </a:solidFill>
            <a:latin typeface="微軟正黑體" panose="020B0604030504040204" pitchFamily="34" charset="-120"/>
            <a:ea typeface="微軟正黑體" panose="020B0604030504040204" pitchFamily="34" charset="-120"/>
          </a:endParaRPr>
        </a:p>
      </dgm:t>
    </dgm:pt>
    <dgm:pt modelId="{F77E25FF-12D0-41F9-B33F-DAE61D84B1AB}" type="parTrans" cxnId="{75F420F6-81DB-462E-A534-A3FEB2E226E7}">
      <dgm:prSet/>
      <dgm:spPr/>
      <dgm:t>
        <a:bodyPr/>
        <a:lstStyle/>
        <a:p>
          <a:endParaRPr lang="zh-TW" altLang="en-US" sz="1400"/>
        </a:p>
      </dgm:t>
    </dgm:pt>
    <dgm:pt modelId="{7AC3DFF4-5705-4297-B549-FBFB25126A16}" type="sibTrans" cxnId="{75F420F6-81DB-462E-A534-A3FEB2E226E7}">
      <dgm:prSet/>
      <dgm:spPr/>
      <dgm:t>
        <a:bodyPr/>
        <a:lstStyle/>
        <a:p>
          <a:endParaRPr lang="zh-TW" altLang="en-US" sz="1400"/>
        </a:p>
      </dgm:t>
    </dgm:pt>
    <dgm:pt modelId="{9B80C9C7-392E-4BBB-BB60-1DDD5CE17168}">
      <dgm:prSet custT="1"/>
      <dgm:spPr/>
      <dgm:t>
        <a:bodyPr/>
        <a:lstStyle/>
        <a:p>
          <a:r>
            <a:rPr lang="zh-TW" altLang="en-US" sz="3600" b="0" i="0" dirty="0">
              <a:latin typeface="微軟正黑體" panose="020B0604030504040204" pitchFamily="34" charset="-120"/>
              <a:ea typeface="微軟正黑體" panose="020B0604030504040204" pitchFamily="34" charset="-120"/>
            </a:rPr>
            <a:t>未改善得按次處罰，並得令其限制接取</a:t>
          </a:r>
          <a:endParaRPr lang="zh-TW" altLang="en-US" sz="3600" dirty="0">
            <a:solidFill>
              <a:schemeClr val="tx1"/>
            </a:solidFill>
            <a:latin typeface="微軟正黑體" panose="020B0604030504040204" pitchFamily="34" charset="-120"/>
            <a:ea typeface="微軟正黑體" panose="020B0604030504040204" pitchFamily="34" charset="-120"/>
          </a:endParaRPr>
        </a:p>
      </dgm:t>
    </dgm:pt>
    <dgm:pt modelId="{FF3D6CDF-F4F1-4084-BD85-11E44E791700}" type="parTrans" cxnId="{C25FA4B8-CDB8-42DC-A65D-FAA6BC37B130}">
      <dgm:prSet/>
      <dgm:spPr/>
      <dgm:t>
        <a:bodyPr/>
        <a:lstStyle/>
        <a:p>
          <a:endParaRPr lang="zh-TW" altLang="en-US" sz="1400"/>
        </a:p>
      </dgm:t>
    </dgm:pt>
    <dgm:pt modelId="{E2E0E0F7-44D1-43A3-82DF-8B6B1A6F9F58}" type="sibTrans" cxnId="{C25FA4B8-CDB8-42DC-A65D-FAA6BC37B130}">
      <dgm:prSet/>
      <dgm:spPr/>
      <dgm:t>
        <a:bodyPr/>
        <a:lstStyle/>
        <a:p>
          <a:endParaRPr lang="zh-TW" altLang="en-US" sz="1400"/>
        </a:p>
      </dgm:t>
    </dgm:pt>
    <dgm:pt modelId="{5F1A06E8-10E9-4CAC-8ABC-B38525342000}" type="pres">
      <dgm:prSet presAssocID="{2765E2E6-D923-434E-9666-F58E0590CC36}" presName="Name0" presStyleCnt="0">
        <dgm:presLayoutVars>
          <dgm:chMax val="7"/>
          <dgm:chPref val="7"/>
          <dgm:dir/>
          <dgm:animOne val="branch"/>
          <dgm:animLvl val="lvl"/>
        </dgm:presLayoutVars>
      </dgm:prSet>
      <dgm:spPr/>
    </dgm:pt>
    <dgm:pt modelId="{33132837-5823-456A-8892-8C3B78EACBA7}" type="pres">
      <dgm:prSet presAssocID="{742D2176-0351-4B7C-9965-294FA76F2081}" presName="composite" presStyleCnt="0"/>
      <dgm:spPr/>
    </dgm:pt>
    <dgm:pt modelId="{E72810E6-5B2E-4BEB-81ED-3590F7BBA64F}" type="pres">
      <dgm:prSet presAssocID="{742D2176-0351-4B7C-9965-294FA76F2081}" presName="BackAccent" presStyleLbl="bgShp" presStyleIdx="0" presStyleCnt="4"/>
      <dgm:spPr/>
    </dgm:pt>
    <dgm:pt modelId="{02C8D35E-499B-428E-9CEB-EE18A8F096DA}" type="pres">
      <dgm:prSet presAssocID="{742D2176-0351-4B7C-9965-294FA76F2081}" presName="Accent" presStyleLbl="alignNode1" presStyleIdx="0" presStyleCnt="4"/>
      <dgm:spPr/>
    </dgm:pt>
    <dgm:pt modelId="{7CCB2E46-47B7-4FCD-AA47-4E4056517D63}" type="pres">
      <dgm:prSet presAssocID="{742D2176-0351-4B7C-9965-294FA76F2081}" presName="Child" presStyleLbl="revTx" presStyleIdx="0" presStyleCnt="8" custLinFactNeighborX="-1353" custLinFactNeighborY="4925">
        <dgm:presLayoutVars>
          <dgm:chMax val="0"/>
          <dgm:chPref val="0"/>
          <dgm:bulletEnabled val="1"/>
        </dgm:presLayoutVars>
      </dgm:prSet>
      <dgm:spPr/>
    </dgm:pt>
    <dgm:pt modelId="{4E88CB23-8601-4DC9-9606-F265E2253737}" type="pres">
      <dgm:prSet presAssocID="{742D2176-0351-4B7C-9965-294FA76F2081}" presName="Parent" presStyleLbl="revTx" presStyleIdx="1" presStyleCnt="8">
        <dgm:presLayoutVars>
          <dgm:chMax val="1"/>
          <dgm:chPref val="1"/>
          <dgm:bulletEnabled val="1"/>
        </dgm:presLayoutVars>
      </dgm:prSet>
      <dgm:spPr/>
    </dgm:pt>
    <dgm:pt modelId="{6523C938-5891-45B9-8F99-802686BFDC5F}" type="pres">
      <dgm:prSet presAssocID="{9F728C45-A909-4B52-99B1-5DCC773A1282}" presName="sibTrans" presStyleCnt="0"/>
      <dgm:spPr/>
    </dgm:pt>
    <dgm:pt modelId="{6BDFAE9F-FC59-41D5-BAD1-E2B85DB49ED9}" type="pres">
      <dgm:prSet presAssocID="{C7EB5A77-00C4-4262-8FB7-5DD3C81B7AB8}" presName="composite" presStyleCnt="0"/>
      <dgm:spPr/>
    </dgm:pt>
    <dgm:pt modelId="{E6ECC887-F5EE-41D3-8894-714DD67499D5}" type="pres">
      <dgm:prSet presAssocID="{C7EB5A77-00C4-4262-8FB7-5DD3C81B7AB8}" presName="BackAccent" presStyleLbl="bgShp" presStyleIdx="1" presStyleCnt="4"/>
      <dgm:spPr/>
    </dgm:pt>
    <dgm:pt modelId="{AE1F19DA-E98D-4854-AB48-5D56015D410D}" type="pres">
      <dgm:prSet presAssocID="{C7EB5A77-00C4-4262-8FB7-5DD3C81B7AB8}" presName="Accent" presStyleLbl="alignNode1" presStyleIdx="1" presStyleCnt="4"/>
      <dgm:spPr/>
    </dgm:pt>
    <dgm:pt modelId="{FA01A387-B69B-48C6-85C5-086B0724320F}" type="pres">
      <dgm:prSet presAssocID="{C7EB5A77-00C4-4262-8FB7-5DD3C81B7AB8}" presName="Child" presStyleLbl="revTx" presStyleIdx="2" presStyleCnt="8" custLinFactNeighborX="-21" custLinFactNeighborY="6097">
        <dgm:presLayoutVars>
          <dgm:chMax val="0"/>
          <dgm:chPref val="0"/>
          <dgm:bulletEnabled val="1"/>
        </dgm:presLayoutVars>
      </dgm:prSet>
      <dgm:spPr/>
    </dgm:pt>
    <dgm:pt modelId="{5845B1CC-037F-4C90-8F4F-A2DA2F7330E1}" type="pres">
      <dgm:prSet presAssocID="{C7EB5A77-00C4-4262-8FB7-5DD3C81B7AB8}" presName="Parent" presStyleLbl="revTx" presStyleIdx="3" presStyleCnt="8">
        <dgm:presLayoutVars>
          <dgm:chMax val="1"/>
          <dgm:chPref val="1"/>
          <dgm:bulletEnabled val="1"/>
        </dgm:presLayoutVars>
      </dgm:prSet>
      <dgm:spPr/>
    </dgm:pt>
    <dgm:pt modelId="{D94F969D-1CA8-4632-B8C2-06E7DC8BD289}" type="pres">
      <dgm:prSet presAssocID="{4BC181B4-57D5-45E8-A425-D7F0796A37A3}" presName="sibTrans" presStyleCnt="0"/>
      <dgm:spPr/>
    </dgm:pt>
    <dgm:pt modelId="{04851CBB-8231-4821-A457-7D9398CF6755}" type="pres">
      <dgm:prSet presAssocID="{24EF8B36-4C2C-4495-A8C8-9F90D2C1FDD1}" presName="composite" presStyleCnt="0"/>
      <dgm:spPr/>
    </dgm:pt>
    <dgm:pt modelId="{522E50A6-FA9A-4AAE-9EDC-1319EC450E54}" type="pres">
      <dgm:prSet presAssocID="{24EF8B36-4C2C-4495-A8C8-9F90D2C1FDD1}" presName="BackAccent" presStyleLbl="bgShp" presStyleIdx="2" presStyleCnt="4"/>
      <dgm:spPr/>
    </dgm:pt>
    <dgm:pt modelId="{088B3D1F-40C1-45FC-9B8C-5DD9EADB8E01}" type="pres">
      <dgm:prSet presAssocID="{24EF8B36-4C2C-4495-A8C8-9F90D2C1FDD1}" presName="Accent" presStyleLbl="alignNode1" presStyleIdx="2" presStyleCnt="4"/>
      <dgm:spPr/>
    </dgm:pt>
    <dgm:pt modelId="{616EB2B2-091C-4840-82F8-0F154267DD58}" type="pres">
      <dgm:prSet presAssocID="{24EF8B36-4C2C-4495-A8C8-9F90D2C1FDD1}" presName="Child" presStyleLbl="revTx" presStyleIdx="4" presStyleCnt="8" custLinFactNeighborX="2421" custLinFactNeighborY="5865">
        <dgm:presLayoutVars>
          <dgm:chMax val="0"/>
          <dgm:chPref val="0"/>
          <dgm:bulletEnabled val="1"/>
        </dgm:presLayoutVars>
      </dgm:prSet>
      <dgm:spPr/>
    </dgm:pt>
    <dgm:pt modelId="{9F2A678F-8131-42A1-AF30-95711B68F9DB}" type="pres">
      <dgm:prSet presAssocID="{24EF8B36-4C2C-4495-A8C8-9F90D2C1FDD1}" presName="Parent" presStyleLbl="revTx" presStyleIdx="5" presStyleCnt="8">
        <dgm:presLayoutVars>
          <dgm:chMax val="1"/>
          <dgm:chPref val="1"/>
          <dgm:bulletEnabled val="1"/>
        </dgm:presLayoutVars>
      </dgm:prSet>
      <dgm:spPr/>
    </dgm:pt>
    <dgm:pt modelId="{B1CF40B2-FE34-42BF-83FA-AA69FD0435BD}" type="pres">
      <dgm:prSet presAssocID="{4B7ABAA8-969F-4EA4-99AE-541BF05C64F6}" presName="sibTrans" presStyleCnt="0"/>
      <dgm:spPr/>
    </dgm:pt>
    <dgm:pt modelId="{4E69D18E-2EC4-441E-B799-F1DE810A0BAA}" type="pres">
      <dgm:prSet presAssocID="{73CD53B8-091A-4081-B8CA-B02C1D77E543}" presName="composite" presStyleCnt="0"/>
      <dgm:spPr/>
    </dgm:pt>
    <dgm:pt modelId="{7FFE468F-BF55-4571-8C43-EEF45D60F324}" type="pres">
      <dgm:prSet presAssocID="{73CD53B8-091A-4081-B8CA-B02C1D77E543}" presName="BackAccent" presStyleLbl="bgShp" presStyleIdx="3" presStyleCnt="4"/>
      <dgm:spPr/>
    </dgm:pt>
    <dgm:pt modelId="{E2D2FE21-3353-489B-A3F8-FC7A677AC81A}" type="pres">
      <dgm:prSet presAssocID="{73CD53B8-091A-4081-B8CA-B02C1D77E543}" presName="Accent" presStyleLbl="alignNode1" presStyleIdx="3" presStyleCnt="4"/>
      <dgm:spPr/>
    </dgm:pt>
    <dgm:pt modelId="{299E7371-B316-4C8D-BF21-175B8D463684}" type="pres">
      <dgm:prSet presAssocID="{73CD53B8-091A-4081-B8CA-B02C1D77E543}" presName="Child" presStyleLbl="revTx" presStyleIdx="6" presStyleCnt="8" custScaleX="98436" custLinFactNeighborX="-2361" custLinFactNeighborY="6097">
        <dgm:presLayoutVars>
          <dgm:chMax val="0"/>
          <dgm:chPref val="0"/>
          <dgm:bulletEnabled val="1"/>
        </dgm:presLayoutVars>
      </dgm:prSet>
      <dgm:spPr/>
    </dgm:pt>
    <dgm:pt modelId="{7FE5FF3B-EF12-4360-A39F-AB715C5D1AE0}" type="pres">
      <dgm:prSet presAssocID="{73CD53B8-091A-4081-B8CA-B02C1D77E543}" presName="Parent" presStyleLbl="revTx" presStyleIdx="7" presStyleCnt="8">
        <dgm:presLayoutVars>
          <dgm:chMax val="1"/>
          <dgm:chPref val="1"/>
          <dgm:bulletEnabled val="1"/>
        </dgm:presLayoutVars>
      </dgm:prSet>
      <dgm:spPr/>
    </dgm:pt>
  </dgm:ptLst>
  <dgm:cxnLst>
    <dgm:cxn modelId="{584ACB11-C81C-4ACF-ADE1-498EBB58EF44}" srcId="{742D2176-0351-4B7C-9965-294FA76F2081}" destId="{0D280F32-A772-4F0F-89B9-F810B2097781}" srcOrd="0" destOrd="0" parTransId="{DCF445A3-CD22-492A-8FE0-49CF57DD1DD1}" sibTransId="{0FB7D018-AB65-443D-A8B7-D4520A32F555}"/>
    <dgm:cxn modelId="{DDE3BF13-D112-49E2-A58F-B586614C4B04}" srcId="{2765E2E6-D923-434E-9666-F58E0590CC36}" destId="{73CD53B8-091A-4081-B8CA-B02C1D77E543}" srcOrd="3" destOrd="0" parTransId="{CAF1DAAE-DD8A-45C8-B452-261BA99A579A}" sibTransId="{09CDDFA5-9D79-431B-AB29-0BB43529CD01}"/>
    <dgm:cxn modelId="{94098A5B-6CD3-4CA2-B223-EC94E27D15A4}" type="presOf" srcId="{742D2176-0351-4B7C-9965-294FA76F2081}" destId="{4E88CB23-8601-4DC9-9606-F265E2253737}" srcOrd="0" destOrd="0" presId="urn:microsoft.com/office/officeart/2008/layout/IncreasingCircleProcess"/>
    <dgm:cxn modelId="{5EB1785D-A2F9-4796-B1D0-3EFDFFEF14C9}" type="presOf" srcId="{73CD53B8-091A-4081-B8CA-B02C1D77E543}" destId="{7FE5FF3B-EF12-4360-A39F-AB715C5D1AE0}" srcOrd="0" destOrd="0" presId="urn:microsoft.com/office/officeart/2008/layout/IncreasingCircleProcess"/>
    <dgm:cxn modelId="{28661A6D-EE57-4366-9D3A-804D19199BD8}" type="presOf" srcId="{9B80C9C7-392E-4BBB-BB60-1DDD5CE17168}" destId="{299E7371-B316-4C8D-BF21-175B8D463684}" srcOrd="0" destOrd="0" presId="urn:microsoft.com/office/officeart/2008/layout/IncreasingCircleProcess"/>
    <dgm:cxn modelId="{04E99E6F-77B0-4935-B8C1-3306FC6E60BC}" type="presOf" srcId="{24EF8B36-4C2C-4495-A8C8-9F90D2C1FDD1}" destId="{9F2A678F-8131-42A1-AF30-95711B68F9DB}" srcOrd="0" destOrd="0" presId="urn:microsoft.com/office/officeart/2008/layout/IncreasingCircleProcess"/>
    <dgm:cxn modelId="{757B6271-7503-4064-BF95-E864CC4B3576}" srcId="{C7EB5A77-00C4-4262-8FB7-5DD3C81B7AB8}" destId="{42924484-4624-472E-A8CC-494747A43A60}" srcOrd="0" destOrd="0" parTransId="{BFD138DF-9A68-4221-B6D7-B6B47689D2A9}" sibTransId="{A1C0E214-874C-4001-BC7A-8E99EDC7F99E}"/>
    <dgm:cxn modelId="{87E3F878-42D8-43E1-8C1D-CB0AF587B617}" type="presOf" srcId="{42924484-4624-472E-A8CC-494747A43A60}" destId="{FA01A387-B69B-48C6-85C5-086B0724320F}" srcOrd="0" destOrd="0" presId="urn:microsoft.com/office/officeart/2008/layout/IncreasingCircleProcess"/>
    <dgm:cxn modelId="{8F99E48A-E95E-4101-A6D2-7E79B6B84A8B}" srcId="{2765E2E6-D923-434E-9666-F58E0590CC36}" destId="{C7EB5A77-00C4-4262-8FB7-5DD3C81B7AB8}" srcOrd="1" destOrd="0" parTransId="{D192F679-115C-4E64-9374-BA38C481150F}" sibTransId="{4BC181B4-57D5-45E8-A425-D7F0796A37A3}"/>
    <dgm:cxn modelId="{1B87C28F-6AE7-4B6C-9177-6D052652AEFA}" type="presOf" srcId="{0D280F32-A772-4F0F-89B9-F810B2097781}" destId="{7CCB2E46-47B7-4FCD-AA47-4E4056517D63}" srcOrd="0" destOrd="0" presId="urn:microsoft.com/office/officeart/2008/layout/IncreasingCircleProcess"/>
    <dgm:cxn modelId="{61DC9299-FF40-47DB-8B0B-2959C3EB4AAD}" type="presOf" srcId="{94389DC3-F7FB-4D14-BD03-722CE4CF8DB7}" destId="{616EB2B2-091C-4840-82F8-0F154267DD58}" srcOrd="0" destOrd="0" presId="urn:microsoft.com/office/officeart/2008/layout/IncreasingCircleProcess"/>
    <dgm:cxn modelId="{FDCB63A3-EBAB-4BCE-BCCE-482CB80509CB}" srcId="{2765E2E6-D923-434E-9666-F58E0590CC36}" destId="{742D2176-0351-4B7C-9965-294FA76F2081}" srcOrd="0" destOrd="0" parTransId="{8A002657-4415-467A-9138-1FFFE9EED981}" sibTransId="{9F728C45-A909-4B52-99B1-5DCC773A1282}"/>
    <dgm:cxn modelId="{A6B8BBA5-F893-4BDE-9C2F-08D0F702D453}" type="presOf" srcId="{C7EB5A77-00C4-4262-8FB7-5DD3C81B7AB8}" destId="{5845B1CC-037F-4C90-8F4F-A2DA2F7330E1}" srcOrd="0" destOrd="0" presId="urn:microsoft.com/office/officeart/2008/layout/IncreasingCircleProcess"/>
    <dgm:cxn modelId="{BF0B57B4-7BBE-40D9-9893-34E9C45AFF0F}" srcId="{2765E2E6-D923-434E-9666-F58E0590CC36}" destId="{24EF8B36-4C2C-4495-A8C8-9F90D2C1FDD1}" srcOrd="2" destOrd="0" parTransId="{E9A0A7CD-D268-4F05-9CFC-FEAA84B35BA7}" sibTransId="{4B7ABAA8-969F-4EA4-99AE-541BF05C64F6}"/>
    <dgm:cxn modelId="{C25FA4B8-CDB8-42DC-A65D-FAA6BC37B130}" srcId="{73CD53B8-091A-4081-B8CA-B02C1D77E543}" destId="{9B80C9C7-392E-4BBB-BB60-1DDD5CE17168}" srcOrd="0" destOrd="0" parTransId="{FF3D6CDF-F4F1-4084-BD85-11E44E791700}" sibTransId="{E2E0E0F7-44D1-43A3-82DF-8B6B1A6F9F58}"/>
    <dgm:cxn modelId="{AD04D2D5-2A0D-4FD6-9260-F1C2B09BA5E9}" type="presOf" srcId="{2765E2E6-D923-434E-9666-F58E0590CC36}" destId="{5F1A06E8-10E9-4CAC-8ABC-B38525342000}" srcOrd="0" destOrd="0" presId="urn:microsoft.com/office/officeart/2008/layout/IncreasingCircleProcess"/>
    <dgm:cxn modelId="{75F420F6-81DB-462E-A534-A3FEB2E226E7}" srcId="{24EF8B36-4C2C-4495-A8C8-9F90D2C1FDD1}" destId="{94389DC3-F7FB-4D14-BD03-722CE4CF8DB7}" srcOrd="0" destOrd="0" parTransId="{F77E25FF-12D0-41F9-B33F-DAE61D84B1AB}" sibTransId="{7AC3DFF4-5705-4297-B549-FBFB25126A16}"/>
    <dgm:cxn modelId="{6C1DD0C9-E05D-4D5E-B30C-7844D6356E05}" type="presParOf" srcId="{5F1A06E8-10E9-4CAC-8ABC-B38525342000}" destId="{33132837-5823-456A-8892-8C3B78EACBA7}" srcOrd="0" destOrd="0" presId="urn:microsoft.com/office/officeart/2008/layout/IncreasingCircleProcess"/>
    <dgm:cxn modelId="{B2653BC6-3C77-4800-A4B3-99870D1ACBAE}" type="presParOf" srcId="{33132837-5823-456A-8892-8C3B78EACBA7}" destId="{E72810E6-5B2E-4BEB-81ED-3590F7BBA64F}" srcOrd="0" destOrd="0" presId="urn:microsoft.com/office/officeart/2008/layout/IncreasingCircleProcess"/>
    <dgm:cxn modelId="{231E6E5A-E9DB-4423-A21B-9B43039B2868}" type="presParOf" srcId="{33132837-5823-456A-8892-8C3B78EACBA7}" destId="{02C8D35E-499B-428E-9CEB-EE18A8F096DA}" srcOrd="1" destOrd="0" presId="urn:microsoft.com/office/officeart/2008/layout/IncreasingCircleProcess"/>
    <dgm:cxn modelId="{2DAF4CEE-F1C9-4521-8C7C-41B160A71A14}" type="presParOf" srcId="{33132837-5823-456A-8892-8C3B78EACBA7}" destId="{7CCB2E46-47B7-4FCD-AA47-4E4056517D63}" srcOrd="2" destOrd="0" presId="urn:microsoft.com/office/officeart/2008/layout/IncreasingCircleProcess"/>
    <dgm:cxn modelId="{355BA3AB-8734-4A9D-835B-E305EFA82EBF}" type="presParOf" srcId="{33132837-5823-456A-8892-8C3B78EACBA7}" destId="{4E88CB23-8601-4DC9-9606-F265E2253737}" srcOrd="3" destOrd="0" presId="urn:microsoft.com/office/officeart/2008/layout/IncreasingCircleProcess"/>
    <dgm:cxn modelId="{918AA1CD-5865-48A8-B0A6-3B37EA17D613}" type="presParOf" srcId="{5F1A06E8-10E9-4CAC-8ABC-B38525342000}" destId="{6523C938-5891-45B9-8F99-802686BFDC5F}" srcOrd="1" destOrd="0" presId="urn:microsoft.com/office/officeart/2008/layout/IncreasingCircleProcess"/>
    <dgm:cxn modelId="{E36F89A5-9999-4277-8DB6-4415DE718C8A}" type="presParOf" srcId="{5F1A06E8-10E9-4CAC-8ABC-B38525342000}" destId="{6BDFAE9F-FC59-41D5-BAD1-E2B85DB49ED9}" srcOrd="2" destOrd="0" presId="urn:microsoft.com/office/officeart/2008/layout/IncreasingCircleProcess"/>
    <dgm:cxn modelId="{5419820D-F1B9-4576-A073-497236859B48}" type="presParOf" srcId="{6BDFAE9F-FC59-41D5-BAD1-E2B85DB49ED9}" destId="{E6ECC887-F5EE-41D3-8894-714DD67499D5}" srcOrd="0" destOrd="0" presId="urn:microsoft.com/office/officeart/2008/layout/IncreasingCircleProcess"/>
    <dgm:cxn modelId="{C8078969-ED7F-41A8-97EA-A827567C9C91}" type="presParOf" srcId="{6BDFAE9F-FC59-41D5-BAD1-E2B85DB49ED9}" destId="{AE1F19DA-E98D-4854-AB48-5D56015D410D}" srcOrd="1" destOrd="0" presId="urn:microsoft.com/office/officeart/2008/layout/IncreasingCircleProcess"/>
    <dgm:cxn modelId="{BDA8D2CB-0E2C-4793-826D-DCC44C028658}" type="presParOf" srcId="{6BDFAE9F-FC59-41D5-BAD1-E2B85DB49ED9}" destId="{FA01A387-B69B-48C6-85C5-086B0724320F}" srcOrd="2" destOrd="0" presId="urn:microsoft.com/office/officeart/2008/layout/IncreasingCircleProcess"/>
    <dgm:cxn modelId="{CB521303-5D54-4AE3-B7A7-5D2275BDD5FA}" type="presParOf" srcId="{6BDFAE9F-FC59-41D5-BAD1-E2B85DB49ED9}" destId="{5845B1CC-037F-4C90-8F4F-A2DA2F7330E1}" srcOrd="3" destOrd="0" presId="urn:microsoft.com/office/officeart/2008/layout/IncreasingCircleProcess"/>
    <dgm:cxn modelId="{44AD74EA-0C40-4913-BC99-9B951BFE53A3}" type="presParOf" srcId="{5F1A06E8-10E9-4CAC-8ABC-B38525342000}" destId="{D94F969D-1CA8-4632-B8C2-06E7DC8BD289}" srcOrd="3" destOrd="0" presId="urn:microsoft.com/office/officeart/2008/layout/IncreasingCircleProcess"/>
    <dgm:cxn modelId="{7B6C3E7E-1E68-4D3D-B96B-D9E4B4713AD3}" type="presParOf" srcId="{5F1A06E8-10E9-4CAC-8ABC-B38525342000}" destId="{04851CBB-8231-4821-A457-7D9398CF6755}" srcOrd="4" destOrd="0" presId="urn:microsoft.com/office/officeart/2008/layout/IncreasingCircleProcess"/>
    <dgm:cxn modelId="{98ED61E4-A04F-49EA-83FA-9752420B3A8F}" type="presParOf" srcId="{04851CBB-8231-4821-A457-7D9398CF6755}" destId="{522E50A6-FA9A-4AAE-9EDC-1319EC450E54}" srcOrd="0" destOrd="0" presId="urn:microsoft.com/office/officeart/2008/layout/IncreasingCircleProcess"/>
    <dgm:cxn modelId="{0870933C-691A-418E-8BD4-CD58DC9959DC}" type="presParOf" srcId="{04851CBB-8231-4821-A457-7D9398CF6755}" destId="{088B3D1F-40C1-45FC-9B8C-5DD9EADB8E01}" srcOrd="1" destOrd="0" presId="urn:microsoft.com/office/officeart/2008/layout/IncreasingCircleProcess"/>
    <dgm:cxn modelId="{07C0964C-F1B8-4E21-8324-251FA0947CA3}" type="presParOf" srcId="{04851CBB-8231-4821-A457-7D9398CF6755}" destId="{616EB2B2-091C-4840-82F8-0F154267DD58}" srcOrd="2" destOrd="0" presId="urn:microsoft.com/office/officeart/2008/layout/IncreasingCircleProcess"/>
    <dgm:cxn modelId="{4C5F506D-B803-479A-B098-2BDA496E3D29}" type="presParOf" srcId="{04851CBB-8231-4821-A457-7D9398CF6755}" destId="{9F2A678F-8131-42A1-AF30-95711B68F9DB}" srcOrd="3" destOrd="0" presId="urn:microsoft.com/office/officeart/2008/layout/IncreasingCircleProcess"/>
    <dgm:cxn modelId="{D8FF1136-7FDB-4FC0-B09D-197EB5DE7C83}" type="presParOf" srcId="{5F1A06E8-10E9-4CAC-8ABC-B38525342000}" destId="{B1CF40B2-FE34-42BF-83FA-AA69FD0435BD}" srcOrd="5" destOrd="0" presId="urn:microsoft.com/office/officeart/2008/layout/IncreasingCircleProcess"/>
    <dgm:cxn modelId="{1C56EF2B-9971-4D89-8BCE-2BF6AFCF7E7A}" type="presParOf" srcId="{5F1A06E8-10E9-4CAC-8ABC-B38525342000}" destId="{4E69D18E-2EC4-441E-B799-F1DE810A0BAA}" srcOrd="6" destOrd="0" presId="urn:microsoft.com/office/officeart/2008/layout/IncreasingCircleProcess"/>
    <dgm:cxn modelId="{C5430179-6169-4AFF-949C-0EB3AB7154FC}" type="presParOf" srcId="{4E69D18E-2EC4-441E-B799-F1DE810A0BAA}" destId="{7FFE468F-BF55-4571-8C43-EEF45D60F324}" srcOrd="0" destOrd="0" presId="urn:microsoft.com/office/officeart/2008/layout/IncreasingCircleProcess"/>
    <dgm:cxn modelId="{00F52E39-8361-40B0-8BFB-BE6E428DEA45}" type="presParOf" srcId="{4E69D18E-2EC4-441E-B799-F1DE810A0BAA}" destId="{E2D2FE21-3353-489B-A3F8-FC7A677AC81A}" srcOrd="1" destOrd="0" presId="urn:microsoft.com/office/officeart/2008/layout/IncreasingCircleProcess"/>
    <dgm:cxn modelId="{EA6AC031-9CB0-4196-8028-17BE59C70D19}" type="presParOf" srcId="{4E69D18E-2EC4-441E-B799-F1DE810A0BAA}" destId="{299E7371-B316-4C8D-BF21-175B8D463684}" srcOrd="2" destOrd="0" presId="urn:microsoft.com/office/officeart/2008/layout/IncreasingCircleProcess"/>
    <dgm:cxn modelId="{B53E444D-79BC-4749-961A-69E85AC163F2}" type="presParOf" srcId="{4E69D18E-2EC4-441E-B799-F1DE810A0BAA}" destId="{7FE5FF3B-EF12-4360-A39F-AB715C5D1AE0}"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29D4EA-6DD6-41A3-9BF7-7E8735604FFA}" type="doc">
      <dgm:prSet loTypeId="urn:microsoft.com/office/officeart/2005/8/layout/matrix1" loCatId="matrix" qsTypeId="urn:microsoft.com/office/officeart/2005/8/quickstyle/simple1" qsCatId="simple" csTypeId="urn:microsoft.com/office/officeart/2005/8/colors/accent4_1" csCatId="accent4" phldr="1"/>
      <dgm:spPr/>
      <dgm:t>
        <a:bodyPr/>
        <a:lstStyle/>
        <a:p>
          <a:endParaRPr lang="zh-TW" altLang="en-US"/>
        </a:p>
      </dgm:t>
    </dgm:pt>
    <dgm:pt modelId="{1C8C0C1B-9CFA-472A-A1A9-628628D6FE1C}">
      <dgm:prSet custT="1"/>
      <dgm:spPr/>
      <dgm:t>
        <a:bodyPr/>
        <a:lstStyle/>
        <a:p>
          <a:r>
            <a:rPr lang="zh-TW" altLang="en-US" sz="7200" b="1" i="0" baseline="0" dirty="0">
              <a:latin typeface="微軟正黑體" panose="020B0604030504040204" pitchFamily="34" charset="-120"/>
              <a:ea typeface="微軟正黑體" panose="020B0604030504040204" pitchFamily="34" charset="-120"/>
            </a:rPr>
            <a:t>不點閱</a:t>
          </a:r>
          <a:endParaRPr lang="zh-TW" altLang="en-US" sz="7200" b="1" dirty="0">
            <a:latin typeface="微軟正黑體" panose="020B0604030504040204" pitchFamily="34" charset="-120"/>
            <a:ea typeface="微軟正黑體" panose="020B0604030504040204" pitchFamily="34" charset="-120"/>
          </a:endParaRPr>
        </a:p>
      </dgm:t>
    </dgm:pt>
    <dgm:pt modelId="{28D2B2D3-32A6-430F-B57B-B14D3571B377}" type="parTrans" cxnId="{6FCFA150-83FE-4890-BC03-F2F833721921}">
      <dgm:prSet/>
      <dgm:spPr/>
      <dgm:t>
        <a:bodyPr/>
        <a:lstStyle/>
        <a:p>
          <a:endParaRPr lang="zh-TW" altLang="en-US" sz="4000" b="1">
            <a:solidFill>
              <a:schemeClr val="tx1"/>
            </a:solidFill>
            <a:latin typeface="微軟正黑體" panose="020B0604030504040204" pitchFamily="34" charset="-120"/>
            <a:ea typeface="微軟正黑體" panose="020B0604030504040204" pitchFamily="34" charset="-120"/>
          </a:endParaRPr>
        </a:p>
      </dgm:t>
    </dgm:pt>
    <dgm:pt modelId="{E7A03E54-F49E-4A1E-99D9-2056B68220A4}" type="sibTrans" cxnId="{6FCFA150-83FE-4890-BC03-F2F833721921}">
      <dgm:prSet/>
      <dgm:spPr/>
      <dgm:t>
        <a:bodyPr/>
        <a:lstStyle/>
        <a:p>
          <a:endParaRPr lang="zh-TW" altLang="en-US" sz="4000" b="1">
            <a:solidFill>
              <a:schemeClr val="tx1"/>
            </a:solidFill>
            <a:latin typeface="微軟正黑體" panose="020B0604030504040204" pitchFamily="34" charset="-120"/>
            <a:ea typeface="微軟正黑體" panose="020B0604030504040204" pitchFamily="34" charset="-120"/>
          </a:endParaRPr>
        </a:p>
      </dgm:t>
    </dgm:pt>
    <dgm:pt modelId="{A31727C2-CB54-413B-88F2-2A3671B85C92}">
      <dgm:prSet custT="1"/>
      <dgm:spPr/>
      <dgm:t>
        <a:bodyPr/>
        <a:lstStyle/>
        <a:p>
          <a:r>
            <a:rPr lang="zh-TW" altLang="en-US" sz="7200" b="1" i="0" baseline="0" dirty="0">
              <a:latin typeface="微軟正黑體" panose="020B0604030504040204" pitchFamily="34" charset="-120"/>
              <a:ea typeface="微軟正黑體" panose="020B0604030504040204" pitchFamily="34" charset="-120"/>
            </a:rPr>
            <a:t>        不下載</a:t>
          </a:r>
          <a:endParaRPr lang="zh-TW" altLang="en-US" sz="7200" b="1" dirty="0">
            <a:latin typeface="微軟正黑體" panose="020B0604030504040204" pitchFamily="34" charset="-120"/>
            <a:ea typeface="微軟正黑體" panose="020B0604030504040204" pitchFamily="34" charset="-120"/>
          </a:endParaRPr>
        </a:p>
      </dgm:t>
    </dgm:pt>
    <dgm:pt modelId="{CA0D1EFF-FEB2-4542-B961-75B8AA951BBB}" type="parTrans" cxnId="{EDB68AFF-A3B4-4738-A9FC-EF605FC15368}">
      <dgm:prSet/>
      <dgm:spPr/>
      <dgm:t>
        <a:bodyPr/>
        <a:lstStyle/>
        <a:p>
          <a:endParaRPr lang="zh-TW" altLang="en-US" sz="4000" b="1">
            <a:solidFill>
              <a:schemeClr val="tx1"/>
            </a:solidFill>
            <a:latin typeface="微軟正黑體" panose="020B0604030504040204" pitchFamily="34" charset="-120"/>
            <a:ea typeface="微軟正黑體" panose="020B0604030504040204" pitchFamily="34" charset="-120"/>
          </a:endParaRPr>
        </a:p>
      </dgm:t>
    </dgm:pt>
    <dgm:pt modelId="{39AE70BD-8EAD-4AFE-B0E9-7980144AE2F9}" type="sibTrans" cxnId="{EDB68AFF-A3B4-4738-A9FC-EF605FC15368}">
      <dgm:prSet/>
      <dgm:spPr/>
      <dgm:t>
        <a:bodyPr/>
        <a:lstStyle/>
        <a:p>
          <a:endParaRPr lang="zh-TW" altLang="en-US" sz="4000" b="1">
            <a:solidFill>
              <a:schemeClr val="tx1"/>
            </a:solidFill>
            <a:latin typeface="微軟正黑體" panose="020B0604030504040204" pitchFamily="34" charset="-120"/>
            <a:ea typeface="微軟正黑體" panose="020B0604030504040204" pitchFamily="34" charset="-120"/>
          </a:endParaRPr>
        </a:p>
      </dgm:t>
    </dgm:pt>
    <dgm:pt modelId="{9C637211-A5E0-4182-86D3-56FF957D15BB}">
      <dgm:prSet custT="1"/>
      <dgm:spPr/>
      <dgm:t>
        <a:bodyPr/>
        <a:lstStyle/>
        <a:p>
          <a:r>
            <a:rPr lang="zh-TW" altLang="en-US" sz="7200" b="1" i="0" baseline="0" dirty="0">
              <a:latin typeface="微軟正黑體" panose="020B0604030504040204" pitchFamily="34" charset="-120"/>
              <a:ea typeface="微軟正黑體" panose="020B0604030504040204" pitchFamily="34" charset="-120"/>
            </a:rPr>
            <a:t>不轉發</a:t>
          </a:r>
          <a:endParaRPr lang="zh-TW" altLang="en-US" sz="7200" b="1" dirty="0">
            <a:latin typeface="微軟正黑體" panose="020B0604030504040204" pitchFamily="34" charset="-120"/>
            <a:ea typeface="微軟正黑體" panose="020B0604030504040204" pitchFamily="34" charset="-120"/>
          </a:endParaRPr>
        </a:p>
      </dgm:t>
    </dgm:pt>
    <dgm:pt modelId="{363A5A88-5CA5-45F3-8107-8AC4D412A14B}" type="parTrans" cxnId="{0F3E300D-7FFB-46EB-A7A7-073E5C65BC02}">
      <dgm:prSet/>
      <dgm:spPr/>
      <dgm:t>
        <a:bodyPr/>
        <a:lstStyle/>
        <a:p>
          <a:endParaRPr lang="zh-TW" altLang="en-US" sz="4000" b="1">
            <a:solidFill>
              <a:schemeClr val="tx1"/>
            </a:solidFill>
            <a:latin typeface="微軟正黑體" panose="020B0604030504040204" pitchFamily="34" charset="-120"/>
            <a:ea typeface="微軟正黑體" panose="020B0604030504040204" pitchFamily="34" charset="-120"/>
          </a:endParaRPr>
        </a:p>
      </dgm:t>
    </dgm:pt>
    <dgm:pt modelId="{95FED881-0A0B-4BC7-9E70-7552061DF35E}" type="sibTrans" cxnId="{0F3E300D-7FFB-46EB-A7A7-073E5C65BC02}">
      <dgm:prSet/>
      <dgm:spPr/>
      <dgm:t>
        <a:bodyPr/>
        <a:lstStyle/>
        <a:p>
          <a:endParaRPr lang="zh-TW" altLang="en-US" sz="4000" b="1">
            <a:solidFill>
              <a:schemeClr val="tx1"/>
            </a:solidFill>
            <a:latin typeface="微軟正黑體" panose="020B0604030504040204" pitchFamily="34" charset="-120"/>
            <a:ea typeface="微軟正黑體" panose="020B0604030504040204" pitchFamily="34" charset="-120"/>
          </a:endParaRPr>
        </a:p>
      </dgm:t>
    </dgm:pt>
    <dgm:pt modelId="{4099B298-99AD-41F7-8265-1156CF9DAF3B}">
      <dgm:prSet custT="1"/>
      <dgm:spPr/>
      <dgm:t>
        <a:bodyPr/>
        <a:lstStyle/>
        <a:p>
          <a:pPr>
            <a:spcAft>
              <a:spcPts val="0"/>
            </a:spcAft>
          </a:pPr>
          <a:r>
            <a:rPr lang="zh-TW" altLang="en-US" sz="6000" b="1" dirty="0">
              <a:solidFill>
                <a:srgbClr val="C00000"/>
              </a:solidFill>
              <a:latin typeface="微軟正黑體" panose="020B0604030504040204" pitchFamily="34" charset="-120"/>
              <a:ea typeface="微軟正黑體" panose="020B0604030504040204" pitchFamily="34" charset="-120"/>
            </a:rPr>
            <a:t>避免被害</a:t>
          </a:r>
          <a:endParaRPr lang="en-US" altLang="zh-TW" sz="6000" b="1" dirty="0">
            <a:solidFill>
              <a:srgbClr val="C00000"/>
            </a:solidFill>
            <a:latin typeface="微軟正黑體" panose="020B0604030504040204" pitchFamily="34" charset="-120"/>
            <a:ea typeface="微軟正黑體" panose="020B0604030504040204" pitchFamily="34" charset="-120"/>
          </a:endParaRPr>
        </a:p>
        <a:p>
          <a:pPr>
            <a:spcAft>
              <a:spcPts val="0"/>
            </a:spcAft>
          </a:pPr>
          <a:r>
            <a:rPr lang="zh-TW" altLang="en-US" sz="6000" b="1" dirty="0">
              <a:solidFill>
                <a:srgbClr val="C00000"/>
              </a:solidFill>
              <a:latin typeface="微軟正黑體" panose="020B0604030504040204" pitchFamily="34" charset="-120"/>
              <a:ea typeface="微軟正黑體" panose="020B0604030504040204" pitchFamily="34" charset="-120"/>
            </a:rPr>
            <a:t>拒絕加害</a:t>
          </a:r>
        </a:p>
      </dgm:t>
    </dgm:pt>
    <dgm:pt modelId="{3F484384-2E33-40CE-A8BA-923C43C88CA4}" type="parTrans" cxnId="{9A264D12-8423-4742-BFEB-F1F1B593A2DE}">
      <dgm:prSet/>
      <dgm:spPr/>
      <dgm:t>
        <a:bodyPr/>
        <a:lstStyle/>
        <a:p>
          <a:endParaRPr lang="zh-TW" altLang="en-US" sz="2800" b="1"/>
        </a:p>
      </dgm:t>
    </dgm:pt>
    <dgm:pt modelId="{E848A9E6-5FD6-43AA-A91B-47304DC70C25}" type="sibTrans" cxnId="{9A264D12-8423-4742-BFEB-F1F1B593A2DE}">
      <dgm:prSet/>
      <dgm:spPr/>
      <dgm:t>
        <a:bodyPr/>
        <a:lstStyle/>
        <a:p>
          <a:endParaRPr lang="zh-TW" altLang="en-US" sz="2800" b="1"/>
        </a:p>
      </dgm:t>
    </dgm:pt>
    <dgm:pt modelId="{A4084C7D-FB0A-430F-85E1-8FF9735BACC4}">
      <dgm:prSet custT="1"/>
      <dgm:spPr/>
      <dgm:t>
        <a:bodyPr/>
        <a:lstStyle/>
        <a:p>
          <a:r>
            <a:rPr lang="zh-TW" altLang="en-US" sz="7200" b="1" i="0" baseline="0" dirty="0">
              <a:latin typeface="微軟正黑體" panose="020B0604030504040204" pitchFamily="34" charset="-120"/>
              <a:ea typeface="微軟正黑體" panose="020B0604030504040204" pitchFamily="34" charset="-120"/>
            </a:rPr>
            <a:t>         不談論</a:t>
          </a:r>
          <a:endParaRPr lang="zh-TW" altLang="en-US" sz="7200" b="1" dirty="0">
            <a:latin typeface="微軟正黑體" panose="020B0604030504040204" pitchFamily="34" charset="-120"/>
            <a:ea typeface="微軟正黑體" panose="020B0604030504040204" pitchFamily="34" charset="-120"/>
          </a:endParaRPr>
        </a:p>
      </dgm:t>
    </dgm:pt>
    <dgm:pt modelId="{7E37E988-8A1C-44FB-8C62-D079B43CCD91}" type="sibTrans" cxnId="{57BF0DB9-2BBE-41E9-8628-A50C258F4634}">
      <dgm:prSet/>
      <dgm:spPr/>
      <dgm:t>
        <a:bodyPr/>
        <a:lstStyle/>
        <a:p>
          <a:endParaRPr lang="zh-TW" altLang="en-US" sz="4000" b="1">
            <a:solidFill>
              <a:schemeClr val="tx1"/>
            </a:solidFill>
            <a:latin typeface="微軟正黑體" panose="020B0604030504040204" pitchFamily="34" charset="-120"/>
            <a:ea typeface="微軟正黑體" panose="020B0604030504040204" pitchFamily="34" charset="-120"/>
          </a:endParaRPr>
        </a:p>
      </dgm:t>
    </dgm:pt>
    <dgm:pt modelId="{CF82EB8F-C998-4B62-94F1-2CCE3CF9303D}" type="parTrans" cxnId="{57BF0DB9-2BBE-41E9-8628-A50C258F4634}">
      <dgm:prSet/>
      <dgm:spPr/>
      <dgm:t>
        <a:bodyPr/>
        <a:lstStyle/>
        <a:p>
          <a:endParaRPr lang="zh-TW" altLang="en-US" sz="4000" b="1">
            <a:solidFill>
              <a:schemeClr val="tx1"/>
            </a:solidFill>
            <a:latin typeface="微軟正黑體" panose="020B0604030504040204" pitchFamily="34" charset="-120"/>
            <a:ea typeface="微軟正黑體" panose="020B0604030504040204" pitchFamily="34" charset="-120"/>
          </a:endParaRPr>
        </a:p>
      </dgm:t>
    </dgm:pt>
    <dgm:pt modelId="{CA015F61-39FF-4423-B73B-BB0F917631F0}" type="pres">
      <dgm:prSet presAssocID="{8029D4EA-6DD6-41A3-9BF7-7E8735604FFA}" presName="diagram" presStyleCnt="0">
        <dgm:presLayoutVars>
          <dgm:chMax val="1"/>
          <dgm:dir/>
          <dgm:animLvl val="ctr"/>
          <dgm:resizeHandles val="exact"/>
        </dgm:presLayoutVars>
      </dgm:prSet>
      <dgm:spPr/>
    </dgm:pt>
    <dgm:pt modelId="{24CA18BB-348F-4FAE-B191-16A1A6BA2253}" type="pres">
      <dgm:prSet presAssocID="{8029D4EA-6DD6-41A3-9BF7-7E8735604FFA}" presName="matrix" presStyleCnt="0"/>
      <dgm:spPr/>
    </dgm:pt>
    <dgm:pt modelId="{E323FE6A-514B-4E66-AC3F-CC5D4735C529}" type="pres">
      <dgm:prSet presAssocID="{8029D4EA-6DD6-41A3-9BF7-7E8735604FFA}" presName="tile1" presStyleLbl="node1" presStyleIdx="0" presStyleCnt="4"/>
      <dgm:spPr/>
    </dgm:pt>
    <dgm:pt modelId="{24DFB41C-8DBF-4BE7-8704-88BDCA22BFA3}" type="pres">
      <dgm:prSet presAssocID="{8029D4EA-6DD6-41A3-9BF7-7E8735604FFA}" presName="tile1text" presStyleLbl="node1" presStyleIdx="0" presStyleCnt="4">
        <dgm:presLayoutVars>
          <dgm:chMax val="0"/>
          <dgm:chPref val="0"/>
          <dgm:bulletEnabled val="1"/>
        </dgm:presLayoutVars>
      </dgm:prSet>
      <dgm:spPr/>
    </dgm:pt>
    <dgm:pt modelId="{DAD710E5-0796-4C7C-B75D-353C18CA6FAE}" type="pres">
      <dgm:prSet presAssocID="{8029D4EA-6DD6-41A3-9BF7-7E8735604FFA}" presName="tile2" presStyleLbl="node1" presStyleIdx="1" presStyleCnt="4"/>
      <dgm:spPr/>
    </dgm:pt>
    <dgm:pt modelId="{66C95513-B125-4C0C-B046-ED28F8707339}" type="pres">
      <dgm:prSet presAssocID="{8029D4EA-6DD6-41A3-9BF7-7E8735604FFA}" presName="tile2text" presStyleLbl="node1" presStyleIdx="1" presStyleCnt="4">
        <dgm:presLayoutVars>
          <dgm:chMax val="0"/>
          <dgm:chPref val="0"/>
          <dgm:bulletEnabled val="1"/>
        </dgm:presLayoutVars>
      </dgm:prSet>
      <dgm:spPr/>
    </dgm:pt>
    <dgm:pt modelId="{1FCB5D14-ACA9-4BC5-9EDE-B7D34AFCD614}" type="pres">
      <dgm:prSet presAssocID="{8029D4EA-6DD6-41A3-9BF7-7E8735604FFA}" presName="tile3" presStyleLbl="node1" presStyleIdx="2" presStyleCnt="4"/>
      <dgm:spPr/>
    </dgm:pt>
    <dgm:pt modelId="{D2D85D5D-8830-4AD5-8E7A-EEFF7E4BFFAF}" type="pres">
      <dgm:prSet presAssocID="{8029D4EA-6DD6-41A3-9BF7-7E8735604FFA}" presName="tile3text" presStyleLbl="node1" presStyleIdx="2" presStyleCnt="4">
        <dgm:presLayoutVars>
          <dgm:chMax val="0"/>
          <dgm:chPref val="0"/>
          <dgm:bulletEnabled val="1"/>
        </dgm:presLayoutVars>
      </dgm:prSet>
      <dgm:spPr/>
    </dgm:pt>
    <dgm:pt modelId="{B8BDD0AB-0620-4338-986B-A6074FE5EB61}" type="pres">
      <dgm:prSet presAssocID="{8029D4EA-6DD6-41A3-9BF7-7E8735604FFA}" presName="tile4" presStyleLbl="node1" presStyleIdx="3" presStyleCnt="4"/>
      <dgm:spPr/>
    </dgm:pt>
    <dgm:pt modelId="{65DC4DD5-E0D8-448E-A978-47ACA785012C}" type="pres">
      <dgm:prSet presAssocID="{8029D4EA-6DD6-41A3-9BF7-7E8735604FFA}" presName="tile4text" presStyleLbl="node1" presStyleIdx="3" presStyleCnt="4">
        <dgm:presLayoutVars>
          <dgm:chMax val="0"/>
          <dgm:chPref val="0"/>
          <dgm:bulletEnabled val="1"/>
        </dgm:presLayoutVars>
      </dgm:prSet>
      <dgm:spPr/>
    </dgm:pt>
    <dgm:pt modelId="{FDB50BF2-0E61-41F6-BA3D-295214181E3C}" type="pres">
      <dgm:prSet presAssocID="{8029D4EA-6DD6-41A3-9BF7-7E8735604FFA}" presName="centerTile" presStyleLbl="fgShp" presStyleIdx="0" presStyleCnt="1" custScaleY="181204">
        <dgm:presLayoutVars>
          <dgm:chMax val="0"/>
          <dgm:chPref val="0"/>
        </dgm:presLayoutVars>
      </dgm:prSet>
      <dgm:spPr/>
    </dgm:pt>
  </dgm:ptLst>
  <dgm:cxnLst>
    <dgm:cxn modelId="{A5AC1301-5201-4B08-A1AD-6E5C6BB7B7A3}" type="presOf" srcId="{1C8C0C1B-9CFA-472A-A1A9-628628D6FE1C}" destId="{24DFB41C-8DBF-4BE7-8704-88BDCA22BFA3}" srcOrd="1" destOrd="0" presId="urn:microsoft.com/office/officeart/2005/8/layout/matrix1"/>
    <dgm:cxn modelId="{0F3E300D-7FFB-46EB-A7A7-073E5C65BC02}" srcId="{4099B298-99AD-41F7-8265-1156CF9DAF3B}" destId="{9C637211-A5E0-4182-86D3-56FF957D15BB}" srcOrd="2" destOrd="0" parTransId="{363A5A88-5CA5-45F3-8107-8AC4D412A14B}" sibTransId="{95FED881-0A0B-4BC7-9E70-7552061DF35E}"/>
    <dgm:cxn modelId="{9A264D12-8423-4742-BFEB-F1F1B593A2DE}" srcId="{8029D4EA-6DD6-41A3-9BF7-7E8735604FFA}" destId="{4099B298-99AD-41F7-8265-1156CF9DAF3B}" srcOrd="0" destOrd="0" parTransId="{3F484384-2E33-40CE-A8BA-923C43C88CA4}" sibTransId="{E848A9E6-5FD6-43AA-A91B-47304DC70C25}"/>
    <dgm:cxn modelId="{00FA7014-A152-4123-9AA3-6054943EA3E6}" type="presOf" srcId="{8029D4EA-6DD6-41A3-9BF7-7E8735604FFA}" destId="{CA015F61-39FF-4423-B73B-BB0F917631F0}" srcOrd="0" destOrd="0" presId="urn:microsoft.com/office/officeart/2005/8/layout/matrix1"/>
    <dgm:cxn modelId="{B2FEF42E-FC4E-4BFA-A263-60551AE034E2}" type="presOf" srcId="{A31727C2-CB54-413B-88F2-2A3671B85C92}" destId="{DAD710E5-0796-4C7C-B75D-353C18CA6FAE}" srcOrd="0" destOrd="0" presId="urn:microsoft.com/office/officeart/2005/8/layout/matrix1"/>
    <dgm:cxn modelId="{8B579A3E-60A6-45C6-9A90-C18093B34863}" type="presOf" srcId="{A31727C2-CB54-413B-88F2-2A3671B85C92}" destId="{66C95513-B125-4C0C-B046-ED28F8707339}" srcOrd="1" destOrd="0" presId="urn:microsoft.com/office/officeart/2005/8/layout/matrix1"/>
    <dgm:cxn modelId="{6FCFA150-83FE-4890-BC03-F2F833721921}" srcId="{4099B298-99AD-41F7-8265-1156CF9DAF3B}" destId="{1C8C0C1B-9CFA-472A-A1A9-628628D6FE1C}" srcOrd="0" destOrd="0" parTransId="{28D2B2D3-32A6-430F-B57B-B14D3571B377}" sibTransId="{E7A03E54-F49E-4A1E-99D9-2056B68220A4}"/>
    <dgm:cxn modelId="{FE56BF82-AF7A-41DB-A3CA-102133E9C275}" type="presOf" srcId="{4099B298-99AD-41F7-8265-1156CF9DAF3B}" destId="{FDB50BF2-0E61-41F6-BA3D-295214181E3C}" srcOrd="0" destOrd="0" presId="urn:microsoft.com/office/officeart/2005/8/layout/matrix1"/>
    <dgm:cxn modelId="{C507D890-5616-4F2A-B4C5-91A0D4BCC263}" type="presOf" srcId="{A4084C7D-FB0A-430F-85E1-8FF9735BACC4}" destId="{65DC4DD5-E0D8-448E-A978-47ACA785012C}" srcOrd="1" destOrd="0" presId="urn:microsoft.com/office/officeart/2005/8/layout/matrix1"/>
    <dgm:cxn modelId="{57BF0DB9-2BBE-41E9-8628-A50C258F4634}" srcId="{4099B298-99AD-41F7-8265-1156CF9DAF3B}" destId="{A4084C7D-FB0A-430F-85E1-8FF9735BACC4}" srcOrd="3" destOrd="0" parTransId="{CF82EB8F-C998-4B62-94F1-2CCE3CF9303D}" sibTransId="{7E37E988-8A1C-44FB-8C62-D079B43CCD91}"/>
    <dgm:cxn modelId="{F0D13DD9-176F-48BB-995D-D9DF88DAE90B}" type="presOf" srcId="{1C8C0C1B-9CFA-472A-A1A9-628628D6FE1C}" destId="{E323FE6A-514B-4E66-AC3F-CC5D4735C529}" srcOrd="0" destOrd="0" presId="urn:microsoft.com/office/officeart/2005/8/layout/matrix1"/>
    <dgm:cxn modelId="{B9B233E8-AD7F-4ECB-8451-C422D063EA7E}" type="presOf" srcId="{9C637211-A5E0-4182-86D3-56FF957D15BB}" destId="{1FCB5D14-ACA9-4BC5-9EDE-B7D34AFCD614}" srcOrd="0" destOrd="0" presId="urn:microsoft.com/office/officeart/2005/8/layout/matrix1"/>
    <dgm:cxn modelId="{8DDA31EC-3CDE-466A-BE71-B71880482A05}" type="presOf" srcId="{9C637211-A5E0-4182-86D3-56FF957D15BB}" destId="{D2D85D5D-8830-4AD5-8E7A-EEFF7E4BFFAF}" srcOrd="1" destOrd="0" presId="urn:microsoft.com/office/officeart/2005/8/layout/matrix1"/>
    <dgm:cxn modelId="{78727BF6-DAA4-43EB-B0C6-4AF69CC5B00A}" type="presOf" srcId="{A4084C7D-FB0A-430F-85E1-8FF9735BACC4}" destId="{B8BDD0AB-0620-4338-986B-A6074FE5EB61}" srcOrd="0" destOrd="0" presId="urn:microsoft.com/office/officeart/2005/8/layout/matrix1"/>
    <dgm:cxn modelId="{EDB68AFF-A3B4-4738-A9FC-EF605FC15368}" srcId="{4099B298-99AD-41F7-8265-1156CF9DAF3B}" destId="{A31727C2-CB54-413B-88F2-2A3671B85C92}" srcOrd="1" destOrd="0" parTransId="{CA0D1EFF-FEB2-4542-B961-75B8AA951BBB}" sibTransId="{39AE70BD-8EAD-4AFE-B0E9-7980144AE2F9}"/>
    <dgm:cxn modelId="{FDD41254-4010-4872-9C8E-1CE87EA63014}" type="presParOf" srcId="{CA015F61-39FF-4423-B73B-BB0F917631F0}" destId="{24CA18BB-348F-4FAE-B191-16A1A6BA2253}" srcOrd="0" destOrd="0" presId="urn:microsoft.com/office/officeart/2005/8/layout/matrix1"/>
    <dgm:cxn modelId="{58AA34F2-134A-4180-BB52-C9E18EB1C938}" type="presParOf" srcId="{24CA18BB-348F-4FAE-B191-16A1A6BA2253}" destId="{E323FE6A-514B-4E66-AC3F-CC5D4735C529}" srcOrd="0" destOrd="0" presId="urn:microsoft.com/office/officeart/2005/8/layout/matrix1"/>
    <dgm:cxn modelId="{E33FB3D3-89E3-447A-AFE9-901C4BF11652}" type="presParOf" srcId="{24CA18BB-348F-4FAE-B191-16A1A6BA2253}" destId="{24DFB41C-8DBF-4BE7-8704-88BDCA22BFA3}" srcOrd="1" destOrd="0" presId="urn:microsoft.com/office/officeart/2005/8/layout/matrix1"/>
    <dgm:cxn modelId="{FAE2BB01-D3B2-48DA-B41B-484C85BBDC11}" type="presParOf" srcId="{24CA18BB-348F-4FAE-B191-16A1A6BA2253}" destId="{DAD710E5-0796-4C7C-B75D-353C18CA6FAE}" srcOrd="2" destOrd="0" presId="urn:microsoft.com/office/officeart/2005/8/layout/matrix1"/>
    <dgm:cxn modelId="{0013D9CE-0853-4AFD-BCB1-94D091D0412E}" type="presParOf" srcId="{24CA18BB-348F-4FAE-B191-16A1A6BA2253}" destId="{66C95513-B125-4C0C-B046-ED28F8707339}" srcOrd="3" destOrd="0" presId="urn:microsoft.com/office/officeart/2005/8/layout/matrix1"/>
    <dgm:cxn modelId="{B7FC577B-06E4-46D4-90FA-8B7C3AF21466}" type="presParOf" srcId="{24CA18BB-348F-4FAE-B191-16A1A6BA2253}" destId="{1FCB5D14-ACA9-4BC5-9EDE-B7D34AFCD614}" srcOrd="4" destOrd="0" presId="urn:microsoft.com/office/officeart/2005/8/layout/matrix1"/>
    <dgm:cxn modelId="{55F0EBE1-2E8B-4134-BB47-2478C83B620E}" type="presParOf" srcId="{24CA18BB-348F-4FAE-B191-16A1A6BA2253}" destId="{D2D85D5D-8830-4AD5-8E7A-EEFF7E4BFFAF}" srcOrd="5" destOrd="0" presId="urn:microsoft.com/office/officeart/2005/8/layout/matrix1"/>
    <dgm:cxn modelId="{53FE66DE-113F-440A-9C58-1999D8DE8ED3}" type="presParOf" srcId="{24CA18BB-348F-4FAE-B191-16A1A6BA2253}" destId="{B8BDD0AB-0620-4338-986B-A6074FE5EB61}" srcOrd="6" destOrd="0" presId="urn:microsoft.com/office/officeart/2005/8/layout/matrix1"/>
    <dgm:cxn modelId="{A6D4564E-F956-4263-9070-7853642B0199}" type="presParOf" srcId="{24CA18BB-348F-4FAE-B191-16A1A6BA2253}" destId="{65DC4DD5-E0D8-448E-A978-47ACA785012C}" srcOrd="7" destOrd="0" presId="urn:microsoft.com/office/officeart/2005/8/layout/matrix1"/>
    <dgm:cxn modelId="{333784EB-1F60-45A8-8F37-F6CC5F22BCDB}" type="presParOf" srcId="{CA015F61-39FF-4423-B73B-BB0F917631F0}" destId="{FDB50BF2-0E61-41F6-BA3D-295214181E3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5A814-A609-4454-92CD-EA5485773588}">
      <dsp:nvSpPr>
        <dsp:cNvPr id="0" name=""/>
        <dsp:cNvSpPr/>
      </dsp:nvSpPr>
      <dsp:spPr>
        <a:xfrm>
          <a:off x="0" y="311087"/>
          <a:ext cx="9522083" cy="20979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9019" tIns="374904" rIns="739019" bIns="213360" numCol="1" spcCol="1270" anchor="t" anchorCtr="0">
          <a:noAutofit/>
        </a:bodyPr>
        <a:lstStyle/>
        <a:p>
          <a:pPr marL="285750" lvl="1" indent="-285750" algn="l" defTabSz="1333500">
            <a:lnSpc>
              <a:spcPct val="90000"/>
            </a:lnSpc>
            <a:spcBef>
              <a:spcPct val="0"/>
            </a:spcBef>
            <a:spcAft>
              <a:spcPct val="15000"/>
            </a:spcAft>
            <a:buChar char="•"/>
          </a:pPr>
          <a:r>
            <a:rPr lang="zh-TW" altLang="en-US" sz="3000" b="1" kern="1200" dirty="0">
              <a:latin typeface="微軟正黑體" panose="020B0604030504040204" pitchFamily="34" charset="-120"/>
              <a:ea typeface="微軟正黑體" panose="020B0604030504040204" pitchFamily="34" charset="-120"/>
            </a:rPr>
            <a:t>採取主題講座或親子活動執行。</a:t>
          </a:r>
        </a:p>
        <a:p>
          <a:pPr marL="228600" lvl="1" indent="-228600" algn="l" defTabSz="889000">
            <a:lnSpc>
              <a:spcPct val="90000"/>
            </a:lnSpc>
            <a:spcBef>
              <a:spcPct val="0"/>
            </a:spcBef>
            <a:spcAft>
              <a:spcPct val="15000"/>
            </a:spcAft>
            <a:buNone/>
          </a:pPr>
          <a:r>
            <a:rPr lang="zh-TW" altLang="en-US" sz="2000" b="1" kern="1200" dirty="0">
              <a:latin typeface="微軟正黑體" panose="020B0604030504040204" pitchFamily="34" charset="-120"/>
              <a:ea typeface="微軟正黑體" panose="020B0604030504040204" pitchFamily="34" charset="-120"/>
            </a:rPr>
            <a:t>  主題講座：「為什麼孩子會這樣？</a:t>
          </a:r>
          <a:r>
            <a:rPr lang="en-US" altLang="zh-TW"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孩子的發展與行為背後的需求」、「情緒垃圾倒光光」、「兒少權益及法規認識」</a:t>
          </a:r>
          <a:r>
            <a:rPr lang="en-US" altLang="zh-TW"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等。</a:t>
          </a:r>
          <a:endParaRPr lang="zh-TW" altLang="en-US" sz="3000" b="1" kern="1200" dirty="0">
            <a:latin typeface="微軟正黑體" panose="020B0604030504040204" pitchFamily="34" charset="-120"/>
            <a:ea typeface="微軟正黑體" panose="020B0604030504040204" pitchFamily="34" charset="-120"/>
          </a:endParaRPr>
        </a:p>
      </dsp:txBody>
      <dsp:txXfrm>
        <a:off x="0" y="311087"/>
        <a:ext cx="9522083" cy="2097900"/>
      </dsp:txXfrm>
    </dsp:sp>
    <dsp:sp modelId="{E51E988D-F8AD-4E59-8251-844B79A18B68}">
      <dsp:nvSpPr>
        <dsp:cNvPr id="0" name=""/>
        <dsp:cNvSpPr/>
      </dsp:nvSpPr>
      <dsp:spPr>
        <a:xfrm>
          <a:off x="476104" y="26341"/>
          <a:ext cx="6665458" cy="531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938" tIns="0" rIns="251938" bIns="0" numCol="1" spcCol="1270" anchor="ctr"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講座</a:t>
          </a:r>
          <a:r>
            <a:rPr lang="en-US" altLang="zh-TW" sz="3600" b="1" kern="1200" dirty="0">
              <a:latin typeface="微軟正黑體" panose="020B0604030504040204" pitchFamily="34" charset="-120"/>
              <a:ea typeface="微軟正黑體" panose="020B0604030504040204" pitchFamily="34" charset="-120"/>
            </a:rPr>
            <a:t>/</a:t>
          </a:r>
          <a:r>
            <a:rPr lang="zh-TW" altLang="en-US" sz="3600" b="1" kern="1200" dirty="0">
              <a:latin typeface="微軟正黑體" panose="020B0604030504040204" pitchFamily="34" charset="-120"/>
              <a:ea typeface="微軟正黑體" panose="020B0604030504040204" pitchFamily="34" charset="-120"/>
            </a:rPr>
            <a:t>活動</a:t>
          </a:r>
        </a:p>
      </dsp:txBody>
      <dsp:txXfrm>
        <a:off x="502043" y="52280"/>
        <a:ext cx="6613580" cy="479482"/>
      </dsp:txXfrm>
    </dsp:sp>
    <dsp:sp modelId="{06B6A1CF-7226-4658-80B7-102A9778C0F5}">
      <dsp:nvSpPr>
        <dsp:cNvPr id="0" name=""/>
        <dsp:cNvSpPr/>
      </dsp:nvSpPr>
      <dsp:spPr>
        <a:xfrm>
          <a:off x="0" y="2752801"/>
          <a:ext cx="9522083" cy="12190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9019" tIns="374904" rIns="739019" bIns="213360" numCol="1" spcCol="1270" anchor="t" anchorCtr="0">
          <a:noAutofit/>
        </a:bodyPr>
        <a:lstStyle/>
        <a:p>
          <a:pPr marL="285750" lvl="1" indent="-285750" algn="l" defTabSz="1333500">
            <a:lnSpc>
              <a:spcPct val="90000"/>
            </a:lnSpc>
            <a:spcBef>
              <a:spcPct val="0"/>
            </a:spcBef>
            <a:spcAft>
              <a:spcPct val="15000"/>
            </a:spcAft>
            <a:buChar char="•"/>
          </a:pPr>
          <a:r>
            <a:rPr lang="zh-TW" altLang="en-US" sz="3000" b="1" kern="1200" dirty="0">
              <a:latin typeface="微軟正黑體" panose="020B0604030504040204" pitchFamily="34" charset="-120"/>
              <a:ea typeface="微軟正黑體" panose="020B0604030504040204" pitchFamily="34" charset="-120"/>
            </a:rPr>
            <a:t>採取小團體（人數約</a:t>
          </a:r>
          <a:r>
            <a:rPr lang="en-US" altLang="zh-TW" sz="3000" b="1" kern="1200" dirty="0">
              <a:latin typeface="微軟正黑體" panose="020B0604030504040204" pitchFamily="34" charset="-120"/>
              <a:ea typeface="微軟正黑體" panose="020B0604030504040204" pitchFamily="34" charset="-120"/>
            </a:rPr>
            <a:t>5-8</a:t>
          </a:r>
          <a:r>
            <a:rPr lang="zh-TW" altLang="en-US" sz="3000" b="1" kern="1200" dirty="0">
              <a:latin typeface="微軟正黑體" panose="020B0604030504040204" pitchFamily="34" charset="-120"/>
              <a:ea typeface="微軟正黑體" panose="020B0604030504040204" pitchFamily="34" charset="-120"/>
            </a:rPr>
            <a:t>位）方式執行。</a:t>
          </a:r>
        </a:p>
      </dsp:txBody>
      <dsp:txXfrm>
        <a:off x="0" y="2752801"/>
        <a:ext cx="9522083" cy="1219050"/>
      </dsp:txXfrm>
    </dsp:sp>
    <dsp:sp modelId="{EAD4C062-4368-4B73-9ED2-63BFA918A90C}">
      <dsp:nvSpPr>
        <dsp:cNvPr id="0" name=""/>
        <dsp:cNvSpPr/>
      </dsp:nvSpPr>
      <dsp:spPr>
        <a:xfrm>
          <a:off x="476104" y="2487121"/>
          <a:ext cx="6665458" cy="531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938" tIns="0" rIns="251938" bIns="0" numCol="1" spcCol="1270" anchor="ctr"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團體</a:t>
          </a:r>
        </a:p>
      </dsp:txBody>
      <dsp:txXfrm>
        <a:off x="502043" y="2513060"/>
        <a:ext cx="6613580" cy="479482"/>
      </dsp:txXfrm>
    </dsp:sp>
    <dsp:sp modelId="{FDE6A7CB-5FD9-4ACC-A8FD-EC5422DE8A2F}">
      <dsp:nvSpPr>
        <dsp:cNvPr id="0" name=""/>
        <dsp:cNvSpPr/>
      </dsp:nvSpPr>
      <dsp:spPr>
        <a:xfrm>
          <a:off x="0" y="4334731"/>
          <a:ext cx="9522083" cy="12190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9019" tIns="374904" rIns="739019" bIns="213360" numCol="1" spcCol="1270" anchor="t" anchorCtr="0">
          <a:noAutofit/>
        </a:bodyPr>
        <a:lstStyle/>
        <a:p>
          <a:pPr marL="285750" lvl="1" indent="-285750" algn="l" defTabSz="1333500">
            <a:lnSpc>
              <a:spcPct val="90000"/>
            </a:lnSpc>
            <a:spcBef>
              <a:spcPct val="0"/>
            </a:spcBef>
            <a:spcAft>
              <a:spcPct val="15000"/>
            </a:spcAft>
            <a:buChar char="•"/>
          </a:pPr>
          <a:r>
            <a:rPr lang="zh-TW" altLang="en-US" sz="3000" b="1" kern="1200" dirty="0">
              <a:latin typeface="微軟正黑體" panose="020B0604030504040204" pitchFamily="34" charset="-120"/>
              <a:ea typeface="微軟正黑體" panose="020B0604030504040204" pitchFamily="34" charset="-120"/>
            </a:rPr>
            <a:t>包含個別、親子、夫妻或家族諮商。</a:t>
          </a:r>
        </a:p>
      </dsp:txBody>
      <dsp:txXfrm>
        <a:off x="0" y="4334731"/>
        <a:ext cx="9522083" cy="1219050"/>
      </dsp:txXfrm>
    </dsp:sp>
    <dsp:sp modelId="{021E373E-A97C-4D13-B7E7-D711FFE1723B}">
      <dsp:nvSpPr>
        <dsp:cNvPr id="0" name=""/>
        <dsp:cNvSpPr/>
      </dsp:nvSpPr>
      <dsp:spPr>
        <a:xfrm>
          <a:off x="476104" y="4069051"/>
          <a:ext cx="6665458" cy="531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938" tIns="0" rIns="251938" bIns="0" numCol="1" spcCol="1270" anchor="ctr"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諮商</a:t>
          </a:r>
        </a:p>
      </dsp:txBody>
      <dsp:txXfrm>
        <a:off x="502043" y="4094990"/>
        <a:ext cx="6613580" cy="479482"/>
      </dsp:txXfrm>
    </dsp:sp>
    <dsp:sp modelId="{9DA9819F-9F05-4953-B330-EB894E8E1CA1}">
      <dsp:nvSpPr>
        <dsp:cNvPr id="0" name=""/>
        <dsp:cNvSpPr/>
      </dsp:nvSpPr>
      <dsp:spPr>
        <a:xfrm>
          <a:off x="0" y="5916661"/>
          <a:ext cx="9522083" cy="12190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9019" tIns="374904" rIns="739019" bIns="213360" numCol="1" spcCol="1270" anchor="t" anchorCtr="0">
          <a:noAutofit/>
        </a:bodyPr>
        <a:lstStyle/>
        <a:p>
          <a:pPr marL="285750" lvl="1" indent="-285750" algn="l" defTabSz="1333500">
            <a:lnSpc>
              <a:spcPct val="90000"/>
            </a:lnSpc>
            <a:spcBef>
              <a:spcPct val="0"/>
            </a:spcBef>
            <a:spcAft>
              <a:spcPct val="15000"/>
            </a:spcAft>
            <a:buChar char="•"/>
          </a:pPr>
          <a:r>
            <a:rPr lang="zh-TW" altLang="en-US" sz="3000" b="1" kern="1200" dirty="0">
              <a:latin typeface="微軟正黑體" panose="020B0604030504040204" pitchFamily="34" charset="-120"/>
              <a:ea typeface="微軟正黑體" panose="020B0604030504040204" pitchFamily="34" charset="-120"/>
            </a:rPr>
            <a:t>如：到宅親職賦能、線上課程等。</a:t>
          </a:r>
        </a:p>
      </dsp:txBody>
      <dsp:txXfrm>
        <a:off x="0" y="5916661"/>
        <a:ext cx="9522083" cy="1219050"/>
      </dsp:txXfrm>
    </dsp:sp>
    <dsp:sp modelId="{7ABF99EA-97EB-49E1-8525-BCB0F7DDD10C}">
      <dsp:nvSpPr>
        <dsp:cNvPr id="0" name=""/>
        <dsp:cNvSpPr/>
      </dsp:nvSpPr>
      <dsp:spPr>
        <a:xfrm>
          <a:off x="476104" y="5650981"/>
          <a:ext cx="6665458" cy="531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938" tIns="0" rIns="251938" bIns="0" numCol="1" spcCol="1270" anchor="ctr"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其他資源</a:t>
          </a:r>
        </a:p>
      </dsp:txBody>
      <dsp:txXfrm>
        <a:off x="502043" y="5676920"/>
        <a:ext cx="6613580"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878C2-BD84-43A2-89B8-126495D3FE0F}">
      <dsp:nvSpPr>
        <dsp:cNvPr id="0" name=""/>
        <dsp:cNvSpPr/>
      </dsp:nvSpPr>
      <dsp:spPr>
        <a:xfrm>
          <a:off x="0" y="2502"/>
          <a:ext cx="80226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8723B-DB0F-49A4-AF5C-DEAE725F5FD3}">
      <dsp:nvSpPr>
        <dsp:cNvPr id="0" name=""/>
        <dsp:cNvSpPr/>
      </dsp:nvSpPr>
      <dsp:spPr>
        <a:xfrm>
          <a:off x="0" y="1336"/>
          <a:ext cx="8022699" cy="131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zh-TW" altLang="en-US" sz="3200" b="1" u="sng" kern="1200" dirty="0">
              <a:latin typeface="微軟正黑體" panose="020B0604030504040204" pitchFamily="34" charset="-120"/>
              <a:ea typeface="微軟正黑體" panose="020B0604030504040204" pitchFamily="34" charset="-120"/>
            </a:rPr>
            <a:t>入監輔導教育</a:t>
          </a:r>
          <a:r>
            <a:rPr lang="zh-TW" altLang="en-US" sz="3200" kern="1200" dirty="0">
              <a:latin typeface="微軟正黑體" panose="020B0604030504040204" pitchFamily="34" charset="-120"/>
              <a:ea typeface="微軟正黑體" panose="020B0604030504040204" pitchFamily="34" charset="-120"/>
            </a:rPr>
            <a:t>：</a:t>
          </a:r>
          <a:r>
            <a:rPr lang="zh-TW" altLang="en-US" sz="2800" kern="1200" dirty="0">
              <a:latin typeface="微軟正黑體" panose="020B0604030504040204" pitchFamily="34" charset="-120"/>
              <a:ea typeface="微軟正黑體" panose="020B0604030504040204" pitchFamily="34" charset="-120"/>
            </a:rPr>
            <a:t>以團體輔導方式進行，分初階及進階課程內容。</a:t>
          </a:r>
          <a:endParaRPr lang="en-US" altLang="zh-TW" sz="2800" kern="1200" dirty="0">
            <a:latin typeface="微軟正黑體" panose="020B0604030504040204" pitchFamily="34" charset="-120"/>
            <a:ea typeface="微軟正黑體" panose="020B0604030504040204" pitchFamily="34" charset="-120"/>
          </a:endParaRPr>
        </a:p>
      </dsp:txBody>
      <dsp:txXfrm>
        <a:off x="0" y="1336"/>
        <a:ext cx="8022699" cy="1310178"/>
      </dsp:txXfrm>
    </dsp:sp>
    <dsp:sp modelId="{C9163836-0A58-400E-AAB6-6573B433BBBC}">
      <dsp:nvSpPr>
        <dsp:cNvPr id="0" name=""/>
        <dsp:cNvSpPr/>
      </dsp:nvSpPr>
      <dsp:spPr>
        <a:xfrm>
          <a:off x="0" y="1385571"/>
          <a:ext cx="802269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578E47-D90A-46A6-A241-43E64C1497FB}">
      <dsp:nvSpPr>
        <dsp:cNvPr id="0" name=""/>
        <dsp:cNvSpPr/>
      </dsp:nvSpPr>
      <dsp:spPr>
        <a:xfrm>
          <a:off x="0" y="1395642"/>
          <a:ext cx="8022699" cy="1450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zh-TW" altLang="en-US" sz="3200" b="1" u="sng" kern="1200" dirty="0">
              <a:latin typeface="微軟正黑體" panose="020B0604030504040204" pitchFamily="34" charset="-120"/>
              <a:ea typeface="微軟正黑體" panose="020B0604030504040204" pitchFamily="34" charset="-120"/>
            </a:rPr>
            <a:t>社區輔導教育</a:t>
          </a:r>
          <a:r>
            <a:rPr lang="zh-TW" altLang="en-US" sz="3200" kern="1200" dirty="0">
              <a:latin typeface="微軟正黑體" panose="020B0604030504040204" pitchFamily="34" charset="-120"/>
              <a:ea typeface="微軟正黑體" panose="020B0604030504040204" pitchFamily="34" charset="-120"/>
            </a:rPr>
            <a:t>：</a:t>
          </a:r>
          <a:r>
            <a:rPr lang="zh-TW" altLang="en-US" sz="2800" kern="1200" dirty="0">
              <a:latin typeface="微軟正黑體" panose="020B0604030504040204" pitchFamily="34" charset="-120"/>
              <a:ea typeface="微軟正黑體" panose="020B0604030504040204" pitchFamily="34" charset="-120"/>
            </a:rPr>
            <a:t>依應進行時數規劃單次性課程或團體輔導課程。</a:t>
          </a:r>
          <a:endParaRPr lang="en-US" altLang="zh-TW" sz="2800" kern="1200" dirty="0">
            <a:latin typeface="微軟正黑體" panose="020B0604030504040204" pitchFamily="34" charset="-120"/>
            <a:ea typeface="微軟正黑體" panose="020B0604030504040204" pitchFamily="34" charset="-120"/>
          </a:endParaRPr>
        </a:p>
      </dsp:txBody>
      <dsp:txXfrm>
        <a:off x="0" y="1395642"/>
        <a:ext cx="8022699" cy="1450263"/>
      </dsp:txXfrm>
    </dsp:sp>
    <dsp:sp modelId="{F89FEB10-C6B0-48B4-BBE7-9BD603C91B77}">
      <dsp:nvSpPr>
        <dsp:cNvPr id="0" name=""/>
        <dsp:cNvSpPr/>
      </dsp:nvSpPr>
      <dsp:spPr>
        <a:xfrm>
          <a:off x="0" y="2684400"/>
          <a:ext cx="802269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57FD0-5D49-44B0-B844-3F50B07231D6}">
      <dsp:nvSpPr>
        <dsp:cNvPr id="0" name=""/>
        <dsp:cNvSpPr/>
      </dsp:nvSpPr>
      <dsp:spPr>
        <a:xfrm>
          <a:off x="0" y="2601681"/>
          <a:ext cx="8022699" cy="142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zh-TW" altLang="en-US" sz="3200" b="1" u="sng" kern="1200" dirty="0">
              <a:latin typeface="微軟正黑體" panose="020B0604030504040204" pitchFamily="34" charset="-120"/>
              <a:ea typeface="微軟正黑體" panose="020B0604030504040204" pitchFamily="34" charset="-120"/>
            </a:rPr>
            <a:t>個別輔導教育</a:t>
          </a:r>
          <a:r>
            <a:rPr lang="zh-TW" altLang="en-US" sz="2800" b="0" kern="1200" dirty="0">
              <a:latin typeface="微軟正黑體" panose="020B0604030504040204" pitchFamily="34" charset="-120"/>
              <a:ea typeface="微軟正黑體" panose="020B0604030504040204" pitchFamily="34" charset="-120"/>
            </a:rPr>
            <a:t>：因特殊情形不適宜參與團體課程者，安排個別輔導或到宅授課。</a:t>
          </a:r>
          <a:br>
            <a:rPr lang="en-US" altLang="zh-TW" sz="2000" b="0" kern="1200" dirty="0"/>
          </a:br>
          <a:endParaRPr lang="zh-TW" altLang="en-US" sz="2000" kern="1200" dirty="0">
            <a:latin typeface="+mn-ea"/>
            <a:ea typeface="+mn-ea"/>
          </a:endParaRPr>
        </a:p>
      </dsp:txBody>
      <dsp:txXfrm>
        <a:off x="0" y="2601681"/>
        <a:ext cx="8022699" cy="1422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5957-476B-4973-AE57-580EB485CE0A}">
      <dsp:nvSpPr>
        <dsp:cNvPr id="0" name=""/>
        <dsp:cNvSpPr/>
      </dsp:nvSpPr>
      <dsp:spPr>
        <a:xfrm>
          <a:off x="26782" y="331077"/>
          <a:ext cx="3831377" cy="143049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zh-TW" altLang="en-US" sz="4400" b="1" i="0" kern="1200" baseline="0" dirty="0">
              <a:latin typeface="微軟正黑體" panose="020B0604030504040204" pitchFamily="34" charset="-120"/>
              <a:ea typeface="微軟正黑體" panose="020B0604030504040204" pitchFamily="34" charset="-120"/>
            </a:rPr>
            <a:t>保持鎮定</a:t>
          </a:r>
          <a:endParaRPr lang="zh-TW" altLang="en-US" sz="4400" kern="1200" dirty="0">
            <a:latin typeface="微軟正黑體" panose="020B0604030504040204" pitchFamily="34" charset="-120"/>
            <a:ea typeface="微軟正黑體" panose="020B0604030504040204" pitchFamily="34" charset="-120"/>
          </a:endParaRPr>
        </a:p>
      </dsp:txBody>
      <dsp:txXfrm>
        <a:off x="26782" y="331077"/>
        <a:ext cx="3831377" cy="1430496"/>
      </dsp:txXfrm>
    </dsp:sp>
    <dsp:sp modelId="{FA85ED6B-A6E1-4F5A-A3CD-82A70BD6A0EB}">
      <dsp:nvSpPr>
        <dsp:cNvPr id="0" name=""/>
        <dsp:cNvSpPr/>
      </dsp:nvSpPr>
      <dsp:spPr>
        <a:xfrm>
          <a:off x="3052" y="1761574"/>
          <a:ext cx="3878836" cy="4697614"/>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just" defTabSz="1289050">
            <a:lnSpc>
              <a:spcPct val="90000"/>
            </a:lnSpc>
            <a:spcBef>
              <a:spcPct val="0"/>
            </a:spcBef>
            <a:spcAft>
              <a:spcPct val="15000"/>
            </a:spcAft>
            <a:buChar char="•"/>
          </a:pPr>
          <a:r>
            <a:rPr lang="zh-TW" altLang="en-US" sz="2900" b="1" i="0" kern="1200" baseline="0" dirty="0">
              <a:solidFill>
                <a:srgbClr val="FF0000"/>
              </a:solidFill>
              <a:latin typeface="微軟正黑體" panose="020B0604030504040204" pitchFamily="34" charset="-120"/>
              <a:ea typeface="微軟正黑體" panose="020B0604030504040204" pitchFamily="34" charset="-120"/>
            </a:rPr>
            <a:t>很重要</a:t>
          </a:r>
          <a:r>
            <a:rPr lang="en-US" altLang="zh-TW" sz="2900" b="1" i="0" kern="1200" baseline="0" dirty="0">
              <a:solidFill>
                <a:srgbClr val="FF0000"/>
              </a:solidFill>
              <a:latin typeface="微軟正黑體" panose="020B0604030504040204" pitchFamily="34" charset="-120"/>
              <a:ea typeface="微軟正黑體" panose="020B0604030504040204" pitchFamily="34" charset="-120"/>
            </a:rPr>
            <a:t>!</a:t>
          </a:r>
          <a:r>
            <a:rPr lang="zh-TW" sz="2900" b="1" i="0" kern="1200" baseline="0" dirty="0">
              <a:solidFill>
                <a:srgbClr val="FF0000"/>
              </a:solidFill>
              <a:latin typeface="微軟正黑體" panose="020B0604030504040204" pitchFamily="34" charset="-120"/>
              <a:ea typeface="微軟正黑體" panose="020B0604030504040204" pitchFamily="34" charset="-120"/>
            </a:rPr>
            <a:t>勿</a:t>
          </a:r>
          <a:r>
            <a:rPr lang="zh-TW" altLang="en-US" sz="2900" b="1" i="0" kern="1200" baseline="0" dirty="0">
              <a:solidFill>
                <a:srgbClr val="FF0000"/>
              </a:solidFill>
              <a:latin typeface="微軟正黑體" panose="020B0604030504040204" pitchFamily="34" charset="-120"/>
              <a:ea typeface="微軟正黑體" panose="020B0604030504040204" pitchFamily="34" charset="-120"/>
            </a:rPr>
            <a:t>刪除任何性影像及證據資料</a:t>
          </a:r>
          <a:r>
            <a:rPr lang="en-US" altLang="zh-TW" sz="2900" b="1" i="0" kern="1200" baseline="0" dirty="0">
              <a:solidFill>
                <a:srgbClr val="FF0000"/>
              </a:solidFill>
              <a:latin typeface="微軟正黑體" panose="020B0604030504040204" pitchFamily="34" charset="-120"/>
              <a:ea typeface="微軟正黑體" panose="020B0604030504040204" pitchFamily="34" charset="-120"/>
            </a:rPr>
            <a:t>!!</a:t>
          </a:r>
          <a:endParaRPr lang="zh-TW" sz="2900" b="1" kern="1200" dirty="0">
            <a:solidFill>
              <a:srgbClr val="FF0000"/>
            </a:solidFill>
            <a:latin typeface="微軟正黑體" panose="020B0604030504040204" pitchFamily="34" charset="-120"/>
            <a:ea typeface="微軟正黑體" panose="020B0604030504040204" pitchFamily="34" charset="-120"/>
          </a:endParaRPr>
        </a:p>
        <a:p>
          <a:pPr marL="285750" lvl="1" indent="-285750" algn="just" defTabSz="1289050">
            <a:lnSpc>
              <a:spcPct val="90000"/>
            </a:lnSpc>
            <a:spcBef>
              <a:spcPct val="0"/>
            </a:spcBef>
            <a:spcAft>
              <a:spcPct val="15000"/>
            </a:spcAft>
            <a:buChar char="•"/>
          </a:pPr>
          <a:r>
            <a:rPr lang="zh-TW" altLang="en-US" sz="2900" b="0" i="0" kern="1200" baseline="0" dirty="0">
              <a:latin typeface="微軟正黑體" panose="020B0604030504040204" pitchFamily="34" charset="-120"/>
              <a:ea typeface="微軟正黑體" panose="020B0604030504040204" pitchFamily="34" charset="-120"/>
            </a:rPr>
            <a:t>切勿</a:t>
          </a:r>
          <a:r>
            <a:rPr lang="zh-TW" sz="2900" b="0" i="0" kern="1200" baseline="0" dirty="0">
              <a:latin typeface="微軟正黑體" panose="020B0604030504040204" pitchFamily="34" charset="-120"/>
              <a:ea typeface="微軟正黑體" panose="020B0604030504040204" pitchFamily="34" charset="-120"/>
            </a:rPr>
            <a:t>因對方威脅、恐嚇答應對方任何條件</a:t>
          </a:r>
          <a:r>
            <a:rPr lang="zh-TW" altLang="en-US" sz="2900" b="0" i="0" kern="1200" baseline="0" dirty="0">
              <a:latin typeface="微軟正黑體" panose="020B0604030504040204" pitchFamily="34" charset="-120"/>
              <a:ea typeface="微軟正黑體" panose="020B0604030504040204" pitchFamily="34" charset="-120"/>
            </a:rPr>
            <a:t>。</a:t>
          </a:r>
          <a:endParaRPr lang="zh-TW" sz="2900" kern="1200" dirty="0">
            <a:latin typeface="微軟正黑體" panose="020B0604030504040204" pitchFamily="34" charset="-120"/>
            <a:ea typeface="微軟正黑體" panose="020B0604030504040204" pitchFamily="34" charset="-120"/>
          </a:endParaRPr>
        </a:p>
      </dsp:txBody>
      <dsp:txXfrm>
        <a:off x="3052" y="1761574"/>
        <a:ext cx="3878836" cy="4697614"/>
      </dsp:txXfrm>
    </dsp:sp>
    <dsp:sp modelId="{1A118E74-6646-46D4-BA25-BA38A004295C}">
      <dsp:nvSpPr>
        <dsp:cNvPr id="0" name=""/>
        <dsp:cNvSpPr/>
      </dsp:nvSpPr>
      <dsp:spPr>
        <a:xfrm>
          <a:off x="4391032" y="331077"/>
          <a:ext cx="3636739" cy="1430496"/>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w="6350" cap="flat" cmpd="sng" algn="ctr">
          <a:solidFill>
            <a:schemeClr val="accent5">
              <a:hueOff val="-2451115"/>
              <a:satOff val="-3409"/>
              <a:lumOff val="-130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zh-TW" altLang="en-US" sz="4400" b="1" i="0" kern="1200" baseline="0" dirty="0">
              <a:latin typeface="微軟正黑體" panose="020B0604030504040204" pitchFamily="34" charset="-120"/>
              <a:ea typeface="微軟正黑體" panose="020B0604030504040204" pitchFamily="34" charset="-120"/>
            </a:rPr>
            <a:t>保存證據</a:t>
          </a:r>
          <a:endParaRPr lang="zh-TW" altLang="en-US" sz="4400" kern="1200" dirty="0">
            <a:latin typeface="微軟正黑體" panose="020B0604030504040204" pitchFamily="34" charset="-120"/>
            <a:ea typeface="微軟正黑體" panose="020B0604030504040204" pitchFamily="34" charset="-120"/>
          </a:endParaRPr>
        </a:p>
      </dsp:txBody>
      <dsp:txXfrm>
        <a:off x="4391032" y="331077"/>
        <a:ext cx="3636739" cy="1430496"/>
      </dsp:txXfrm>
    </dsp:sp>
    <dsp:sp modelId="{1D5551FE-664E-4AF3-B58D-CFA0CB491C3C}">
      <dsp:nvSpPr>
        <dsp:cNvPr id="0" name=""/>
        <dsp:cNvSpPr/>
      </dsp:nvSpPr>
      <dsp:spPr>
        <a:xfrm>
          <a:off x="4391032" y="1761574"/>
          <a:ext cx="3636739" cy="4697614"/>
        </a:xfrm>
        <a:prstGeom prst="rect">
          <a:avLst/>
        </a:prstGeom>
        <a:solidFill>
          <a:schemeClr val="accent5">
            <a:tint val="40000"/>
            <a:alpha val="90000"/>
            <a:hueOff val="-2463918"/>
            <a:satOff val="-4272"/>
            <a:lumOff val="-430"/>
            <a:alphaOff val="0"/>
          </a:schemeClr>
        </a:solidFill>
        <a:ln w="6350" cap="flat" cmpd="sng" algn="ctr">
          <a:solidFill>
            <a:schemeClr val="accent5">
              <a:tint val="40000"/>
              <a:alpha val="90000"/>
              <a:hueOff val="-2463918"/>
              <a:satOff val="-4272"/>
              <a:lumOff val="-43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just" defTabSz="1289050">
            <a:lnSpc>
              <a:spcPct val="90000"/>
            </a:lnSpc>
            <a:spcBef>
              <a:spcPct val="0"/>
            </a:spcBef>
            <a:spcAft>
              <a:spcPct val="15000"/>
            </a:spcAft>
            <a:buChar char="•"/>
          </a:pPr>
          <a:r>
            <a:rPr lang="zh-TW" sz="2900" b="0" i="0" kern="1200" baseline="0" dirty="0">
              <a:latin typeface="微軟正黑體" panose="020B0604030504040204" pitchFamily="34" charset="-120"/>
              <a:ea typeface="微軟正黑體" panose="020B0604030504040204" pitchFamily="34" charset="-120"/>
            </a:rPr>
            <a:t>儲存外流網址</a:t>
          </a:r>
          <a:r>
            <a:rPr lang="zh-TW" altLang="en-US" sz="2900" b="0" i="0" kern="1200" baseline="0" dirty="0">
              <a:latin typeface="微軟正黑體" panose="020B0604030504040204" pitchFamily="34" charset="-120"/>
              <a:ea typeface="微軟正黑體" panose="020B0604030504040204" pitchFamily="34" charset="-120"/>
            </a:rPr>
            <a:t>並</a:t>
          </a:r>
          <a:r>
            <a:rPr lang="zh-TW" sz="2900" b="0" i="0" kern="1200" baseline="0" dirty="0">
              <a:latin typeface="微軟正黑體" panose="020B0604030504040204" pitchFamily="34" charset="-120"/>
              <a:ea typeface="微軟正黑體" panose="020B0604030504040204" pitchFamily="34" charset="-120"/>
            </a:rPr>
            <a:t>截圖頁面</a:t>
          </a:r>
          <a:r>
            <a:rPr lang="zh-TW" altLang="en-US" sz="2900" b="0" i="0" kern="1200" baseline="0" dirty="0">
              <a:latin typeface="微軟正黑體" panose="020B0604030504040204" pitchFamily="34" charset="-120"/>
              <a:ea typeface="微軟正黑體" panose="020B0604030504040204" pitchFamily="34" charset="-120"/>
            </a:rPr>
            <a:t>。</a:t>
          </a:r>
          <a:endParaRPr lang="zh-TW" sz="2900" kern="1200" dirty="0">
            <a:latin typeface="微軟正黑體" panose="020B0604030504040204" pitchFamily="34" charset="-120"/>
            <a:ea typeface="微軟正黑體" panose="020B0604030504040204" pitchFamily="34" charset="-120"/>
          </a:endParaRPr>
        </a:p>
        <a:p>
          <a:pPr marL="285750" lvl="1" indent="-285750" algn="just" defTabSz="1289050">
            <a:lnSpc>
              <a:spcPct val="90000"/>
            </a:lnSpc>
            <a:spcBef>
              <a:spcPct val="0"/>
            </a:spcBef>
            <a:spcAft>
              <a:spcPct val="15000"/>
            </a:spcAft>
            <a:buChar char="•"/>
          </a:pPr>
          <a:r>
            <a:rPr lang="zh-TW" sz="2900" b="0" i="0" kern="1200" baseline="0" dirty="0">
              <a:latin typeface="微軟正黑體" panose="020B0604030504040204" pitchFamily="34" charset="-120"/>
              <a:ea typeface="微軟正黑體" panose="020B0604030504040204" pitchFamily="34" charset="-120"/>
            </a:rPr>
            <a:t>保存關鍵對話</a:t>
          </a:r>
          <a:r>
            <a:rPr lang="zh-TW" altLang="en-US" sz="2900" b="0" i="0" kern="1200" baseline="0" dirty="0">
              <a:latin typeface="微軟正黑體" panose="020B0604030504040204" pitchFamily="34" charset="-120"/>
              <a:ea typeface="微軟正黑體" panose="020B0604030504040204" pitchFamily="34" charset="-120"/>
            </a:rPr>
            <a:t>及</a:t>
          </a:r>
          <a:r>
            <a:rPr lang="zh-TW" sz="2900" b="0" i="0" kern="1200" baseline="0" dirty="0">
              <a:latin typeface="微軟正黑體" panose="020B0604030504040204" pitchFamily="34" charset="-120"/>
              <a:ea typeface="微軟正黑體" panose="020B0604030504040204" pitchFamily="34" charset="-120"/>
            </a:rPr>
            <a:t>對方帳號</a:t>
          </a:r>
          <a:r>
            <a:rPr lang="zh-TW" altLang="en-US" sz="2900" b="0" i="0" kern="1200" baseline="0" dirty="0">
              <a:latin typeface="微軟正黑體" panose="020B0604030504040204" pitchFamily="34" charset="-120"/>
              <a:ea typeface="微軟正黑體" panose="020B0604030504040204" pitchFamily="34" charset="-120"/>
            </a:rPr>
            <a:t>。</a:t>
          </a:r>
          <a:endParaRPr lang="zh-TW" sz="2900" kern="1200" dirty="0">
            <a:latin typeface="微軟正黑體" panose="020B0604030504040204" pitchFamily="34" charset="-120"/>
            <a:ea typeface="微軟正黑體" panose="020B0604030504040204" pitchFamily="34" charset="-120"/>
          </a:endParaRPr>
        </a:p>
      </dsp:txBody>
      <dsp:txXfrm>
        <a:off x="4391032" y="1761574"/>
        <a:ext cx="3636739" cy="4697614"/>
      </dsp:txXfrm>
    </dsp:sp>
    <dsp:sp modelId="{A5D22FFF-2FA5-45BA-B1EE-5D857AA340DB}">
      <dsp:nvSpPr>
        <dsp:cNvPr id="0" name=""/>
        <dsp:cNvSpPr/>
      </dsp:nvSpPr>
      <dsp:spPr>
        <a:xfrm>
          <a:off x="8536915" y="331077"/>
          <a:ext cx="4145882" cy="1430496"/>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w="6350" cap="flat" cmpd="sng" algn="ctr">
          <a:solidFill>
            <a:schemeClr val="accent5">
              <a:hueOff val="-4902230"/>
              <a:satOff val="-6819"/>
              <a:lumOff val="-261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ts val="4500"/>
            </a:lnSpc>
            <a:spcBef>
              <a:spcPts val="600"/>
            </a:spcBef>
            <a:spcAft>
              <a:spcPts val="0"/>
            </a:spcAft>
            <a:buNone/>
          </a:pPr>
          <a:r>
            <a:rPr lang="zh-TW" altLang="en-US" sz="4000" b="1" i="0" kern="1200" baseline="0" dirty="0">
              <a:latin typeface="微軟正黑體" panose="020B0604030504040204" pitchFamily="34" charset="-120"/>
              <a:ea typeface="微軟正黑體" panose="020B0604030504040204" pitchFamily="34" charset="-120"/>
            </a:rPr>
            <a:t>調高社群隱私</a:t>
          </a:r>
          <a:endParaRPr lang="en-US" altLang="zh-TW" sz="4000" b="1" i="0" kern="1200" baseline="0" dirty="0">
            <a:latin typeface="微軟正黑體" panose="020B0604030504040204" pitchFamily="34" charset="-120"/>
            <a:ea typeface="微軟正黑體" panose="020B0604030504040204" pitchFamily="34" charset="-120"/>
          </a:endParaRPr>
        </a:p>
        <a:p>
          <a:pPr marL="0" lvl="0" indent="0" algn="ctr" defTabSz="1778000">
            <a:lnSpc>
              <a:spcPts val="4500"/>
            </a:lnSpc>
            <a:spcBef>
              <a:spcPts val="600"/>
            </a:spcBef>
            <a:spcAft>
              <a:spcPts val="0"/>
            </a:spcAft>
            <a:buNone/>
          </a:pPr>
          <a:r>
            <a:rPr lang="zh-TW" altLang="en-US" sz="4000" b="1" i="0" kern="1200" baseline="0" dirty="0">
              <a:latin typeface="微軟正黑體" panose="020B0604030504040204" pitchFamily="34" charset="-120"/>
              <a:ea typeface="微軟正黑體" panose="020B0604030504040204" pitchFamily="34" charset="-120"/>
            </a:rPr>
            <a:t>設定</a:t>
          </a:r>
          <a:endParaRPr lang="zh-TW" altLang="en-US" sz="4000" kern="1200" dirty="0">
            <a:latin typeface="微軟正黑體" panose="020B0604030504040204" pitchFamily="34" charset="-120"/>
            <a:ea typeface="微軟正黑體" panose="020B0604030504040204" pitchFamily="34" charset="-120"/>
          </a:endParaRPr>
        </a:p>
      </dsp:txBody>
      <dsp:txXfrm>
        <a:off x="8536915" y="331077"/>
        <a:ext cx="4145882" cy="1430496"/>
      </dsp:txXfrm>
    </dsp:sp>
    <dsp:sp modelId="{5FB706EB-4793-4BC3-AB45-110AF37A7B10}">
      <dsp:nvSpPr>
        <dsp:cNvPr id="0" name=""/>
        <dsp:cNvSpPr/>
      </dsp:nvSpPr>
      <dsp:spPr>
        <a:xfrm>
          <a:off x="8536915" y="1761574"/>
          <a:ext cx="4145882" cy="4697614"/>
        </a:xfrm>
        <a:prstGeom prst="rect">
          <a:avLst/>
        </a:prstGeom>
        <a:solidFill>
          <a:schemeClr val="accent5">
            <a:tint val="40000"/>
            <a:alpha val="90000"/>
            <a:hueOff val="-4927837"/>
            <a:satOff val="-8544"/>
            <a:lumOff val="-859"/>
            <a:alphaOff val="0"/>
          </a:schemeClr>
        </a:solidFill>
        <a:ln w="6350" cap="flat" cmpd="sng" algn="ctr">
          <a:solidFill>
            <a:schemeClr val="accent5">
              <a:tint val="40000"/>
              <a:alpha val="90000"/>
              <a:hueOff val="-4927837"/>
              <a:satOff val="-8544"/>
              <a:lumOff val="-85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just" defTabSz="1289050">
            <a:lnSpc>
              <a:spcPct val="90000"/>
            </a:lnSpc>
            <a:spcBef>
              <a:spcPct val="0"/>
            </a:spcBef>
            <a:spcAft>
              <a:spcPct val="15000"/>
            </a:spcAft>
            <a:buChar char="•"/>
          </a:pPr>
          <a:r>
            <a:rPr lang="zh-TW" sz="2900" b="0" i="0" kern="1200" baseline="0" dirty="0">
              <a:latin typeface="微軟正黑體" panose="020B0604030504040204" pitchFamily="34" charset="-120"/>
              <a:ea typeface="微軟正黑體" panose="020B0604030504040204" pitchFamily="34" charset="-120"/>
            </a:rPr>
            <a:t>為避免後續受到加害者及莫名網友騷擾、威脅，請調高社群及通訊軟體帳號的隱私設定，確保自身隱私與資訊安全。</a:t>
          </a:r>
          <a:endParaRPr lang="zh-TW" sz="2900" kern="1200" dirty="0">
            <a:latin typeface="微軟正黑體" panose="020B0604030504040204" pitchFamily="34" charset="-120"/>
            <a:ea typeface="微軟正黑體" panose="020B0604030504040204" pitchFamily="34" charset="-120"/>
          </a:endParaRPr>
        </a:p>
      </dsp:txBody>
      <dsp:txXfrm>
        <a:off x="8536915" y="1761574"/>
        <a:ext cx="4145882" cy="4697614"/>
      </dsp:txXfrm>
    </dsp:sp>
    <dsp:sp modelId="{DE86E091-B646-41D6-B1A5-777AC4E410CB}">
      <dsp:nvSpPr>
        <dsp:cNvPr id="0" name=""/>
        <dsp:cNvSpPr/>
      </dsp:nvSpPr>
      <dsp:spPr>
        <a:xfrm>
          <a:off x="13191941" y="331077"/>
          <a:ext cx="3636739" cy="1430496"/>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zh-TW" altLang="en-US" sz="4400" b="1" i="0" kern="1200" baseline="0" dirty="0">
              <a:latin typeface="微軟正黑體" panose="020B0604030504040204" pitchFamily="34" charset="-120"/>
              <a:ea typeface="微軟正黑體" panose="020B0604030504040204" pitchFamily="34" charset="-120"/>
            </a:rPr>
            <a:t>尋求協助</a:t>
          </a:r>
          <a:endParaRPr lang="zh-TW" altLang="en-US" sz="4400" kern="1200" dirty="0">
            <a:latin typeface="微軟正黑體" panose="020B0604030504040204" pitchFamily="34" charset="-120"/>
            <a:ea typeface="微軟正黑體" panose="020B0604030504040204" pitchFamily="34" charset="-120"/>
          </a:endParaRPr>
        </a:p>
      </dsp:txBody>
      <dsp:txXfrm>
        <a:off x="13191941" y="331077"/>
        <a:ext cx="3636739" cy="1430496"/>
      </dsp:txXfrm>
    </dsp:sp>
    <dsp:sp modelId="{8067AD58-4E73-4270-802A-944A17CF51C3}">
      <dsp:nvSpPr>
        <dsp:cNvPr id="0" name=""/>
        <dsp:cNvSpPr/>
      </dsp:nvSpPr>
      <dsp:spPr>
        <a:xfrm>
          <a:off x="13191941" y="1761574"/>
          <a:ext cx="3636739" cy="4697614"/>
        </a:xfrm>
        <a:prstGeom prst="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just" defTabSz="1289050">
            <a:lnSpc>
              <a:spcPct val="90000"/>
            </a:lnSpc>
            <a:spcBef>
              <a:spcPct val="0"/>
            </a:spcBef>
            <a:spcAft>
              <a:spcPct val="15000"/>
            </a:spcAft>
            <a:buChar char="•"/>
          </a:pPr>
          <a:r>
            <a:rPr lang="zh-TW" altLang="en-US" sz="2900" b="0" i="0" kern="1200" dirty="0">
              <a:solidFill>
                <a:schemeClr val="tx1"/>
              </a:solidFill>
              <a:latin typeface="微軟正黑體" panose="020B0604030504040204" pitchFamily="34" charset="-120"/>
              <a:ea typeface="微軟正黑體" panose="020B0604030504040204" pitchFamily="34" charset="-120"/>
            </a:rPr>
            <a:t>向性影像處理中心申訴或報警處理。</a:t>
          </a:r>
          <a:endParaRPr lang="zh-TW" sz="2900" b="0" kern="1200" dirty="0">
            <a:solidFill>
              <a:schemeClr val="tx1"/>
            </a:solidFill>
            <a:latin typeface="微軟正黑體" panose="020B0604030504040204" pitchFamily="34" charset="-120"/>
            <a:ea typeface="微軟正黑體" panose="020B0604030504040204" pitchFamily="34" charset="-120"/>
          </a:endParaRPr>
        </a:p>
        <a:p>
          <a:pPr marL="285750" lvl="1" indent="-285750" algn="just" defTabSz="1289050">
            <a:lnSpc>
              <a:spcPct val="90000"/>
            </a:lnSpc>
            <a:spcBef>
              <a:spcPct val="0"/>
            </a:spcBef>
            <a:spcAft>
              <a:spcPct val="15000"/>
            </a:spcAft>
            <a:buChar char="•"/>
          </a:pPr>
          <a:r>
            <a:rPr lang="zh-TW" sz="2900" b="0" i="0" kern="1200" baseline="0" dirty="0">
              <a:latin typeface="微軟正黑體" panose="020B0604030504040204" pitchFamily="34" charset="-120"/>
              <a:ea typeface="微軟正黑體" panose="020B0604030504040204" pitchFamily="34" charset="-120"/>
            </a:rPr>
            <a:t>尋求信任的親朋好友陪伴與支持。</a:t>
          </a:r>
          <a:endParaRPr lang="zh-TW" sz="2900" b="0" kern="1200" dirty="0">
            <a:latin typeface="微軟正黑體" panose="020B0604030504040204" pitchFamily="34" charset="-120"/>
            <a:ea typeface="微軟正黑體" panose="020B0604030504040204" pitchFamily="34" charset="-120"/>
          </a:endParaRPr>
        </a:p>
      </dsp:txBody>
      <dsp:txXfrm>
        <a:off x="13191941" y="1761574"/>
        <a:ext cx="3636739" cy="46976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810E6-5B2E-4BEB-81ED-3590F7BBA64F}">
      <dsp:nvSpPr>
        <dsp:cNvPr id="0" name=""/>
        <dsp:cNvSpPr/>
      </dsp:nvSpPr>
      <dsp:spPr>
        <a:xfrm>
          <a:off x="8544" y="0"/>
          <a:ext cx="983599" cy="9835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C8D35E-499B-428E-9CEB-EE18A8F096DA}">
      <dsp:nvSpPr>
        <dsp:cNvPr id="0" name=""/>
        <dsp:cNvSpPr/>
      </dsp:nvSpPr>
      <dsp:spPr>
        <a:xfrm>
          <a:off x="106903" y="98359"/>
          <a:ext cx="786879" cy="786879"/>
        </a:xfrm>
        <a:prstGeom prst="chord">
          <a:avLst>
            <a:gd name="adj1" fmla="val 1800000"/>
            <a:gd name="adj2" fmla="val 90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CB2E46-47B7-4FCD-AA47-4E4056517D63}">
      <dsp:nvSpPr>
        <dsp:cNvPr id="0" name=""/>
        <dsp:cNvSpPr/>
      </dsp:nvSpPr>
      <dsp:spPr>
        <a:xfrm>
          <a:off x="1157690" y="1187460"/>
          <a:ext cx="2909814" cy="4139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600200">
            <a:lnSpc>
              <a:spcPct val="90000"/>
            </a:lnSpc>
            <a:spcBef>
              <a:spcPct val="0"/>
            </a:spcBef>
            <a:spcAft>
              <a:spcPct val="35000"/>
            </a:spcAft>
            <a:buNone/>
          </a:pPr>
          <a:r>
            <a:rPr lang="zh-TW" altLang="en-US" sz="3600" kern="1200" dirty="0">
              <a:solidFill>
                <a:prstClr val="black"/>
              </a:solidFill>
              <a:latin typeface="微軟正黑體" panose="020B0604030504040204" pitchFamily="34" charset="-120"/>
              <a:ea typeface="微軟正黑體" panose="020B0604030504040204" pitchFamily="34" charset="-120"/>
              <a:cs typeface="+mn-cs"/>
            </a:rPr>
            <a:t>至衛生福利部設置性影像處理中心申訴</a:t>
          </a:r>
        </a:p>
      </dsp:txBody>
      <dsp:txXfrm>
        <a:off x="1157690" y="1187460"/>
        <a:ext cx="2909814" cy="4139314"/>
      </dsp:txXfrm>
    </dsp:sp>
    <dsp:sp modelId="{4E88CB23-8601-4DC9-9606-F265E2253737}">
      <dsp:nvSpPr>
        <dsp:cNvPr id="0" name=""/>
        <dsp:cNvSpPr/>
      </dsp:nvSpPr>
      <dsp:spPr>
        <a:xfrm>
          <a:off x="1197059" y="0"/>
          <a:ext cx="2909814" cy="98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101600" rIns="101600" bIns="101600" numCol="1" spcCol="1270" anchor="b" anchorCtr="0">
          <a:noAutofit/>
        </a:bodyPr>
        <a:lstStyle/>
        <a:p>
          <a:pPr marL="0" lvl="0" indent="0" algn="l" defTabSz="1778000">
            <a:lnSpc>
              <a:spcPct val="90000"/>
            </a:lnSpc>
            <a:spcBef>
              <a:spcPct val="0"/>
            </a:spcBef>
            <a:spcAft>
              <a:spcPct val="35000"/>
            </a:spcAft>
            <a:buNone/>
          </a:pPr>
          <a:r>
            <a:rPr lang="zh-TW" altLang="en-US" sz="4000" b="1" i="0" u="sng" kern="1200" baseline="0" dirty="0">
              <a:solidFill>
                <a:schemeClr val="tx1"/>
              </a:solidFill>
              <a:latin typeface="微軟正黑體" panose="020B0604030504040204" pitchFamily="34" charset="-120"/>
              <a:ea typeface="微軟正黑體" panose="020B0604030504040204" pitchFamily="34" charset="-120"/>
            </a:rPr>
            <a:t>被害人申訴</a:t>
          </a:r>
          <a:endParaRPr lang="zh-TW" altLang="en-US" sz="4000" b="1" kern="1200" dirty="0">
            <a:solidFill>
              <a:schemeClr val="tx1"/>
            </a:solidFill>
            <a:latin typeface="微軟正黑體" panose="020B0604030504040204" pitchFamily="34" charset="-120"/>
            <a:ea typeface="微軟正黑體" panose="020B0604030504040204" pitchFamily="34" charset="-120"/>
          </a:endParaRPr>
        </a:p>
      </dsp:txBody>
      <dsp:txXfrm>
        <a:off x="1197059" y="0"/>
        <a:ext cx="2909814" cy="983599"/>
      </dsp:txXfrm>
    </dsp:sp>
    <dsp:sp modelId="{E6ECC887-F5EE-41D3-8894-714DD67499D5}">
      <dsp:nvSpPr>
        <dsp:cNvPr id="0" name=""/>
        <dsp:cNvSpPr/>
      </dsp:nvSpPr>
      <dsp:spPr>
        <a:xfrm>
          <a:off x="4311791" y="0"/>
          <a:ext cx="983599" cy="9835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1F19DA-E98D-4854-AB48-5D56015D410D}">
      <dsp:nvSpPr>
        <dsp:cNvPr id="0" name=""/>
        <dsp:cNvSpPr/>
      </dsp:nvSpPr>
      <dsp:spPr>
        <a:xfrm>
          <a:off x="4410151" y="98359"/>
          <a:ext cx="786879" cy="786879"/>
        </a:xfrm>
        <a:prstGeom prst="chord">
          <a:avLst>
            <a:gd name="adj1" fmla="val 0"/>
            <a:gd name="adj2" fmla="val 108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01A387-B69B-48C6-85C5-086B0724320F}">
      <dsp:nvSpPr>
        <dsp:cNvPr id="0" name=""/>
        <dsp:cNvSpPr/>
      </dsp:nvSpPr>
      <dsp:spPr>
        <a:xfrm>
          <a:off x="5499696" y="1235973"/>
          <a:ext cx="2909814" cy="4139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600200">
            <a:lnSpc>
              <a:spcPct val="90000"/>
            </a:lnSpc>
            <a:spcBef>
              <a:spcPct val="0"/>
            </a:spcBef>
            <a:spcAft>
              <a:spcPct val="35000"/>
            </a:spcAft>
            <a:buNone/>
          </a:pPr>
          <a:r>
            <a:rPr lang="zh-TW" altLang="en-US" sz="3600" kern="1200" dirty="0">
              <a:solidFill>
                <a:schemeClr val="tx1"/>
              </a:solidFill>
              <a:latin typeface="微軟正黑體" panose="020B0604030504040204" pitchFamily="34" charset="-120"/>
              <a:ea typeface="微軟正黑體" panose="020B0604030504040204" pitchFamily="34" charset="-120"/>
            </a:rPr>
            <a:t>地方政府協助通知網路平臺業者移除下架</a:t>
          </a:r>
        </a:p>
      </dsp:txBody>
      <dsp:txXfrm>
        <a:off x="5499696" y="1235973"/>
        <a:ext cx="2909814" cy="4139314"/>
      </dsp:txXfrm>
    </dsp:sp>
    <dsp:sp modelId="{5845B1CC-037F-4C90-8F4F-A2DA2F7330E1}">
      <dsp:nvSpPr>
        <dsp:cNvPr id="0" name=""/>
        <dsp:cNvSpPr/>
      </dsp:nvSpPr>
      <dsp:spPr>
        <a:xfrm>
          <a:off x="5500307" y="0"/>
          <a:ext cx="2909814" cy="98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101600" rIns="101600" bIns="101600" numCol="1" spcCol="1270" anchor="b" anchorCtr="0">
          <a:noAutofit/>
        </a:bodyPr>
        <a:lstStyle/>
        <a:p>
          <a:pPr marL="0" lvl="0" indent="0" algn="l" defTabSz="1778000">
            <a:lnSpc>
              <a:spcPct val="90000"/>
            </a:lnSpc>
            <a:spcBef>
              <a:spcPct val="0"/>
            </a:spcBef>
            <a:spcAft>
              <a:spcPct val="35000"/>
            </a:spcAft>
            <a:buNone/>
          </a:pPr>
          <a:r>
            <a:rPr lang="zh-TW" altLang="en-US" sz="4000" b="1" u="sng" kern="1200" dirty="0">
              <a:solidFill>
                <a:schemeClr val="tx1"/>
              </a:solidFill>
              <a:latin typeface="微軟正黑體" panose="020B0604030504040204" pitchFamily="34" charset="-120"/>
              <a:ea typeface="微軟正黑體" panose="020B0604030504040204" pitchFamily="34" charset="-120"/>
            </a:rPr>
            <a:t>通知下架</a:t>
          </a:r>
        </a:p>
      </dsp:txBody>
      <dsp:txXfrm>
        <a:off x="5500307" y="0"/>
        <a:ext cx="2909814" cy="983599"/>
      </dsp:txXfrm>
    </dsp:sp>
    <dsp:sp modelId="{522E50A6-FA9A-4AAE-9EDC-1319EC450E54}">
      <dsp:nvSpPr>
        <dsp:cNvPr id="0" name=""/>
        <dsp:cNvSpPr/>
      </dsp:nvSpPr>
      <dsp:spPr>
        <a:xfrm>
          <a:off x="8615038" y="0"/>
          <a:ext cx="983599" cy="9835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8B3D1F-40C1-45FC-9B8C-5DD9EADB8E01}">
      <dsp:nvSpPr>
        <dsp:cNvPr id="0" name=""/>
        <dsp:cNvSpPr/>
      </dsp:nvSpPr>
      <dsp:spPr>
        <a:xfrm>
          <a:off x="8713398" y="98359"/>
          <a:ext cx="786879" cy="786879"/>
        </a:xfrm>
        <a:prstGeom prst="chord">
          <a:avLst>
            <a:gd name="adj1" fmla="val 19800000"/>
            <a:gd name="adj2" fmla="val 126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6EB2B2-091C-4840-82F8-0F154267DD58}">
      <dsp:nvSpPr>
        <dsp:cNvPr id="0" name=""/>
        <dsp:cNvSpPr/>
      </dsp:nvSpPr>
      <dsp:spPr>
        <a:xfrm>
          <a:off x="9874001" y="1226370"/>
          <a:ext cx="2909814" cy="4139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600200">
            <a:lnSpc>
              <a:spcPct val="90000"/>
            </a:lnSpc>
            <a:spcBef>
              <a:spcPct val="0"/>
            </a:spcBef>
            <a:spcAft>
              <a:spcPct val="35000"/>
            </a:spcAft>
            <a:buNone/>
          </a:pPr>
          <a:r>
            <a:rPr lang="zh-TW" altLang="en-US" sz="3600" b="0" i="0" kern="1200" dirty="0">
              <a:latin typeface="微軟正黑體" panose="020B0604030504040204" pitchFamily="34" charset="-120"/>
              <a:ea typeface="微軟正黑體" panose="020B0604030504040204" pitchFamily="34" charset="-120"/>
            </a:rPr>
            <a:t>未限制瀏覽或移除之</a:t>
          </a:r>
          <a:r>
            <a:rPr lang="zh-TW" altLang="en-US" sz="3600" kern="1200" dirty="0">
              <a:solidFill>
                <a:schemeClr val="tx1"/>
              </a:solidFill>
              <a:latin typeface="微軟正黑體" panose="020B0604030504040204" pitchFamily="34" charset="-120"/>
              <a:ea typeface="微軟正黑體" panose="020B0604030504040204" pitchFamily="34" charset="-120"/>
            </a:rPr>
            <a:t>網路平臺業者</a:t>
          </a:r>
          <a:r>
            <a:rPr lang="zh-TW" altLang="en-US" sz="3600" b="0" i="0" kern="1200" dirty="0">
              <a:latin typeface="微軟正黑體" panose="020B0604030504040204" pitchFamily="34" charset="-120"/>
              <a:ea typeface="微軟正黑體" panose="020B0604030504040204" pitchFamily="34" charset="-120"/>
            </a:rPr>
            <a:t>，依法裁處</a:t>
          </a:r>
          <a:r>
            <a:rPr lang="en-US" altLang="zh-TW" sz="3600" b="0" i="0" kern="1200" dirty="0">
              <a:solidFill>
                <a:srgbClr val="FF0000"/>
              </a:solidFill>
              <a:latin typeface="微軟正黑體" panose="020B0604030504040204" pitchFamily="34" charset="-120"/>
              <a:ea typeface="微軟正黑體" panose="020B0604030504040204" pitchFamily="34" charset="-120"/>
            </a:rPr>
            <a:t>6-60</a:t>
          </a:r>
          <a:r>
            <a:rPr lang="zh-TW" altLang="en-US" sz="3600" b="0" i="0" kern="1200" dirty="0">
              <a:solidFill>
                <a:srgbClr val="FF0000"/>
              </a:solidFill>
              <a:latin typeface="微軟正黑體" panose="020B0604030504040204" pitchFamily="34" charset="-120"/>
              <a:ea typeface="微軟正黑體" panose="020B0604030504040204" pitchFamily="34" charset="-120"/>
            </a:rPr>
            <a:t>萬元</a:t>
          </a:r>
          <a:r>
            <a:rPr lang="zh-TW" altLang="en-US" sz="3600" b="0" i="0" kern="1200" dirty="0">
              <a:latin typeface="微軟正黑體" panose="020B0604030504040204" pitchFamily="34" charset="-120"/>
              <a:ea typeface="微軟正黑體" panose="020B0604030504040204" pitchFamily="34" charset="-120"/>
            </a:rPr>
            <a:t>罰鍰</a:t>
          </a:r>
          <a:endParaRPr lang="zh-TW" sz="3600" kern="1200" dirty="0">
            <a:solidFill>
              <a:schemeClr val="tx1"/>
            </a:solidFill>
            <a:latin typeface="微軟正黑體" panose="020B0604030504040204" pitchFamily="34" charset="-120"/>
            <a:ea typeface="微軟正黑體" panose="020B0604030504040204" pitchFamily="34" charset="-120"/>
          </a:endParaRPr>
        </a:p>
      </dsp:txBody>
      <dsp:txXfrm>
        <a:off x="9874001" y="1226370"/>
        <a:ext cx="2909814" cy="4139314"/>
      </dsp:txXfrm>
    </dsp:sp>
    <dsp:sp modelId="{9F2A678F-8131-42A1-AF30-95711B68F9DB}">
      <dsp:nvSpPr>
        <dsp:cNvPr id="0" name=""/>
        <dsp:cNvSpPr/>
      </dsp:nvSpPr>
      <dsp:spPr>
        <a:xfrm>
          <a:off x="9803554" y="0"/>
          <a:ext cx="2909814" cy="98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101600" rIns="101600" bIns="101600" numCol="1" spcCol="1270" anchor="b" anchorCtr="0">
          <a:noAutofit/>
        </a:bodyPr>
        <a:lstStyle/>
        <a:p>
          <a:pPr marL="0" lvl="0" indent="0" algn="l" defTabSz="1778000">
            <a:lnSpc>
              <a:spcPct val="90000"/>
            </a:lnSpc>
            <a:spcBef>
              <a:spcPct val="0"/>
            </a:spcBef>
            <a:spcAft>
              <a:spcPct val="35000"/>
            </a:spcAft>
            <a:buNone/>
          </a:pPr>
          <a:r>
            <a:rPr lang="zh-TW" altLang="en-US" sz="4000" b="1" i="0" u="sng" kern="1200" dirty="0">
              <a:latin typeface="微軟正黑體" panose="020B0604030504040204" pitchFamily="34" charset="-120"/>
              <a:ea typeface="微軟正黑體" panose="020B0604030504040204" pitchFamily="34" charset="-120"/>
            </a:rPr>
            <a:t>行政裁罰</a:t>
          </a:r>
          <a:endParaRPr lang="zh-TW" sz="4000" b="1" u="sng" kern="1200" dirty="0">
            <a:solidFill>
              <a:schemeClr val="tx1"/>
            </a:solidFill>
            <a:latin typeface="微軟正黑體" panose="020B0604030504040204" pitchFamily="34" charset="-120"/>
            <a:ea typeface="微軟正黑體" panose="020B0604030504040204" pitchFamily="34" charset="-120"/>
          </a:endParaRPr>
        </a:p>
      </dsp:txBody>
      <dsp:txXfrm>
        <a:off x="9803554" y="0"/>
        <a:ext cx="2909814" cy="983599"/>
      </dsp:txXfrm>
    </dsp:sp>
    <dsp:sp modelId="{7FFE468F-BF55-4571-8C43-EEF45D60F324}">
      <dsp:nvSpPr>
        <dsp:cNvPr id="0" name=""/>
        <dsp:cNvSpPr/>
      </dsp:nvSpPr>
      <dsp:spPr>
        <a:xfrm>
          <a:off x="12918286" y="0"/>
          <a:ext cx="983599" cy="9835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D2FE21-3353-489B-A3F8-FC7A677AC81A}">
      <dsp:nvSpPr>
        <dsp:cNvPr id="0" name=""/>
        <dsp:cNvSpPr/>
      </dsp:nvSpPr>
      <dsp:spPr>
        <a:xfrm>
          <a:off x="13016646" y="98359"/>
          <a:ext cx="786879" cy="786879"/>
        </a:xfrm>
        <a:prstGeom prst="chord">
          <a:avLst>
            <a:gd name="adj1" fmla="val 162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9E7371-B316-4C8D-BF21-175B8D463684}">
      <dsp:nvSpPr>
        <dsp:cNvPr id="0" name=""/>
        <dsp:cNvSpPr/>
      </dsp:nvSpPr>
      <dsp:spPr>
        <a:xfrm>
          <a:off x="14060856" y="1235973"/>
          <a:ext cx="2864305" cy="4139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600200">
            <a:lnSpc>
              <a:spcPct val="90000"/>
            </a:lnSpc>
            <a:spcBef>
              <a:spcPct val="0"/>
            </a:spcBef>
            <a:spcAft>
              <a:spcPct val="35000"/>
            </a:spcAft>
            <a:buNone/>
          </a:pPr>
          <a:r>
            <a:rPr lang="zh-TW" altLang="en-US" sz="3600" b="0" i="0" kern="1200" dirty="0">
              <a:latin typeface="微軟正黑體" panose="020B0604030504040204" pitchFamily="34" charset="-120"/>
              <a:ea typeface="微軟正黑體" panose="020B0604030504040204" pitchFamily="34" charset="-120"/>
            </a:rPr>
            <a:t>未改善得按次處罰，並得令其限制接取</a:t>
          </a:r>
          <a:endParaRPr lang="zh-TW" altLang="en-US" sz="3600" kern="1200" dirty="0">
            <a:solidFill>
              <a:schemeClr val="tx1"/>
            </a:solidFill>
            <a:latin typeface="微軟正黑體" panose="020B0604030504040204" pitchFamily="34" charset="-120"/>
            <a:ea typeface="微軟正黑體" panose="020B0604030504040204" pitchFamily="34" charset="-120"/>
          </a:endParaRPr>
        </a:p>
      </dsp:txBody>
      <dsp:txXfrm>
        <a:off x="14060856" y="1235973"/>
        <a:ext cx="2864305" cy="4139314"/>
      </dsp:txXfrm>
    </dsp:sp>
    <dsp:sp modelId="{7FE5FF3B-EF12-4360-A39F-AB715C5D1AE0}">
      <dsp:nvSpPr>
        <dsp:cNvPr id="0" name=""/>
        <dsp:cNvSpPr/>
      </dsp:nvSpPr>
      <dsp:spPr>
        <a:xfrm>
          <a:off x="14106802" y="0"/>
          <a:ext cx="2909814" cy="98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101600" rIns="101600" bIns="101600" numCol="1" spcCol="1270" anchor="b" anchorCtr="0">
          <a:noAutofit/>
        </a:bodyPr>
        <a:lstStyle/>
        <a:p>
          <a:pPr marL="0" lvl="0" indent="0" algn="l" defTabSz="1778000">
            <a:lnSpc>
              <a:spcPct val="90000"/>
            </a:lnSpc>
            <a:spcBef>
              <a:spcPct val="0"/>
            </a:spcBef>
            <a:spcAft>
              <a:spcPct val="35000"/>
            </a:spcAft>
            <a:buNone/>
          </a:pPr>
          <a:r>
            <a:rPr lang="zh-TW" altLang="en-US" sz="4000" b="1" i="0" u="sng" kern="1200" dirty="0">
              <a:latin typeface="微軟正黑體" panose="020B0604030504040204" pitchFamily="34" charset="-120"/>
              <a:ea typeface="微軟正黑體" panose="020B0604030504040204" pitchFamily="34" charset="-120"/>
            </a:rPr>
            <a:t>最重封網</a:t>
          </a:r>
          <a:endParaRPr lang="zh-TW" altLang="en-US" sz="4000" b="1" u="sng" kern="1200" dirty="0">
            <a:solidFill>
              <a:schemeClr val="tx1"/>
            </a:solidFill>
            <a:latin typeface="微軟正黑體" panose="020B0604030504040204" pitchFamily="34" charset="-120"/>
            <a:ea typeface="微軟正黑體" panose="020B0604030504040204" pitchFamily="34" charset="-120"/>
          </a:endParaRPr>
        </a:p>
      </dsp:txBody>
      <dsp:txXfrm>
        <a:off x="14106802" y="0"/>
        <a:ext cx="2909814" cy="9835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3FE6A-514B-4E66-AC3F-CC5D4735C529}">
      <dsp:nvSpPr>
        <dsp:cNvPr id="0" name=""/>
        <dsp:cNvSpPr/>
      </dsp:nvSpPr>
      <dsp:spPr>
        <a:xfrm rot="16200000">
          <a:off x="1800680" y="-1800680"/>
          <a:ext cx="3146572" cy="6747933"/>
        </a:xfrm>
        <a:prstGeom prst="round1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2064" tIns="512064" rIns="512064" bIns="512064" numCol="1" spcCol="1270" anchor="ctr" anchorCtr="0">
          <a:noAutofit/>
        </a:bodyPr>
        <a:lstStyle/>
        <a:p>
          <a:pPr marL="0" lvl="0" indent="0" algn="ctr" defTabSz="3200400">
            <a:lnSpc>
              <a:spcPct val="90000"/>
            </a:lnSpc>
            <a:spcBef>
              <a:spcPct val="0"/>
            </a:spcBef>
            <a:spcAft>
              <a:spcPct val="35000"/>
            </a:spcAft>
            <a:buNone/>
          </a:pPr>
          <a:r>
            <a:rPr lang="zh-TW" altLang="en-US" sz="7200" b="1" i="0" kern="1200" baseline="0" dirty="0">
              <a:latin typeface="微軟正黑體" panose="020B0604030504040204" pitchFamily="34" charset="-120"/>
              <a:ea typeface="微軟正黑體" panose="020B0604030504040204" pitchFamily="34" charset="-120"/>
            </a:rPr>
            <a:t>不點閱</a:t>
          </a:r>
          <a:endParaRPr lang="zh-TW" altLang="en-US" sz="7200" b="1" kern="1200" dirty="0">
            <a:latin typeface="微軟正黑體" panose="020B0604030504040204" pitchFamily="34" charset="-120"/>
            <a:ea typeface="微軟正黑體" panose="020B0604030504040204" pitchFamily="34" charset="-120"/>
          </a:endParaRPr>
        </a:p>
      </dsp:txBody>
      <dsp:txXfrm rot="5400000">
        <a:off x="0" y="0"/>
        <a:ext cx="6747933" cy="2359929"/>
      </dsp:txXfrm>
    </dsp:sp>
    <dsp:sp modelId="{DAD710E5-0796-4C7C-B75D-353C18CA6FAE}">
      <dsp:nvSpPr>
        <dsp:cNvPr id="0" name=""/>
        <dsp:cNvSpPr/>
      </dsp:nvSpPr>
      <dsp:spPr>
        <a:xfrm>
          <a:off x="6747933" y="0"/>
          <a:ext cx="6747933" cy="3146572"/>
        </a:xfrm>
        <a:prstGeom prst="round1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2064" tIns="512064" rIns="512064" bIns="512064" numCol="1" spcCol="1270" anchor="ctr" anchorCtr="0">
          <a:noAutofit/>
        </a:bodyPr>
        <a:lstStyle/>
        <a:p>
          <a:pPr marL="0" lvl="0" indent="0" algn="ctr" defTabSz="3200400">
            <a:lnSpc>
              <a:spcPct val="90000"/>
            </a:lnSpc>
            <a:spcBef>
              <a:spcPct val="0"/>
            </a:spcBef>
            <a:spcAft>
              <a:spcPct val="35000"/>
            </a:spcAft>
            <a:buNone/>
          </a:pPr>
          <a:r>
            <a:rPr lang="zh-TW" altLang="en-US" sz="7200" b="1" i="0" kern="1200" baseline="0" dirty="0">
              <a:latin typeface="微軟正黑體" panose="020B0604030504040204" pitchFamily="34" charset="-120"/>
              <a:ea typeface="微軟正黑體" panose="020B0604030504040204" pitchFamily="34" charset="-120"/>
            </a:rPr>
            <a:t>        不下載</a:t>
          </a:r>
          <a:endParaRPr lang="zh-TW" altLang="en-US" sz="7200" b="1" kern="1200" dirty="0">
            <a:latin typeface="微軟正黑體" panose="020B0604030504040204" pitchFamily="34" charset="-120"/>
            <a:ea typeface="微軟正黑體" panose="020B0604030504040204" pitchFamily="34" charset="-120"/>
          </a:endParaRPr>
        </a:p>
      </dsp:txBody>
      <dsp:txXfrm>
        <a:off x="6747933" y="0"/>
        <a:ext cx="6747933" cy="2359929"/>
      </dsp:txXfrm>
    </dsp:sp>
    <dsp:sp modelId="{1FCB5D14-ACA9-4BC5-9EDE-B7D34AFCD614}">
      <dsp:nvSpPr>
        <dsp:cNvPr id="0" name=""/>
        <dsp:cNvSpPr/>
      </dsp:nvSpPr>
      <dsp:spPr>
        <a:xfrm rot="10800000">
          <a:off x="0" y="3146572"/>
          <a:ext cx="6747933" cy="3146572"/>
        </a:xfrm>
        <a:prstGeom prst="round1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2064" tIns="512064" rIns="512064" bIns="512064" numCol="1" spcCol="1270" anchor="ctr" anchorCtr="0">
          <a:noAutofit/>
        </a:bodyPr>
        <a:lstStyle/>
        <a:p>
          <a:pPr marL="0" lvl="0" indent="0" algn="ctr" defTabSz="3200400">
            <a:lnSpc>
              <a:spcPct val="90000"/>
            </a:lnSpc>
            <a:spcBef>
              <a:spcPct val="0"/>
            </a:spcBef>
            <a:spcAft>
              <a:spcPct val="35000"/>
            </a:spcAft>
            <a:buNone/>
          </a:pPr>
          <a:r>
            <a:rPr lang="zh-TW" altLang="en-US" sz="7200" b="1" i="0" kern="1200" baseline="0" dirty="0">
              <a:latin typeface="微軟正黑體" panose="020B0604030504040204" pitchFamily="34" charset="-120"/>
              <a:ea typeface="微軟正黑體" panose="020B0604030504040204" pitchFamily="34" charset="-120"/>
            </a:rPr>
            <a:t>不轉發</a:t>
          </a:r>
          <a:endParaRPr lang="zh-TW" altLang="en-US" sz="7200" b="1" kern="1200" dirty="0">
            <a:latin typeface="微軟正黑體" panose="020B0604030504040204" pitchFamily="34" charset="-120"/>
            <a:ea typeface="微軟正黑體" panose="020B0604030504040204" pitchFamily="34" charset="-120"/>
          </a:endParaRPr>
        </a:p>
      </dsp:txBody>
      <dsp:txXfrm rot="10800000">
        <a:off x="0" y="3933215"/>
        <a:ext cx="6747933" cy="2359929"/>
      </dsp:txXfrm>
    </dsp:sp>
    <dsp:sp modelId="{B8BDD0AB-0620-4338-986B-A6074FE5EB61}">
      <dsp:nvSpPr>
        <dsp:cNvPr id="0" name=""/>
        <dsp:cNvSpPr/>
      </dsp:nvSpPr>
      <dsp:spPr>
        <a:xfrm rot="5400000">
          <a:off x="8548614" y="1345892"/>
          <a:ext cx="3146572" cy="6747933"/>
        </a:xfrm>
        <a:prstGeom prst="round1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2064" tIns="512064" rIns="512064" bIns="512064" numCol="1" spcCol="1270" anchor="ctr" anchorCtr="0">
          <a:noAutofit/>
        </a:bodyPr>
        <a:lstStyle/>
        <a:p>
          <a:pPr marL="0" lvl="0" indent="0" algn="ctr" defTabSz="3200400">
            <a:lnSpc>
              <a:spcPct val="90000"/>
            </a:lnSpc>
            <a:spcBef>
              <a:spcPct val="0"/>
            </a:spcBef>
            <a:spcAft>
              <a:spcPct val="35000"/>
            </a:spcAft>
            <a:buNone/>
          </a:pPr>
          <a:r>
            <a:rPr lang="zh-TW" altLang="en-US" sz="7200" b="1" i="0" kern="1200" baseline="0" dirty="0">
              <a:latin typeface="微軟正黑體" panose="020B0604030504040204" pitchFamily="34" charset="-120"/>
              <a:ea typeface="微軟正黑體" panose="020B0604030504040204" pitchFamily="34" charset="-120"/>
            </a:rPr>
            <a:t>         不談論</a:t>
          </a:r>
          <a:endParaRPr lang="zh-TW" altLang="en-US" sz="7200" b="1" kern="1200" dirty="0">
            <a:latin typeface="微軟正黑體" panose="020B0604030504040204" pitchFamily="34" charset="-120"/>
            <a:ea typeface="微軟正黑體" panose="020B0604030504040204" pitchFamily="34" charset="-120"/>
          </a:endParaRPr>
        </a:p>
      </dsp:txBody>
      <dsp:txXfrm rot="-5400000">
        <a:off x="6747933" y="3933215"/>
        <a:ext cx="6747933" cy="2359929"/>
      </dsp:txXfrm>
    </dsp:sp>
    <dsp:sp modelId="{FDB50BF2-0E61-41F6-BA3D-295214181E3C}">
      <dsp:nvSpPr>
        <dsp:cNvPr id="0" name=""/>
        <dsp:cNvSpPr/>
      </dsp:nvSpPr>
      <dsp:spPr>
        <a:xfrm>
          <a:off x="4723553" y="1721143"/>
          <a:ext cx="4048760" cy="2850857"/>
        </a:xfrm>
        <a:prstGeom prst="roundRect">
          <a:avLst/>
        </a:prstGeom>
        <a:solidFill>
          <a:schemeClr val="accent4">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ts val="0"/>
            </a:spcAft>
            <a:buNone/>
          </a:pPr>
          <a:r>
            <a:rPr lang="zh-TW" altLang="en-US" sz="6000" b="1" kern="1200" dirty="0">
              <a:solidFill>
                <a:srgbClr val="C00000"/>
              </a:solidFill>
              <a:latin typeface="微軟正黑體" panose="020B0604030504040204" pitchFamily="34" charset="-120"/>
              <a:ea typeface="微軟正黑體" panose="020B0604030504040204" pitchFamily="34" charset="-120"/>
            </a:rPr>
            <a:t>避免被害</a:t>
          </a:r>
          <a:endParaRPr lang="en-US" altLang="zh-TW" sz="6000" b="1" kern="1200" dirty="0">
            <a:solidFill>
              <a:srgbClr val="C00000"/>
            </a:solidFill>
            <a:latin typeface="微軟正黑體" panose="020B0604030504040204" pitchFamily="34" charset="-120"/>
            <a:ea typeface="微軟正黑體" panose="020B0604030504040204" pitchFamily="34" charset="-120"/>
          </a:endParaRPr>
        </a:p>
        <a:p>
          <a:pPr marL="0" lvl="0" indent="0" algn="ctr" defTabSz="2667000">
            <a:lnSpc>
              <a:spcPct val="90000"/>
            </a:lnSpc>
            <a:spcBef>
              <a:spcPct val="0"/>
            </a:spcBef>
            <a:spcAft>
              <a:spcPts val="0"/>
            </a:spcAft>
            <a:buNone/>
          </a:pPr>
          <a:r>
            <a:rPr lang="zh-TW" altLang="en-US" sz="6000" b="1" kern="1200" dirty="0">
              <a:solidFill>
                <a:srgbClr val="C00000"/>
              </a:solidFill>
              <a:latin typeface="微軟正黑體" panose="020B0604030504040204" pitchFamily="34" charset="-120"/>
              <a:ea typeface="微軟正黑體" panose="020B0604030504040204" pitchFamily="34" charset="-120"/>
            </a:rPr>
            <a:t>拒絕加害</a:t>
          </a:r>
        </a:p>
      </dsp:txBody>
      <dsp:txXfrm>
        <a:off x="4862720" y="1860310"/>
        <a:ext cx="3770426" cy="257252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頁首版面配置區 1"/>
          <p:cNvSpPr txBox="1">
            <a:spLocks noGrp="1"/>
          </p:cNvSpPr>
          <p:nvPr>
            <p:ph type="hdr" sz="quarter"/>
          </p:nvPr>
        </p:nvSpPr>
        <p:spPr>
          <a:xfrm>
            <a:off x="0" y="0"/>
            <a:ext cx="2946397" cy="496884"/>
          </a:xfrm>
          <a:prstGeom prst="rect">
            <a:avLst/>
          </a:prstGeom>
          <a:noFill/>
          <a:ln>
            <a:noFill/>
          </a:ln>
        </p:spPr>
        <p:txBody>
          <a:bodyPr vert="horz" wrap="square" lIns="91430" tIns="45710" rIns="91430" bIns="45710" anchor="t" anchorCtr="0" compatLnSpc="1">
            <a:noAutofit/>
          </a:bodyPr>
          <a:lstStyle/>
          <a:p>
            <a:pPr marL="0" marR="0" lvl="0" indent="0" algn="l" defTabSz="88203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0" cap="none" spc="0" baseline="0">
              <a:solidFill>
                <a:srgbClr val="000000"/>
              </a:solidFill>
              <a:uFillTx/>
              <a:latin typeface="Arial"/>
              <a:ea typeface="Arial"/>
              <a:cs typeface="Arial"/>
            </a:endParaRPr>
          </a:p>
        </p:txBody>
      </p:sp>
      <p:sp>
        <p:nvSpPr>
          <p:cNvPr id="3" name="日期版面配置區 2"/>
          <p:cNvSpPr txBox="1">
            <a:spLocks noGrp="1"/>
          </p:cNvSpPr>
          <p:nvPr>
            <p:ph type="dt" sz="quarter" idx="1"/>
          </p:nvPr>
        </p:nvSpPr>
        <p:spPr>
          <a:xfrm>
            <a:off x="3849688" y="0"/>
            <a:ext cx="2946397" cy="496884"/>
          </a:xfrm>
          <a:prstGeom prst="rect">
            <a:avLst/>
          </a:prstGeom>
          <a:noFill/>
          <a:ln>
            <a:noFill/>
          </a:ln>
        </p:spPr>
        <p:txBody>
          <a:bodyPr vert="horz" wrap="square" lIns="91430" tIns="45710" rIns="91430" bIns="45710" anchor="t" anchorCtr="0" compatLnSpc="1">
            <a:noAutofit/>
          </a:bodyPr>
          <a:lstStyle/>
          <a:p>
            <a:pPr marL="0" marR="0" lvl="0" indent="0" algn="r" defTabSz="88203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6DC03B-FC3C-4629-876D-60C7888D7C44}" type="datetime1">
              <a:rPr lang="en-US" sz="1200" b="0" i="0" u="none" strike="noStrike" kern="0" cap="none" spc="0" baseline="0">
                <a:solidFill>
                  <a:srgbClr val="000000"/>
                </a:solidFill>
                <a:uFillTx/>
                <a:latin typeface="Arial"/>
                <a:ea typeface="Arial"/>
                <a:cs typeface="Arial"/>
              </a:rPr>
              <a:pPr marL="0" marR="0" lvl="0" indent="0" algn="r" defTabSz="882030" rtl="0" fontAlgn="auto" hangingPunct="1">
                <a:lnSpc>
                  <a:spcPct val="100000"/>
                </a:lnSpc>
                <a:spcBef>
                  <a:spcPts val="0"/>
                </a:spcBef>
                <a:spcAft>
                  <a:spcPts val="0"/>
                </a:spcAft>
                <a:buNone/>
                <a:tabLst/>
                <a:defRPr sz="1800" b="0" i="0" u="none" strike="noStrike" kern="0" cap="none" spc="0" baseline="0">
                  <a:solidFill>
                    <a:srgbClr val="000000"/>
                  </a:solidFill>
                  <a:uFillTx/>
                </a:defRPr>
              </a:pPr>
              <a:t>3/20/2026</a:t>
            </a:fld>
            <a:endParaRPr lang="en-US" sz="1200" b="0" i="0" u="none" strike="noStrike" kern="0" cap="none" spc="0" baseline="0">
              <a:solidFill>
                <a:srgbClr val="000000"/>
              </a:solidFill>
              <a:uFillTx/>
              <a:latin typeface="Arial"/>
              <a:ea typeface="Arial"/>
              <a:cs typeface="Arial"/>
            </a:endParaRPr>
          </a:p>
        </p:txBody>
      </p:sp>
      <p:sp>
        <p:nvSpPr>
          <p:cNvPr id="4" name="頁尾版面配置區 3"/>
          <p:cNvSpPr txBox="1">
            <a:spLocks noGrp="1"/>
          </p:cNvSpPr>
          <p:nvPr>
            <p:ph type="ftr" sz="quarter" idx="2"/>
          </p:nvPr>
        </p:nvSpPr>
        <p:spPr>
          <a:xfrm>
            <a:off x="0" y="9429750"/>
            <a:ext cx="2946397" cy="496884"/>
          </a:xfrm>
          <a:prstGeom prst="rect">
            <a:avLst/>
          </a:prstGeom>
          <a:noFill/>
          <a:ln>
            <a:noFill/>
          </a:ln>
        </p:spPr>
        <p:txBody>
          <a:bodyPr vert="horz" wrap="square" lIns="91430" tIns="45710" rIns="91430" bIns="45710" anchor="b" anchorCtr="0" compatLnSpc="1">
            <a:noAutofit/>
          </a:bodyPr>
          <a:lstStyle/>
          <a:p>
            <a:pPr marL="0" marR="0" lvl="0" indent="0" algn="l" defTabSz="88203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0" cap="none" spc="0" baseline="0">
              <a:solidFill>
                <a:srgbClr val="000000"/>
              </a:solidFill>
              <a:uFillTx/>
              <a:latin typeface="Arial"/>
              <a:ea typeface="Arial"/>
              <a:cs typeface="Arial"/>
            </a:endParaRPr>
          </a:p>
        </p:txBody>
      </p:sp>
      <p:sp>
        <p:nvSpPr>
          <p:cNvPr id="5" name="投影片編號版面配置區 4"/>
          <p:cNvSpPr txBox="1">
            <a:spLocks noGrp="1"/>
          </p:cNvSpPr>
          <p:nvPr>
            <p:ph type="sldNum" sz="quarter" idx="3"/>
          </p:nvPr>
        </p:nvSpPr>
        <p:spPr>
          <a:xfrm>
            <a:off x="3849688" y="9429750"/>
            <a:ext cx="2946397" cy="496884"/>
          </a:xfrm>
          <a:prstGeom prst="rect">
            <a:avLst/>
          </a:prstGeom>
          <a:noFill/>
          <a:ln>
            <a:noFill/>
          </a:ln>
        </p:spPr>
        <p:txBody>
          <a:bodyPr vert="horz" wrap="square" lIns="91430" tIns="45710" rIns="91430" bIns="45710" anchor="b" anchorCtr="0" compatLnSpc="1">
            <a:noAutofit/>
          </a:bodyPr>
          <a:lstStyle/>
          <a:p>
            <a:pPr marL="0" marR="0" lvl="0" indent="0" algn="r" defTabSz="88203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E19F511-D013-40A7-8D7A-37339DDD1B1D}" type="slidenum">
              <a:t>‹#›</a:t>
            </a:fld>
            <a:endParaRPr lang="en-US" sz="12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1896131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p:cNvSpPr txBox="1">
            <a:spLocks noGrp="1"/>
          </p:cNvSpPr>
          <p:nvPr>
            <p:ph type="hdr" sz="quarter"/>
          </p:nvPr>
        </p:nvSpPr>
        <p:spPr>
          <a:xfrm>
            <a:off x="0" y="0"/>
            <a:ext cx="2945666" cy="498055"/>
          </a:xfrm>
          <a:prstGeom prst="rect">
            <a:avLst/>
          </a:prstGeom>
          <a:noFill/>
          <a:ln>
            <a:noFill/>
          </a:ln>
        </p:spPr>
        <p:txBody>
          <a:bodyPr vert="horz" wrap="square" lIns="91412" tIns="45701" rIns="91412" bIns="45701" anchor="t" anchorCtr="0" compatLnSpc="1">
            <a:noAutofit/>
          </a:bodyPr>
          <a:lstStyle>
            <a:lvl1pPr marL="0" marR="0" lvl="0" indent="0" algn="l" defTabSz="88203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endParaRPr lang="en-US"/>
          </a:p>
        </p:txBody>
      </p:sp>
      <p:sp>
        <p:nvSpPr>
          <p:cNvPr id="3" name="Google Shape;4;n"/>
          <p:cNvSpPr txBox="1">
            <a:spLocks noGrp="1"/>
          </p:cNvSpPr>
          <p:nvPr>
            <p:ph type="dt" idx="1"/>
          </p:nvPr>
        </p:nvSpPr>
        <p:spPr>
          <a:xfrm>
            <a:off x="3850446" y="0"/>
            <a:ext cx="2945666" cy="498055"/>
          </a:xfrm>
          <a:prstGeom prst="rect">
            <a:avLst/>
          </a:prstGeom>
          <a:noFill/>
          <a:ln>
            <a:noFill/>
          </a:ln>
        </p:spPr>
        <p:txBody>
          <a:bodyPr vert="horz" wrap="square" lIns="91412" tIns="45701" rIns="91412" bIns="45701" anchor="t" anchorCtr="0" compatLnSpc="1">
            <a:noAutofit/>
          </a:bodyPr>
          <a:lstStyle>
            <a:lvl1pPr marL="0" marR="0" lvl="0" indent="0" algn="r" defTabSz="88203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endParaRPr lang="en-US"/>
          </a:p>
        </p:txBody>
      </p:sp>
      <p:sp>
        <p:nvSpPr>
          <p:cNvPr id="4" name="Google Shape;5;n"/>
          <p:cNvSpPr>
            <a:spLocks noGrp="1" noRot="1" noChangeAspect="1"/>
          </p:cNvSpPr>
          <p:nvPr>
            <p:ph type="sldImg" idx="2"/>
          </p:nvPr>
        </p:nvSpPr>
        <p:spPr>
          <a:xfrm>
            <a:off x="422279" y="1241426"/>
            <a:ext cx="5953128" cy="3349620"/>
          </a:xfrm>
          <a:prstGeom prst="rect">
            <a:avLst/>
          </a:prstGeom>
          <a:noFill/>
          <a:ln w="12701" cap="flat">
            <a:solidFill>
              <a:srgbClr val="000000"/>
            </a:solidFill>
            <a:prstDash val="solid"/>
            <a:round/>
          </a:ln>
        </p:spPr>
      </p:sp>
      <p:sp>
        <p:nvSpPr>
          <p:cNvPr id="5" name="Google Shape;6;n"/>
          <p:cNvSpPr txBox="1">
            <a:spLocks noGrp="1"/>
          </p:cNvSpPr>
          <p:nvPr>
            <p:ph type="body" sz="quarter" idx="3"/>
          </p:nvPr>
        </p:nvSpPr>
        <p:spPr>
          <a:xfrm>
            <a:off x="679774" y="4777191"/>
            <a:ext cx="5438137" cy="3908611"/>
          </a:xfrm>
          <a:prstGeom prst="rect">
            <a:avLst/>
          </a:prstGeom>
          <a:noFill/>
          <a:ln>
            <a:noFill/>
          </a:ln>
        </p:spPr>
        <p:txBody>
          <a:bodyPr vert="horz" wrap="square" lIns="91412" tIns="45701" rIns="91412" bIns="45701" anchor="t" anchorCtr="0" compatLnSpc="1">
            <a:noAutofit/>
          </a:bodyPr>
          <a:lstStyle/>
          <a:p>
            <a:pPr lvl="0"/>
            <a:endParaRPr lang="en-US"/>
          </a:p>
        </p:txBody>
      </p:sp>
      <p:sp>
        <p:nvSpPr>
          <p:cNvPr id="6" name="Google Shape;7;n"/>
          <p:cNvSpPr txBox="1">
            <a:spLocks noGrp="1"/>
          </p:cNvSpPr>
          <p:nvPr>
            <p:ph type="ftr" sz="quarter" idx="4"/>
          </p:nvPr>
        </p:nvSpPr>
        <p:spPr>
          <a:xfrm>
            <a:off x="0" y="9428579"/>
            <a:ext cx="2945666" cy="498055"/>
          </a:xfrm>
          <a:prstGeom prst="rect">
            <a:avLst/>
          </a:prstGeom>
          <a:noFill/>
          <a:ln>
            <a:noFill/>
          </a:ln>
        </p:spPr>
        <p:txBody>
          <a:bodyPr vert="horz" wrap="square" lIns="91412" tIns="45701" rIns="91412" bIns="45701" anchor="b" anchorCtr="0" compatLnSpc="1">
            <a:noAutofit/>
          </a:bodyPr>
          <a:lstStyle>
            <a:lvl1pPr marL="0" marR="0" lvl="0" indent="0" algn="l" defTabSz="88203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endParaRPr lang="en-US"/>
          </a:p>
        </p:txBody>
      </p:sp>
      <p:sp>
        <p:nvSpPr>
          <p:cNvPr id="7" name="Google Shape;8;n"/>
          <p:cNvSpPr txBox="1">
            <a:spLocks noGrp="1"/>
          </p:cNvSpPr>
          <p:nvPr>
            <p:ph type="sldNum" sz="quarter" idx="5"/>
          </p:nvPr>
        </p:nvSpPr>
        <p:spPr>
          <a:xfrm>
            <a:off x="3850446" y="9428579"/>
            <a:ext cx="2945666" cy="498055"/>
          </a:xfrm>
          <a:prstGeom prst="rect">
            <a:avLst/>
          </a:prstGeom>
          <a:noFill/>
          <a:ln>
            <a:noFill/>
          </a:ln>
        </p:spPr>
        <p:txBody>
          <a:bodyPr vert="horz" wrap="square" lIns="91412" tIns="45701" rIns="91412" bIns="45701" anchor="b" anchorCtr="0" compatLnSpc="1">
            <a:noAutofit/>
          </a:bodyPr>
          <a:lstStyle>
            <a:lvl1pPr marL="0" marR="0" lvl="0" indent="0" algn="r" defTabSz="88203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fld id="{7DDAF4AD-CE15-4067-A5DE-4C0501A1A516}" type="slidenum">
              <a:t>‹#›</a:t>
            </a:fld>
            <a:endParaRPr lang="en-US"/>
          </a:p>
        </p:txBody>
      </p:sp>
    </p:spTree>
    <p:extLst>
      <p:ext uri="{BB962C8B-B14F-4D97-AF65-F5344CB8AC3E}">
        <p14:creationId xmlns:p14="http://schemas.microsoft.com/office/powerpoint/2010/main" val="3439528950"/>
      </p:ext>
    </p:extLst>
  </p:cSld>
  <p:clrMap bg1="lt1" tx1="dk1" bg2="lt2" tx2="dk2" accent1="accent1" accent2="accent2" accent3="accent3" accent4="accent4" accent5="accent5" accent6="accent6" hlink="hlink" folHlink="folHlink"/>
  <p:notesStyle>
    <a:lvl1pPr marL="457200" marR="0" lvl="0" indent="-22860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76;p1:notes"/>
          <p:cNvSpPr>
            <a:spLocks noGrp="1" noRot="1" noChangeAspect="1"/>
          </p:cNvSpPr>
          <p:nvPr>
            <p:ph type="sldImg"/>
          </p:nvPr>
        </p:nvSpPr>
        <p:spPr>
          <a:xfrm>
            <a:off x="422275" y="1241425"/>
            <a:ext cx="5953125" cy="3349625"/>
          </a:xfrm>
        </p:spPr>
      </p:sp>
      <p:sp>
        <p:nvSpPr>
          <p:cNvPr id="3" name="Google Shape;77;p1:notes"/>
          <p:cNvSpPr txBox="1">
            <a:spLocks noGrp="1"/>
          </p:cNvSpPr>
          <p:nvPr>
            <p:ph type="body" sz="quarter" idx="1"/>
          </p:nvPr>
        </p:nvSpPr>
        <p:spPr/>
        <p:txBody>
          <a:bodyPr/>
          <a:lstStyle/>
          <a:p>
            <a:endParaRPr lang="zh-TW" altLang="en-US"/>
          </a:p>
        </p:txBody>
      </p:sp>
      <p:sp>
        <p:nvSpPr>
          <p:cNvPr id="4" name="Google Shape;78;p1:notes"/>
          <p:cNvSpPr txBox="1"/>
          <p:nvPr/>
        </p:nvSpPr>
        <p:spPr>
          <a:xfrm>
            <a:off x="3850446" y="9428579"/>
            <a:ext cx="2945666" cy="498055"/>
          </a:xfrm>
          <a:prstGeom prst="rect">
            <a:avLst/>
          </a:prstGeom>
          <a:noFill/>
          <a:ln cap="flat">
            <a:noFill/>
          </a:ln>
        </p:spPr>
        <p:txBody>
          <a:bodyPr vert="horz" wrap="square" lIns="91412" tIns="45701" rIns="91412" bIns="45701" anchor="b" anchorCtr="0" compatLnSpc="1">
            <a:noAutofit/>
          </a:bodyPr>
          <a:lstStyle/>
          <a:p>
            <a:pPr marL="0" marR="0" lvl="0" indent="0" algn="r" defTabSz="88203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63F4D4-2BD7-4403-B4D4-92094110816F}" type="slidenum">
              <a:t>1</a:t>
            </a:fld>
            <a:endParaRPr lang="en-US"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609254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15888" y="1331913"/>
            <a:ext cx="6383337" cy="3590925"/>
          </a:xfrm>
          <a:ln w="12701" cap="flat">
            <a:solidFill>
              <a:srgbClr val="000000"/>
            </a:solidFill>
            <a:prstDash val="solid"/>
            <a:miter/>
          </a:ln>
        </p:spPr>
      </p:sp>
      <p:sp>
        <p:nvSpPr>
          <p:cNvPr id="3" name="備忘稿版面配置區 2"/>
          <p:cNvSpPr txBox="1">
            <a:spLocks noGrp="1"/>
          </p:cNvSpPr>
          <p:nvPr>
            <p:ph type="body" sz="quarter" idx="1"/>
          </p:nvPr>
        </p:nvSpPr>
        <p:spPr/>
        <p:txBody>
          <a:bodyPr/>
          <a:lstStyle/>
          <a:p>
            <a:endParaRPr lang="zh-TW" altLang="en-US"/>
          </a:p>
        </p:txBody>
      </p:sp>
    </p:spTree>
    <p:extLst>
      <p:ext uri="{BB962C8B-B14F-4D97-AF65-F5344CB8AC3E}">
        <p14:creationId xmlns:p14="http://schemas.microsoft.com/office/powerpoint/2010/main" val="36317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7;p3:notes"/>
          <p:cNvSpPr txBox="1">
            <a:spLocks noGrp="1"/>
          </p:cNvSpPr>
          <p:nvPr>
            <p:ph type="body" sz="quarter" idx="1"/>
          </p:nvPr>
        </p:nvSpPr>
        <p:spPr/>
        <p:txBody>
          <a:bodyPr/>
          <a:lstStyle/>
          <a:p>
            <a:endParaRPr lang="zh-TW" altLang="en-US"/>
          </a:p>
        </p:txBody>
      </p:sp>
      <p:sp>
        <p:nvSpPr>
          <p:cNvPr id="3" name="Google Shape;208;p3:notes"/>
          <p:cNvSpPr>
            <a:spLocks noGrp="1" noRot="1" noChangeAspect="1"/>
          </p:cNvSpPr>
          <p:nvPr>
            <p:ph type="sldImg"/>
          </p:nvPr>
        </p:nvSpPr>
        <p:spPr>
          <a:xfrm>
            <a:off x="422275" y="1241425"/>
            <a:ext cx="5953125" cy="3349625"/>
          </a:xfrm>
        </p:spPr>
      </p:sp>
    </p:spTree>
    <p:extLst>
      <p:ext uri="{BB962C8B-B14F-4D97-AF65-F5344CB8AC3E}">
        <p14:creationId xmlns:p14="http://schemas.microsoft.com/office/powerpoint/2010/main" val="1646304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27000" y="1339850"/>
            <a:ext cx="6423025" cy="3613150"/>
          </a:xfrm>
          <a:ln w="12701" cap="flat">
            <a:solidFill>
              <a:srgbClr val="000000"/>
            </a:solidFill>
            <a:prstDash val="solid"/>
            <a:miter/>
          </a:ln>
        </p:spPr>
      </p:sp>
      <p:sp>
        <p:nvSpPr>
          <p:cNvPr id="3" name="備忘稿版面配置區 2"/>
          <p:cNvSpPr txBox="1">
            <a:spLocks noGrp="1"/>
          </p:cNvSpPr>
          <p:nvPr>
            <p:ph type="body" sz="quarter" idx="1"/>
          </p:nvPr>
        </p:nvSpPr>
        <p:spPr/>
        <p:txBody>
          <a:bodyPr/>
          <a:lstStyle/>
          <a:p>
            <a:pPr lvl="0"/>
            <a:r>
              <a:rPr lang="zh-TW" altLang="en-US">
                <a:latin typeface="Calibri" pitchFamily="34"/>
                <a:ea typeface="新細明體" pitchFamily="18"/>
              </a:rPr>
              <a:t>騷擾</a:t>
            </a:r>
            <a:r>
              <a:rPr lang="en-US">
                <a:latin typeface="Calibri" pitchFamily="34"/>
                <a:ea typeface="新細明體" pitchFamily="18"/>
              </a:rPr>
              <a:t>:</a:t>
            </a:r>
            <a:r>
              <a:rPr lang="zh-TW" altLang="en-US">
                <a:latin typeface="Calibri" pitchFamily="34"/>
                <a:ea typeface="新細明體" pitchFamily="18"/>
              </a:rPr>
              <a:t>指任何打擾、警告、嘲弄或辱罵他人之言語、動作或製造使人心生畏怖情境之行為。</a:t>
            </a:r>
            <a:endParaRPr lang="en-US">
              <a:latin typeface="Calibri" pitchFamily="34"/>
              <a:ea typeface="新細明體" pitchFamily="18"/>
            </a:endParaRPr>
          </a:p>
          <a:p>
            <a:pPr lvl="0"/>
            <a:r>
              <a:rPr lang="zh-TW" altLang="en-US">
                <a:latin typeface="Calibri" pitchFamily="34"/>
                <a:ea typeface="新細明體" pitchFamily="18"/>
              </a:rPr>
              <a:t>跟蹤</a:t>
            </a:r>
            <a:r>
              <a:rPr lang="en-US">
                <a:latin typeface="Calibri" pitchFamily="34"/>
                <a:ea typeface="新細明體" pitchFamily="18"/>
              </a:rPr>
              <a:t>:</a:t>
            </a:r>
            <a:r>
              <a:rPr lang="zh-TW" altLang="en-US">
                <a:latin typeface="Calibri" pitchFamily="34"/>
                <a:ea typeface="新細明體" pitchFamily="18"/>
              </a:rPr>
              <a:t>指任何以人員、車輛、工具、設備、電子通訊或其他方法持續性監視、跟追或掌控他人行蹤及活動之行為。</a:t>
            </a:r>
          </a:p>
          <a:p>
            <a:pPr lvl="0"/>
            <a:endParaRPr lang="en-US">
              <a:latin typeface="Calibri" pitchFamily="34"/>
              <a:ea typeface="新細明體" pitchFamily="18"/>
            </a:endParaRPr>
          </a:p>
        </p:txBody>
      </p:sp>
    </p:spTree>
    <p:extLst>
      <p:ext uri="{BB962C8B-B14F-4D97-AF65-F5344CB8AC3E}">
        <p14:creationId xmlns:p14="http://schemas.microsoft.com/office/powerpoint/2010/main" val="3247158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27000" y="1339850"/>
            <a:ext cx="6423025" cy="3613150"/>
          </a:xfrm>
          <a:ln w="12701" cap="flat">
            <a:solidFill>
              <a:srgbClr val="000000"/>
            </a:solidFill>
            <a:prstDash val="solid"/>
            <a:miter/>
          </a:ln>
        </p:spPr>
      </p:sp>
      <p:sp>
        <p:nvSpPr>
          <p:cNvPr id="3" name="備忘稿版面配置區 2"/>
          <p:cNvSpPr txBox="1">
            <a:spLocks noGrp="1"/>
          </p:cNvSpPr>
          <p:nvPr>
            <p:ph type="body" sz="quarter" idx="1"/>
          </p:nvPr>
        </p:nvSpPr>
        <p:spPr/>
        <p:txBody>
          <a:bodyPr/>
          <a:lstStyle/>
          <a:p>
            <a:pPr lvl="0"/>
            <a:endParaRPr lang="en-US" dirty="0">
              <a:latin typeface="Calibri" pitchFamily="34"/>
              <a:ea typeface="新細明體" pitchFamily="18"/>
            </a:endParaRPr>
          </a:p>
        </p:txBody>
      </p:sp>
    </p:spTree>
    <p:extLst>
      <p:ext uri="{BB962C8B-B14F-4D97-AF65-F5344CB8AC3E}">
        <p14:creationId xmlns:p14="http://schemas.microsoft.com/office/powerpoint/2010/main" val="372757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7;p3:notes"/>
          <p:cNvSpPr txBox="1">
            <a:spLocks noGrp="1"/>
          </p:cNvSpPr>
          <p:nvPr>
            <p:ph type="body" sz="quarter" idx="1"/>
          </p:nvPr>
        </p:nvSpPr>
        <p:spPr/>
        <p:txBody>
          <a:bodyPr/>
          <a:lstStyle/>
          <a:p>
            <a:endParaRPr lang="zh-TW" altLang="en-US"/>
          </a:p>
        </p:txBody>
      </p:sp>
      <p:sp>
        <p:nvSpPr>
          <p:cNvPr id="3" name="Google Shape;208;p3:notes"/>
          <p:cNvSpPr>
            <a:spLocks noGrp="1" noRot="1" noChangeAspect="1"/>
          </p:cNvSpPr>
          <p:nvPr>
            <p:ph type="sldImg"/>
          </p:nvPr>
        </p:nvSpPr>
        <p:spPr>
          <a:xfrm>
            <a:off x="422275" y="1241425"/>
            <a:ext cx="5953125" cy="3349625"/>
          </a:xfrm>
        </p:spPr>
      </p:sp>
    </p:spTree>
    <p:extLst>
      <p:ext uri="{BB962C8B-B14F-4D97-AF65-F5344CB8AC3E}">
        <p14:creationId xmlns:p14="http://schemas.microsoft.com/office/powerpoint/2010/main" val="2185046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27000" y="1339850"/>
            <a:ext cx="6423025" cy="3613150"/>
          </a:xfrm>
          <a:ln w="12701" cap="flat">
            <a:solidFill>
              <a:srgbClr val="000000"/>
            </a:solidFill>
            <a:prstDash val="solid"/>
            <a:miter/>
          </a:ln>
        </p:spPr>
      </p:sp>
      <p:sp>
        <p:nvSpPr>
          <p:cNvPr id="3" name="備忘稿版面配置區 2"/>
          <p:cNvSpPr txBox="1">
            <a:spLocks noGrp="1"/>
          </p:cNvSpPr>
          <p:nvPr>
            <p:ph type="body" sz="quarter" idx="1"/>
          </p:nvPr>
        </p:nvSpPr>
        <p:spPr/>
        <p:txBody>
          <a:bodyPr/>
          <a:lstStyle/>
          <a:p>
            <a:endParaRPr lang="zh-TW" altLang="en-US"/>
          </a:p>
        </p:txBody>
      </p:sp>
    </p:spTree>
    <p:extLst>
      <p:ext uri="{BB962C8B-B14F-4D97-AF65-F5344CB8AC3E}">
        <p14:creationId xmlns:p14="http://schemas.microsoft.com/office/powerpoint/2010/main" val="3996366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27000" y="1339850"/>
            <a:ext cx="6423025" cy="3613150"/>
          </a:xfrm>
          <a:ln w="12701" cap="flat">
            <a:solidFill>
              <a:srgbClr val="000000"/>
            </a:solidFill>
            <a:prstDash val="solid"/>
            <a:miter/>
          </a:ln>
        </p:spPr>
      </p:sp>
      <p:sp>
        <p:nvSpPr>
          <p:cNvPr id="3" name="備忘稿版面配置區 2"/>
          <p:cNvSpPr txBox="1">
            <a:spLocks noGrp="1"/>
          </p:cNvSpPr>
          <p:nvPr>
            <p:ph type="body" sz="quarter" idx="1"/>
          </p:nvPr>
        </p:nvSpPr>
        <p:spPr/>
        <p:txBody>
          <a:bodyPr/>
          <a:lstStyle/>
          <a:p>
            <a:endParaRPr lang="zh-TW" altLang="en-US"/>
          </a:p>
        </p:txBody>
      </p:sp>
    </p:spTree>
    <p:extLst>
      <p:ext uri="{BB962C8B-B14F-4D97-AF65-F5344CB8AC3E}">
        <p14:creationId xmlns:p14="http://schemas.microsoft.com/office/powerpoint/2010/main" val="199797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27000" y="1339850"/>
            <a:ext cx="6423025" cy="3613150"/>
          </a:xfrm>
          <a:ln w="12701" cap="flat">
            <a:solidFill>
              <a:srgbClr val="000000"/>
            </a:solidFill>
            <a:prstDash val="solid"/>
            <a:miter/>
          </a:ln>
        </p:spPr>
      </p:sp>
      <p:sp>
        <p:nvSpPr>
          <p:cNvPr id="3" name="備忘稿版面配置區 2"/>
          <p:cNvSpPr txBox="1">
            <a:spLocks noGrp="1"/>
          </p:cNvSpPr>
          <p:nvPr>
            <p:ph type="body" sz="quarter" idx="1"/>
          </p:nvPr>
        </p:nvSpPr>
        <p:spPr/>
        <p:txBody>
          <a:bodyPr/>
          <a:lstStyle/>
          <a:p>
            <a:endParaRPr lang="zh-TW" altLang="en-US"/>
          </a:p>
        </p:txBody>
      </p:sp>
    </p:spTree>
    <p:extLst>
      <p:ext uri="{BB962C8B-B14F-4D97-AF65-F5344CB8AC3E}">
        <p14:creationId xmlns:p14="http://schemas.microsoft.com/office/powerpoint/2010/main" val="766847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27000" y="1339850"/>
            <a:ext cx="6423025" cy="3613150"/>
          </a:xfrm>
          <a:ln w="12701" cap="flat">
            <a:solidFill>
              <a:srgbClr val="000000"/>
            </a:solidFill>
            <a:prstDash val="solid"/>
            <a:miter/>
          </a:ln>
        </p:spPr>
      </p:sp>
      <p:sp>
        <p:nvSpPr>
          <p:cNvPr id="3" name="備忘稿版面配置區 2"/>
          <p:cNvSpPr txBox="1">
            <a:spLocks noGrp="1"/>
          </p:cNvSpPr>
          <p:nvPr>
            <p:ph type="body" sz="quarter" idx="1"/>
          </p:nvPr>
        </p:nvSpPr>
        <p:spPr/>
        <p:txBody>
          <a:bodyPr/>
          <a:lstStyle/>
          <a:p>
            <a:endParaRPr lang="zh-TW" altLang="en-US"/>
          </a:p>
        </p:txBody>
      </p:sp>
    </p:spTree>
    <p:extLst>
      <p:ext uri="{BB962C8B-B14F-4D97-AF65-F5344CB8AC3E}">
        <p14:creationId xmlns:p14="http://schemas.microsoft.com/office/powerpoint/2010/main" val="2471177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27000" y="1339850"/>
            <a:ext cx="6423025" cy="3613150"/>
          </a:xfrm>
          <a:ln w="12701" cap="flat">
            <a:solidFill>
              <a:srgbClr val="000000"/>
            </a:solidFill>
            <a:prstDash val="solid"/>
            <a:miter/>
          </a:ln>
        </p:spPr>
      </p:sp>
      <p:sp>
        <p:nvSpPr>
          <p:cNvPr id="3" name="備忘稿版面配置區 2"/>
          <p:cNvSpPr txBox="1">
            <a:spLocks noGrp="1"/>
          </p:cNvSpPr>
          <p:nvPr>
            <p:ph type="body" sz="quarter" idx="1"/>
          </p:nvPr>
        </p:nvSpPr>
        <p:spPr/>
        <p:txBody>
          <a:bodyPr/>
          <a:lstStyle/>
          <a:p>
            <a:endParaRPr lang="zh-TW" altLang="en-US"/>
          </a:p>
        </p:txBody>
      </p:sp>
    </p:spTree>
    <p:extLst>
      <p:ext uri="{BB962C8B-B14F-4D97-AF65-F5344CB8AC3E}">
        <p14:creationId xmlns:p14="http://schemas.microsoft.com/office/powerpoint/2010/main" val="325484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50;p2:notes"/>
          <p:cNvSpPr txBox="1">
            <a:spLocks noGrp="1"/>
          </p:cNvSpPr>
          <p:nvPr>
            <p:ph type="body" sz="quarter" idx="1"/>
          </p:nvPr>
        </p:nvSpPr>
        <p:spPr/>
        <p:txBody>
          <a:bodyPr/>
          <a:lstStyle/>
          <a:p>
            <a:endParaRPr lang="zh-TW" altLang="en-US"/>
          </a:p>
        </p:txBody>
      </p:sp>
      <p:sp>
        <p:nvSpPr>
          <p:cNvPr id="3" name="Google Shape;151;p2:notes"/>
          <p:cNvSpPr>
            <a:spLocks noGrp="1" noRot="1" noChangeAspect="1"/>
          </p:cNvSpPr>
          <p:nvPr>
            <p:ph type="sldImg"/>
          </p:nvPr>
        </p:nvSpPr>
        <p:spPr>
          <a:xfrm>
            <a:off x="422275" y="1241425"/>
            <a:ext cx="5953125" cy="3349625"/>
          </a:xfrm>
        </p:spPr>
      </p:sp>
    </p:spTree>
    <p:extLst>
      <p:ext uri="{BB962C8B-B14F-4D97-AF65-F5344CB8AC3E}">
        <p14:creationId xmlns:p14="http://schemas.microsoft.com/office/powerpoint/2010/main" val="2017715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7;p3:notes"/>
          <p:cNvSpPr txBox="1">
            <a:spLocks noGrp="1"/>
          </p:cNvSpPr>
          <p:nvPr>
            <p:ph type="body" sz="quarter" idx="1"/>
          </p:nvPr>
        </p:nvSpPr>
        <p:spPr/>
        <p:txBody>
          <a:bodyPr/>
          <a:lstStyle/>
          <a:p>
            <a:endParaRPr lang="zh-TW" altLang="en-US"/>
          </a:p>
        </p:txBody>
      </p:sp>
      <p:sp>
        <p:nvSpPr>
          <p:cNvPr id="3" name="Google Shape;208;p3:notes"/>
          <p:cNvSpPr>
            <a:spLocks noGrp="1" noRot="1" noChangeAspect="1"/>
          </p:cNvSpPr>
          <p:nvPr>
            <p:ph type="sldImg"/>
          </p:nvPr>
        </p:nvSpPr>
        <p:spPr>
          <a:xfrm>
            <a:off x="422275" y="1241425"/>
            <a:ext cx="5953125" cy="3349625"/>
          </a:xfrm>
        </p:spPr>
      </p:sp>
    </p:spTree>
    <p:extLst>
      <p:ext uri="{BB962C8B-B14F-4D97-AF65-F5344CB8AC3E}">
        <p14:creationId xmlns:p14="http://schemas.microsoft.com/office/powerpoint/2010/main" val="827183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27000" y="1339850"/>
            <a:ext cx="6423025" cy="3613150"/>
          </a:xfrm>
          <a:ln w="12701" cap="flat">
            <a:solidFill>
              <a:srgbClr val="000000"/>
            </a:solidFill>
            <a:prstDash val="solid"/>
            <a:miter/>
          </a:ln>
        </p:spPr>
      </p:sp>
      <p:sp>
        <p:nvSpPr>
          <p:cNvPr id="3" name="備忘稿版面配置區 2"/>
          <p:cNvSpPr txBox="1">
            <a:spLocks noGrp="1"/>
          </p:cNvSpPr>
          <p:nvPr>
            <p:ph type="body" sz="quarter" idx="1"/>
          </p:nvPr>
        </p:nvSpPr>
        <p:spPr/>
        <p:txBody>
          <a:bodyPr/>
          <a:lstStyle/>
          <a:p>
            <a:pPr marL="882030" lvl="1" indent="-220507">
              <a:lnSpc>
                <a:spcPts val="2400"/>
              </a:lnSpc>
              <a:spcAft>
                <a:spcPts val="1200"/>
              </a:spcAft>
            </a:pPr>
            <a:r>
              <a:rPr lang="en-US" kern="0">
                <a:solidFill>
                  <a:srgbClr val="000000"/>
                </a:solidFill>
                <a:latin typeface="Calibri" pitchFamily="34"/>
                <a:ea typeface="新細明體" pitchFamily="18"/>
                <a:cs typeface="Calibri"/>
              </a:rPr>
              <a:t>只要不是您願意讓他人碰觸或觸摸身體的任何部位，且碰觸程度達猥褻之行為者，也算性侵害</a:t>
            </a:r>
            <a:br>
              <a:rPr lang="en-US" kern="0">
                <a:solidFill>
                  <a:srgbClr val="000000"/>
                </a:solidFill>
                <a:latin typeface="Calibri" pitchFamily="34"/>
                <a:ea typeface="新細明體" pitchFamily="18"/>
                <a:cs typeface="Calibri"/>
              </a:rPr>
            </a:br>
            <a:br>
              <a:rPr lang="en-US" kern="0">
                <a:solidFill>
                  <a:srgbClr val="000000"/>
                </a:solidFill>
                <a:latin typeface="Calibri" pitchFamily="34"/>
                <a:ea typeface="新細明體" pitchFamily="18"/>
                <a:cs typeface="Calibri"/>
              </a:rPr>
            </a:br>
            <a:r>
              <a:rPr lang="zh-TW" altLang="en-US" b="1" kern="0">
                <a:solidFill>
                  <a:srgbClr val="000000"/>
                </a:solidFill>
                <a:latin typeface="微軟正黑體" pitchFamily="34"/>
                <a:ea typeface="微軟正黑體" pitchFamily="34"/>
                <a:cs typeface="Calibri"/>
              </a:rPr>
              <a:t>嚴重者如性交、口交、體外射精、性猥褻等；</a:t>
            </a:r>
            <a:endParaRPr lang="en-US" b="1" kern="0">
              <a:solidFill>
                <a:srgbClr val="000000"/>
              </a:solidFill>
              <a:latin typeface="微軟正黑體" pitchFamily="34"/>
              <a:ea typeface="微軟正黑體" pitchFamily="34"/>
              <a:cs typeface="Calibri"/>
            </a:endParaRPr>
          </a:p>
          <a:p>
            <a:pPr marL="882030" lvl="1" indent="-220507">
              <a:lnSpc>
                <a:spcPts val="2400"/>
              </a:lnSpc>
              <a:spcAft>
                <a:spcPts val="1200"/>
              </a:spcAft>
            </a:pPr>
            <a:r>
              <a:rPr lang="en-US" b="1" kern="0">
                <a:solidFill>
                  <a:srgbClr val="000000"/>
                </a:solidFill>
                <a:latin typeface="微軟正黑體" pitchFamily="34"/>
                <a:ea typeface="微軟正黑體" pitchFamily="34"/>
                <a:cs typeface="Calibri"/>
              </a:rPr>
              <a:t>   </a:t>
            </a:r>
            <a:r>
              <a:rPr lang="zh-TW" altLang="en-US" b="1" kern="0">
                <a:solidFill>
                  <a:srgbClr val="000000"/>
                </a:solidFill>
                <a:latin typeface="微軟正黑體" pitchFamily="34"/>
                <a:ea typeface="微軟正黑體" pitchFamily="34"/>
                <a:cs typeface="Calibri"/>
              </a:rPr>
              <a:t>輕者包括展示色情圖片、口語上的性騷擾、強</a:t>
            </a:r>
            <a:r>
              <a:rPr lang="en-US" b="1" kern="0">
                <a:solidFill>
                  <a:srgbClr val="000000"/>
                </a:solidFill>
                <a:latin typeface="微軟正黑體" pitchFamily="34"/>
                <a:ea typeface="微軟正黑體" pitchFamily="34"/>
                <a:cs typeface="Calibri"/>
              </a:rPr>
              <a:t> </a:t>
            </a:r>
          </a:p>
          <a:p>
            <a:pPr marL="882030" lvl="1" indent="-220507">
              <a:lnSpc>
                <a:spcPts val="2400"/>
              </a:lnSpc>
              <a:spcAft>
                <a:spcPts val="1200"/>
              </a:spcAft>
            </a:pPr>
            <a:r>
              <a:rPr lang="en-US" b="1" kern="0">
                <a:solidFill>
                  <a:srgbClr val="000000"/>
                </a:solidFill>
                <a:latin typeface="微軟正黑體" pitchFamily="34"/>
                <a:ea typeface="微軟正黑體" pitchFamily="34"/>
                <a:cs typeface="Calibri"/>
              </a:rPr>
              <a:t>   </a:t>
            </a:r>
            <a:r>
              <a:rPr lang="zh-TW" altLang="en-US" b="1" kern="0">
                <a:solidFill>
                  <a:srgbClr val="000000"/>
                </a:solidFill>
                <a:latin typeface="微軟正黑體" pitchFamily="34"/>
                <a:ea typeface="微軟正黑體" pitchFamily="34"/>
                <a:cs typeface="Calibri"/>
              </a:rPr>
              <a:t>迫觀賞色情影片、撫摸身體、窺視等</a:t>
            </a:r>
            <a:endParaRPr lang="en-US" kern="0">
              <a:solidFill>
                <a:srgbClr val="000000"/>
              </a:solidFill>
              <a:latin typeface="Calibri" pitchFamily="34"/>
              <a:ea typeface="新細明體" pitchFamily="18"/>
              <a:cs typeface="Calibri"/>
            </a:endParaRPr>
          </a:p>
        </p:txBody>
      </p:sp>
    </p:spTree>
    <p:extLst>
      <p:ext uri="{BB962C8B-B14F-4D97-AF65-F5344CB8AC3E}">
        <p14:creationId xmlns:p14="http://schemas.microsoft.com/office/powerpoint/2010/main" val="3272487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7;p3:notes"/>
          <p:cNvSpPr txBox="1">
            <a:spLocks noGrp="1"/>
          </p:cNvSpPr>
          <p:nvPr>
            <p:ph type="body" sz="quarter" idx="1"/>
          </p:nvPr>
        </p:nvSpPr>
        <p:spPr/>
        <p:txBody>
          <a:bodyPr/>
          <a:lstStyle/>
          <a:p>
            <a:endParaRPr lang="zh-TW" altLang="en-US"/>
          </a:p>
        </p:txBody>
      </p:sp>
      <p:sp>
        <p:nvSpPr>
          <p:cNvPr id="3" name="Google Shape;208;p3:notes"/>
          <p:cNvSpPr>
            <a:spLocks noGrp="1" noRot="1" noChangeAspect="1"/>
          </p:cNvSpPr>
          <p:nvPr>
            <p:ph type="sldImg"/>
          </p:nvPr>
        </p:nvSpPr>
        <p:spPr>
          <a:xfrm>
            <a:off x="422275" y="1241425"/>
            <a:ext cx="5953125" cy="3349625"/>
          </a:xfrm>
        </p:spPr>
      </p:sp>
    </p:spTree>
    <p:extLst>
      <p:ext uri="{BB962C8B-B14F-4D97-AF65-F5344CB8AC3E}">
        <p14:creationId xmlns:p14="http://schemas.microsoft.com/office/powerpoint/2010/main" val="409310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7;p3:notes"/>
          <p:cNvSpPr txBox="1">
            <a:spLocks noGrp="1"/>
          </p:cNvSpPr>
          <p:nvPr>
            <p:ph type="body" sz="quarter" idx="1"/>
          </p:nvPr>
        </p:nvSpPr>
        <p:spPr/>
        <p:txBody>
          <a:bodyPr/>
          <a:lstStyle/>
          <a:p>
            <a:endParaRPr lang="zh-TW" altLang="en-US"/>
          </a:p>
        </p:txBody>
      </p:sp>
      <p:sp>
        <p:nvSpPr>
          <p:cNvPr id="3" name="Google Shape;208;p3:notes"/>
          <p:cNvSpPr>
            <a:spLocks noGrp="1" noRot="1" noChangeAspect="1"/>
          </p:cNvSpPr>
          <p:nvPr>
            <p:ph type="sldImg"/>
          </p:nvPr>
        </p:nvSpPr>
        <p:spPr>
          <a:xfrm>
            <a:off x="422275" y="1241425"/>
            <a:ext cx="5953125" cy="3349625"/>
          </a:xfrm>
        </p:spPr>
      </p:sp>
    </p:spTree>
    <p:extLst>
      <p:ext uri="{BB962C8B-B14F-4D97-AF65-F5344CB8AC3E}">
        <p14:creationId xmlns:p14="http://schemas.microsoft.com/office/powerpoint/2010/main" val="3268814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lvl="0"/>
            <a:fld id="{7DDAF4AD-CE15-4067-A5DE-4C0501A1A516}" type="slidenum">
              <a:rPr lang="en-US" altLang="zh-TW" smtClean="0"/>
              <a:t>61</a:t>
            </a:fld>
            <a:endParaRPr lang="zh-TW" altLang="en-US"/>
          </a:p>
        </p:txBody>
      </p:sp>
    </p:spTree>
    <p:extLst>
      <p:ext uri="{BB962C8B-B14F-4D97-AF65-F5344CB8AC3E}">
        <p14:creationId xmlns:p14="http://schemas.microsoft.com/office/powerpoint/2010/main" val="3041450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7;p3:notes"/>
          <p:cNvSpPr txBox="1">
            <a:spLocks noGrp="1"/>
          </p:cNvSpPr>
          <p:nvPr>
            <p:ph type="body" sz="quarter" idx="1"/>
          </p:nvPr>
        </p:nvSpPr>
        <p:spPr/>
        <p:txBody>
          <a:bodyPr/>
          <a:lstStyle/>
          <a:p>
            <a:endParaRPr lang="zh-TW" altLang="en-US"/>
          </a:p>
        </p:txBody>
      </p:sp>
      <p:sp>
        <p:nvSpPr>
          <p:cNvPr id="3" name="Google Shape;208;p3:notes"/>
          <p:cNvSpPr>
            <a:spLocks noGrp="1" noRot="1" noChangeAspect="1"/>
          </p:cNvSpPr>
          <p:nvPr>
            <p:ph type="sldImg"/>
          </p:nvPr>
        </p:nvSpPr>
        <p:spPr>
          <a:xfrm>
            <a:off x="422275" y="1241425"/>
            <a:ext cx="5953125" cy="3349625"/>
          </a:xfrm>
        </p:spPr>
      </p:sp>
    </p:spTree>
    <p:extLst>
      <p:ext uri="{BB962C8B-B14F-4D97-AF65-F5344CB8AC3E}">
        <p14:creationId xmlns:p14="http://schemas.microsoft.com/office/powerpoint/2010/main" val="3612080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27000" y="1339850"/>
            <a:ext cx="6423025" cy="3613150"/>
          </a:xfrm>
          <a:ln w="12701" cap="flat">
            <a:solidFill>
              <a:srgbClr val="000000"/>
            </a:solidFill>
            <a:prstDash val="solid"/>
            <a:miter/>
          </a:ln>
        </p:spPr>
      </p:sp>
      <p:sp>
        <p:nvSpPr>
          <p:cNvPr id="3" name="備忘稿版面配置區 2"/>
          <p:cNvSpPr txBox="1">
            <a:spLocks noGrp="1"/>
          </p:cNvSpPr>
          <p:nvPr>
            <p:ph type="body" sz="quarter" idx="1"/>
          </p:nvPr>
        </p:nvSpPr>
        <p:spPr/>
        <p:txBody>
          <a:bodyPr/>
          <a:lstStyle/>
          <a:p>
            <a:endParaRPr lang="zh-TW" altLang="en-US"/>
          </a:p>
        </p:txBody>
      </p:sp>
    </p:spTree>
    <p:extLst>
      <p:ext uri="{BB962C8B-B14F-4D97-AF65-F5344CB8AC3E}">
        <p14:creationId xmlns:p14="http://schemas.microsoft.com/office/powerpoint/2010/main" val="1645057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0" y="0"/>
            <a:ext cx="0" cy="0"/>
          </a:xfrm>
        </p:spPr>
      </p:sp>
      <p:sp>
        <p:nvSpPr>
          <p:cNvPr id="3" name="备注占位符 2"/>
          <p:cNvSpPr txBox="1">
            <a:spLocks noGrp="1"/>
          </p:cNvSpPr>
          <p:nvPr>
            <p:ph type="body" sz="quarter" idx="1"/>
          </p:nvPr>
        </p:nvSpPr>
        <p:spPr/>
        <p:txBody>
          <a:bodyPr/>
          <a:lstStyle/>
          <a:p>
            <a:endParaRPr lang="zh-TW" altLang="en-US"/>
          </a:p>
        </p:txBody>
      </p:sp>
    </p:spTree>
    <p:extLst>
      <p:ext uri="{BB962C8B-B14F-4D97-AF65-F5344CB8AC3E}">
        <p14:creationId xmlns:p14="http://schemas.microsoft.com/office/powerpoint/2010/main" val="1098060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11;p20:notes"/>
          <p:cNvSpPr txBox="1">
            <a:spLocks noGrp="1"/>
          </p:cNvSpPr>
          <p:nvPr>
            <p:ph type="body" sz="quarter" idx="1"/>
          </p:nvPr>
        </p:nvSpPr>
        <p:spPr/>
        <p:txBody>
          <a:bodyPr/>
          <a:lstStyle/>
          <a:p>
            <a:endParaRPr lang="zh-TW" altLang="en-US" dirty="0"/>
          </a:p>
        </p:txBody>
      </p:sp>
      <p:sp>
        <p:nvSpPr>
          <p:cNvPr id="3" name="Google Shape;612;p20:notes"/>
          <p:cNvSpPr>
            <a:spLocks noGrp="1" noRot="1" noChangeAspect="1"/>
          </p:cNvSpPr>
          <p:nvPr>
            <p:ph type="sldImg"/>
          </p:nvPr>
        </p:nvSpPr>
        <p:spPr>
          <a:xfrm>
            <a:off x="90488" y="744538"/>
            <a:ext cx="6616700" cy="3722687"/>
          </a:xfrm>
        </p:spPr>
      </p:sp>
    </p:spTree>
    <p:extLst>
      <p:ext uri="{BB962C8B-B14F-4D97-AF65-F5344CB8AC3E}">
        <p14:creationId xmlns:p14="http://schemas.microsoft.com/office/powerpoint/2010/main" val="2314643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11;p20:notes"/>
          <p:cNvSpPr txBox="1">
            <a:spLocks noGrp="1"/>
          </p:cNvSpPr>
          <p:nvPr>
            <p:ph type="body" sz="quarter" idx="1"/>
          </p:nvPr>
        </p:nvSpPr>
        <p:spPr/>
        <p:txBody>
          <a:bodyPr/>
          <a:lstStyle/>
          <a:p>
            <a:endParaRPr lang="zh-TW" altLang="en-US" dirty="0"/>
          </a:p>
        </p:txBody>
      </p:sp>
      <p:sp>
        <p:nvSpPr>
          <p:cNvPr id="3" name="Google Shape;612;p20:notes"/>
          <p:cNvSpPr>
            <a:spLocks noGrp="1" noRot="1" noChangeAspect="1"/>
          </p:cNvSpPr>
          <p:nvPr>
            <p:ph type="sldImg"/>
          </p:nvPr>
        </p:nvSpPr>
        <p:spPr>
          <a:xfrm>
            <a:off x="90488" y="744538"/>
            <a:ext cx="6616700" cy="3722687"/>
          </a:xfrm>
        </p:spPr>
      </p:sp>
    </p:spTree>
    <p:extLst>
      <p:ext uri="{BB962C8B-B14F-4D97-AF65-F5344CB8AC3E}">
        <p14:creationId xmlns:p14="http://schemas.microsoft.com/office/powerpoint/2010/main" val="3430322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7;p3:notes"/>
          <p:cNvSpPr txBox="1">
            <a:spLocks noGrp="1"/>
          </p:cNvSpPr>
          <p:nvPr>
            <p:ph type="body" sz="quarter" idx="1"/>
          </p:nvPr>
        </p:nvSpPr>
        <p:spPr/>
        <p:txBody>
          <a:bodyPr/>
          <a:lstStyle/>
          <a:p>
            <a:endParaRPr lang="zh-TW" altLang="en-US"/>
          </a:p>
        </p:txBody>
      </p:sp>
      <p:sp>
        <p:nvSpPr>
          <p:cNvPr id="3" name="Google Shape;208;p3:notes"/>
          <p:cNvSpPr>
            <a:spLocks noGrp="1" noRot="1" noChangeAspect="1"/>
          </p:cNvSpPr>
          <p:nvPr>
            <p:ph type="sldImg"/>
          </p:nvPr>
        </p:nvSpPr>
        <p:spPr>
          <a:xfrm>
            <a:off x="422275" y="1241425"/>
            <a:ext cx="5953125" cy="3349625"/>
          </a:xfrm>
        </p:spPr>
      </p:sp>
    </p:spTree>
    <p:extLst>
      <p:ext uri="{BB962C8B-B14F-4D97-AF65-F5344CB8AC3E}">
        <p14:creationId xmlns:p14="http://schemas.microsoft.com/office/powerpoint/2010/main" val="2951321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7;p3:notes"/>
          <p:cNvSpPr txBox="1">
            <a:spLocks noGrp="1"/>
          </p:cNvSpPr>
          <p:nvPr>
            <p:ph type="body" sz="quarter" idx="1"/>
          </p:nvPr>
        </p:nvSpPr>
        <p:spPr/>
        <p:txBody>
          <a:bodyPr/>
          <a:lstStyle/>
          <a:p>
            <a:endParaRPr lang="zh-TW" altLang="en-US"/>
          </a:p>
        </p:txBody>
      </p:sp>
      <p:sp>
        <p:nvSpPr>
          <p:cNvPr id="3" name="Google Shape;208;p3:notes"/>
          <p:cNvSpPr>
            <a:spLocks noGrp="1" noRot="1" noChangeAspect="1"/>
          </p:cNvSpPr>
          <p:nvPr>
            <p:ph type="sldImg"/>
          </p:nvPr>
        </p:nvSpPr>
        <p:spPr>
          <a:xfrm>
            <a:off x="422275" y="1241425"/>
            <a:ext cx="5953125" cy="3349625"/>
          </a:xfrm>
        </p:spPr>
      </p:sp>
    </p:spTree>
    <p:extLst>
      <p:ext uri="{BB962C8B-B14F-4D97-AF65-F5344CB8AC3E}">
        <p14:creationId xmlns:p14="http://schemas.microsoft.com/office/powerpoint/2010/main" val="263379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83;p4:notes"/>
          <p:cNvSpPr txBox="1">
            <a:spLocks noGrp="1"/>
          </p:cNvSpPr>
          <p:nvPr>
            <p:ph type="body" sz="quarter" idx="1"/>
          </p:nvPr>
        </p:nvSpPr>
        <p:spPr/>
        <p:txBody>
          <a:bodyPr/>
          <a:lstStyle/>
          <a:p>
            <a:endParaRPr lang="zh-TW" altLang="en-US"/>
          </a:p>
        </p:txBody>
      </p:sp>
      <p:sp>
        <p:nvSpPr>
          <p:cNvPr id="3" name="Google Shape;284;p4:notes"/>
          <p:cNvSpPr>
            <a:spLocks noGrp="1" noRot="1" noChangeAspect="1"/>
          </p:cNvSpPr>
          <p:nvPr>
            <p:ph type="sldImg"/>
          </p:nvPr>
        </p:nvSpPr>
        <p:spPr>
          <a:xfrm>
            <a:off x="422275" y="1241425"/>
            <a:ext cx="5953125" cy="3349625"/>
          </a:xfrm>
        </p:spPr>
      </p:sp>
    </p:spTree>
    <p:extLst>
      <p:ext uri="{BB962C8B-B14F-4D97-AF65-F5344CB8AC3E}">
        <p14:creationId xmlns:p14="http://schemas.microsoft.com/office/powerpoint/2010/main" val="391026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7;p3:notes"/>
          <p:cNvSpPr txBox="1">
            <a:spLocks noGrp="1"/>
          </p:cNvSpPr>
          <p:nvPr>
            <p:ph type="body" sz="quarter" idx="1"/>
          </p:nvPr>
        </p:nvSpPr>
        <p:spPr/>
        <p:txBody>
          <a:bodyPr/>
          <a:lstStyle/>
          <a:p>
            <a:endParaRPr lang="zh-TW" altLang="en-US"/>
          </a:p>
        </p:txBody>
      </p:sp>
      <p:sp>
        <p:nvSpPr>
          <p:cNvPr id="3" name="Google Shape;208;p3:notes"/>
          <p:cNvSpPr>
            <a:spLocks noGrp="1" noRot="1" noChangeAspect="1"/>
          </p:cNvSpPr>
          <p:nvPr>
            <p:ph type="sldImg"/>
          </p:nvPr>
        </p:nvSpPr>
        <p:spPr>
          <a:xfrm>
            <a:off x="422275" y="1241425"/>
            <a:ext cx="5953125" cy="3349625"/>
          </a:xfrm>
        </p:spPr>
      </p:sp>
    </p:spTree>
    <p:extLst>
      <p:ext uri="{BB962C8B-B14F-4D97-AF65-F5344CB8AC3E}">
        <p14:creationId xmlns:p14="http://schemas.microsoft.com/office/powerpoint/2010/main" val="1517336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39;p5:notes"/>
          <p:cNvSpPr txBox="1">
            <a:spLocks noGrp="1"/>
          </p:cNvSpPr>
          <p:nvPr>
            <p:ph type="body" sz="quarter" idx="1"/>
          </p:nvPr>
        </p:nvSpPr>
        <p:spPr/>
        <p:txBody>
          <a:bodyPr/>
          <a:lstStyle/>
          <a:p>
            <a:endParaRPr lang="zh-TW" altLang="en-US" dirty="0"/>
          </a:p>
        </p:txBody>
      </p:sp>
      <p:sp>
        <p:nvSpPr>
          <p:cNvPr id="3" name="Google Shape;340;p5:notes"/>
          <p:cNvSpPr>
            <a:spLocks noGrp="1" noRot="1" noChangeAspect="1"/>
          </p:cNvSpPr>
          <p:nvPr>
            <p:ph type="sldImg"/>
          </p:nvPr>
        </p:nvSpPr>
        <p:spPr>
          <a:xfrm>
            <a:off x="409575" y="1233488"/>
            <a:ext cx="5916613" cy="3328987"/>
          </a:xfrm>
        </p:spPr>
      </p:sp>
    </p:spTree>
    <p:extLst>
      <p:ext uri="{BB962C8B-B14F-4D97-AF65-F5344CB8AC3E}">
        <p14:creationId xmlns:p14="http://schemas.microsoft.com/office/powerpoint/2010/main" val="333746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 name="PlaceHolder 1"/>
          <p:cNvSpPr>
            <a:spLocks noGrp="1" noRot="1" noChangeAspect="1"/>
          </p:cNvSpPr>
          <p:nvPr>
            <p:ph type="sldImg"/>
          </p:nvPr>
        </p:nvSpPr>
        <p:spPr>
          <a:xfrm>
            <a:off x="409575" y="1233488"/>
            <a:ext cx="5916613" cy="3328987"/>
          </a:xfrm>
          <a:prstGeom prst="rect">
            <a:avLst/>
          </a:prstGeom>
        </p:spPr>
      </p:sp>
      <p:sp>
        <p:nvSpPr>
          <p:cNvPr id="1124" name="PlaceHolder 2"/>
          <p:cNvSpPr>
            <a:spLocks noGrp="1"/>
          </p:cNvSpPr>
          <p:nvPr>
            <p:ph type="body"/>
          </p:nvPr>
        </p:nvSpPr>
        <p:spPr>
          <a:xfrm>
            <a:off x="673560" y="4748040"/>
            <a:ext cx="5388120" cy="3884400"/>
          </a:xfrm>
          <a:prstGeom prst="rect">
            <a:avLst/>
          </a:prstGeom>
        </p:spPr>
        <p:txBody>
          <a:bodyPr>
            <a:noAutofit/>
          </a:bodyPr>
          <a:lstStyle/>
          <a:p>
            <a:endParaRPr lang="en-US" sz="2000" spc="-1" dirty="0">
              <a:latin typeface="Arial"/>
            </a:endParaRPr>
          </a:p>
        </p:txBody>
      </p:sp>
      <p:sp>
        <p:nvSpPr>
          <p:cNvPr id="1125" name="投影片編號版面配置區 3"/>
          <p:cNvSpPr txBox="1"/>
          <p:nvPr/>
        </p:nvSpPr>
        <p:spPr>
          <a:xfrm>
            <a:off x="3815280" y="9371160"/>
            <a:ext cx="2918520" cy="494640"/>
          </a:xfrm>
          <a:prstGeom prst="rect">
            <a:avLst/>
          </a:prstGeom>
          <a:noFill/>
          <a:ln w="0">
            <a:noFill/>
          </a:ln>
        </p:spPr>
        <p:txBody>
          <a:bodyPr lIns="91426" tIns="45713" rIns="91426" bIns="45713" anchor="b">
            <a:noAutofit/>
          </a:bodyPr>
          <a:lstStyle/>
          <a:p>
            <a:pPr algn="r">
              <a:tabLst>
                <a:tab pos="0" algn="l"/>
              </a:tabLst>
            </a:pPr>
            <a:fld id="{651A82C9-6EC5-4ABD-ABA2-810111A7775E}" type="slidenum">
              <a:rPr lang="en-US" sz="1200" spc="-1">
                <a:solidFill>
                  <a:srgbClr val="000000"/>
                </a:solidFill>
                <a:latin typeface="Calibri"/>
                <a:ea typeface="宋体"/>
              </a:rPr>
              <a:pPr algn="r">
                <a:tabLst>
                  <a:tab pos="0" algn="l"/>
                </a:tabLst>
              </a:pPr>
              <a:t>7</a:t>
            </a:fld>
            <a:endParaRPr lang="en-US" sz="1200" spc="-1">
              <a:latin typeface="Times New Roman"/>
            </a:endParaRPr>
          </a:p>
        </p:txBody>
      </p:sp>
    </p:spTree>
    <p:extLst>
      <p:ext uri="{BB962C8B-B14F-4D97-AF65-F5344CB8AC3E}">
        <p14:creationId xmlns:p14="http://schemas.microsoft.com/office/powerpoint/2010/main" val="123959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7;p3:notes"/>
          <p:cNvSpPr txBox="1">
            <a:spLocks noGrp="1"/>
          </p:cNvSpPr>
          <p:nvPr>
            <p:ph type="body" sz="quarter" idx="1"/>
          </p:nvPr>
        </p:nvSpPr>
        <p:spPr/>
        <p:txBody>
          <a:bodyPr/>
          <a:lstStyle/>
          <a:p>
            <a:endParaRPr lang="zh-TW" altLang="en-US"/>
          </a:p>
        </p:txBody>
      </p:sp>
      <p:sp>
        <p:nvSpPr>
          <p:cNvPr id="3" name="Google Shape;208;p3:notes"/>
          <p:cNvSpPr>
            <a:spLocks noGrp="1" noRot="1" noChangeAspect="1"/>
          </p:cNvSpPr>
          <p:nvPr>
            <p:ph type="sldImg"/>
          </p:nvPr>
        </p:nvSpPr>
        <p:spPr>
          <a:xfrm>
            <a:off x="422275" y="1241425"/>
            <a:ext cx="5953125" cy="3349625"/>
          </a:xfrm>
        </p:spPr>
      </p:sp>
    </p:spTree>
    <p:extLst>
      <p:ext uri="{BB962C8B-B14F-4D97-AF65-F5344CB8AC3E}">
        <p14:creationId xmlns:p14="http://schemas.microsoft.com/office/powerpoint/2010/main" val="1121258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5888" y="1331913"/>
            <a:ext cx="6383337" cy="3590925"/>
          </a:xfrm>
          <a:ln w="12701" cap="flat">
            <a:solidFill>
              <a:srgbClr val="000000"/>
            </a:solidFill>
            <a:prstDash val="solid"/>
            <a:miter/>
          </a:ln>
        </p:spPr>
      </p:sp>
      <p:sp>
        <p:nvSpPr>
          <p:cNvPr id="3" name="備忘稿版面配置區 2"/>
          <p:cNvSpPr txBox="1">
            <a:spLocks noGrp="1"/>
          </p:cNvSpPr>
          <p:nvPr>
            <p:ph type="body" sz="quarter" idx="1"/>
          </p:nvPr>
        </p:nvSpPr>
        <p:spPr/>
        <p:txBody>
          <a:bodyPr/>
          <a:lstStyle/>
          <a:p>
            <a:endParaRPr lang="zh-TW" altLang="en-US"/>
          </a:p>
        </p:txBody>
      </p:sp>
    </p:spTree>
    <p:extLst>
      <p:ext uri="{BB962C8B-B14F-4D97-AF65-F5344CB8AC3E}">
        <p14:creationId xmlns:p14="http://schemas.microsoft.com/office/powerpoint/2010/main" val="500188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55300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_TITLE_AND_VERTICAL_TEXT">
    <p:spTree>
      <p:nvGrpSpPr>
        <p:cNvPr id="1" name=""/>
        <p:cNvGrpSpPr/>
        <p:nvPr/>
      </p:nvGrpSpPr>
      <p:grpSpPr>
        <a:xfrm>
          <a:off x="0" y="0"/>
          <a:ext cx="0" cy="0"/>
          <a:chOff x="0" y="0"/>
          <a:chExt cx="0" cy="0"/>
        </a:xfrm>
      </p:grpSpPr>
      <p:sp>
        <p:nvSpPr>
          <p:cNvPr id="2" name="Google Shape;72;p12"/>
          <p:cNvSpPr/>
          <p:nvPr/>
        </p:nvSpPr>
        <p:spPr>
          <a:xfrm>
            <a:off x="413080" y="444700"/>
            <a:ext cx="17442664" cy="9371511"/>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sp>
        <p:nvSpPr>
          <p:cNvPr id="3" name="Google Shape;73;p12"/>
          <p:cNvSpPr txBox="1">
            <a:spLocks noGrp="1"/>
          </p:cNvSpPr>
          <p:nvPr>
            <p:ph type="title" orient="vert"/>
          </p:nvPr>
        </p:nvSpPr>
        <p:spPr>
          <a:xfrm rot="5400013">
            <a:off x="9938549" y="4576015"/>
            <a:ext cx="5851501" cy="2057400"/>
          </a:xfrm>
        </p:spPr>
        <p:txBody>
          <a:bodyPr/>
          <a:lstStyle>
            <a:lvl1pPr>
              <a:defRPr/>
            </a:lvl1pPr>
          </a:lstStyle>
          <a:p>
            <a:pPr lvl="0"/>
            <a:endParaRPr lang="en-US"/>
          </a:p>
        </p:txBody>
      </p:sp>
      <p:sp>
        <p:nvSpPr>
          <p:cNvPr id="4" name="Google Shape;74;p12"/>
          <p:cNvSpPr txBox="1">
            <a:spLocks noGrp="1"/>
          </p:cNvSpPr>
          <p:nvPr>
            <p:ph type="body" orient="vert" idx="1"/>
          </p:nvPr>
        </p:nvSpPr>
        <p:spPr>
          <a:xfrm rot="5400013">
            <a:off x="2330041" y="2731262"/>
            <a:ext cx="5851501" cy="6019796"/>
          </a:xfrm>
        </p:spPr>
        <p:txBody>
          <a:bodyPr/>
          <a:lstStyle>
            <a:lvl1pPr indent="-342900">
              <a:spcBef>
                <a:spcPts val="360"/>
              </a:spcBef>
              <a:buSzPts val="1800"/>
              <a:defRPr lang="en-US"/>
            </a:lvl1pPr>
          </a:lstStyle>
          <a:p>
            <a:pPr lvl="0"/>
            <a:endParaRPr lang="en-US"/>
          </a:p>
        </p:txBody>
      </p:sp>
    </p:spTree>
    <p:extLst>
      <p:ext uri="{BB962C8B-B14F-4D97-AF65-F5344CB8AC3E}">
        <p14:creationId xmlns:p14="http://schemas.microsoft.com/office/powerpoint/2010/main" val="24834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標題 5"/>
          <p:cNvSpPr txBox="1">
            <a:spLocks noGrp="1"/>
          </p:cNvSpPr>
          <p:nvPr>
            <p:ph type="title"/>
          </p:nvPr>
        </p:nvSpPr>
        <p:spPr/>
        <p:txBody>
          <a:bodyPr/>
          <a:lstStyle>
            <a:lvl1pPr>
              <a:defRPr lang="zh-TW"/>
            </a:lvl1pPr>
          </a:lstStyle>
          <a:p>
            <a:pPr lvl="0"/>
            <a:r>
              <a:rPr lang="zh-TW"/>
              <a:t>按一下以編輯母片標題樣式</a:t>
            </a:r>
          </a:p>
        </p:txBody>
      </p:sp>
    </p:spTree>
    <p:extLst>
      <p:ext uri="{BB962C8B-B14F-4D97-AF65-F5344CB8AC3E}">
        <p14:creationId xmlns:p14="http://schemas.microsoft.com/office/powerpoint/2010/main" val="286827884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grpSp>
        <p:nvGrpSpPr>
          <p:cNvPr id="2" name="Google Shape;15;p3"/>
          <p:cNvGrpSpPr/>
          <p:nvPr/>
        </p:nvGrpSpPr>
        <p:grpSpPr>
          <a:xfrm>
            <a:off x="413080" y="444700"/>
            <a:ext cx="17439903" cy="9370030"/>
            <a:chOff x="413080" y="444700"/>
            <a:chExt cx="17439903" cy="9370030"/>
          </a:xfrm>
        </p:grpSpPr>
        <p:sp>
          <p:nvSpPr>
            <p:cNvPr id="3" name="Google Shape;16;p3"/>
            <p:cNvSpPr/>
            <p:nvPr/>
          </p:nvSpPr>
          <p:spPr>
            <a:xfrm>
              <a:off x="413080" y="444700"/>
              <a:ext cx="17439903" cy="9370030"/>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sp>
          <p:nvSpPr>
            <p:cNvPr id="4" name="Google Shape;17;p3"/>
            <p:cNvSpPr txBox="1"/>
            <p:nvPr/>
          </p:nvSpPr>
          <p:spPr>
            <a:xfrm>
              <a:off x="413080" y="444700"/>
              <a:ext cx="3085743" cy="308574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5" name="Google Shape;18;p3"/>
          <p:cNvSpPr txBox="1">
            <a:spLocks noGrp="1"/>
          </p:cNvSpPr>
          <p:nvPr>
            <p:ph type="ctrTitle"/>
          </p:nvPr>
        </p:nvSpPr>
        <p:spPr>
          <a:xfrm>
            <a:off x="1756699" y="1526325"/>
            <a:ext cx="10215603" cy="4212604"/>
          </a:xfrm>
        </p:spPr>
        <p:txBody>
          <a:bodyPr anchorCtr="0"/>
          <a:lstStyle>
            <a:lvl1pPr algn="l">
              <a:defRPr/>
            </a:lvl1pPr>
          </a:lstStyle>
          <a:p>
            <a:pPr lvl="0"/>
            <a:endParaRPr lang="en-US"/>
          </a:p>
        </p:txBody>
      </p:sp>
      <p:sp>
        <p:nvSpPr>
          <p:cNvPr id="6" name="Google Shape;19;p3"/>
          <p:cNvSpPr txBox="1">
            <a:spLocks noGrp="1"/>
          </p:cNvSpPr>
          <p:nvPr>
            <p:ph type="subTitle" idx="1"/>
          </p:nvPr>
        </p:nvSpPr>
        <p:spPr>
          <a:xfrm>
            <a:off x="1756699" y="5863297"/>
            <a:ext cx="6400800" cy="1752603"/>
          </a:xfrm>
        </p:spPr>
        <p:txBody>
          <a:bodyPr anchorCtr="1"/>
          <a:lstStyle>
            <a:lvl1pPr algn="ctr">
              <a:buNone/>
              <a:defRPr lang="en-US"/>
            </a:lvl1pPr>
          </a:lstStyle>
          <a:p>
            <a:pPr lvl="0"/>
            <a:endParaRPr lang="en-US"/>
          </a:p>
        </p:txBody>
      </p:sp>
    </p:spTree>
    <p:extLst>
      <p:ext uri="{BB962C8B-B14F-4D97-AF65-F5344CB8AC3E}">
        <p14:creationId xmlns:p14="http://schemas.microsoft.com/office/powerpoint/2010/main" val="41396039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grpSp>
        <p:nvGrpSpPr>
          <p:cNvPr id="2" name="Google Shape;21;p4"/>
          <p:cNvGrpSpPr/>
          <p:nvPr/>
        </p:nvGrpSpPr>
        <p:grpSpPr>
          <a:xfrm>
            <a:off x="565483" y="597103"/>
            <a:ext cx="17439903" cy="9370030"/>
            <a:chOff x="565483" y="597103"/>
            <a:chExt cx="17439903" cy="9370030"/>
          </a:xfrm>
        </p:grpSpPr>
        <p:sp>
          <p:nvSpPr>
            <p:cNvPr id="3" name="Google Shape;22;p4"/>
            <p:cNvSpPr/>
            <p:nvPr/>
          </p:nvSpPr>
          <p:spPr>
            <a:xfrm>
              <a:off x="565483" y="597103"/>
              <a:ext cx="17439903" cy="9370030"/>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sp>
          <p:nvSpPr>
            <p:cNvPr id="4" name="Google Shape;23;p4"/>
            <p:cNvSpPr txBox="1"/>
            <p:nvPr/>
          </p:nvSpPr>
          <p:spPr>
            <a:xfrm>
              <a:off x="565483" y="597103"/>
              <a:ext cx="3085743" cy="308574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 name="Google Shape;24;p4"/>
          <p:cNvGrpSpPr/>
          <p:nvPr/>
        </p:nvGrpSpPr>
        <p:grpSpPr>
          <a:xfrm>
            <a:off x="413080" y="444700"/>
            <a:ext cx="17439903" cy="9370030"/>
            <a:chOff x="413080" y="444700"/>
            <a:chExt cx="17439903" cy="9370030"/>
          </a:xfrm>
        </p:grpSpPr>
        <p:sp>
          <p:nvSpPr>
            <p:cNvPr id="6" name="Google Shape;25;p4"/>
            <p:cNvSpPr/>
            <p:nvPr/>
          </p:nvSpPr>
          <p:spPr>
            <a:xfrm>
              <a:off x="413080" y="444700"/>
              <a:ext cx="17439903" cy="9370030"/>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sp>
          <p:nvSpPr>
            <p:cNvPr id="7" name="Google Shape;26;p4"/>
            <p:cNvSpPr txBox="1"/>
            <p:nvPr/>
          </p:nvSpPr>
          <p:spPr>
            <a:xfrm>
              <a:off x="413080" y="444700"/>
              <a:ext cx="3085743" cy="308574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8" name="Google Shape;27;p4"/>
          <p:cNvSpPr txBox="1">
            <a:spLocks noGrp="1"/>
          </p:cNvSpPr>
          <p:nvPr>
            <p:ph type="title"/>
          </p:nvPr>
        </p:nvSpPr>
        <p:spPr/>
        <p:txBody>
          <a:bodyPr/>
          <a:lstStyle>
            <a:lvl1pPr>
              <a:defRPr/>
            </a:lvl1pPr>
          </a:lstStyle>
          <a:p>
            <a:pPr lvl="0"/>
            <a:endParaRPr lang="en-US"/>
          </a:p>
        </p:txBody>
      </p:sp>
      <p:sp>
        <p:nvSpPr>
          <p:cNvPr id="9" name="Google Shape;28;p4"/>
          <p:cNvSpPr txBox="1">
            <a:spLocks noGrp="1"/>
          </p:cNvSpPr>
          <p:nvPr>
            <p:ph idx="1"/>
          </p:nvPr>
        </p:nvSpPr>
        <p:spPr>
          <a:xfrm>
            <a:off x="2956172" y="3649379"/>
            <a:ext cx="10144499" cy="5619902"/>
          </a:xfrm>
        </p:spPr>
        <p:txBody>
          <a:bodyPr/>
          <a:lstStyle>
            <a:lvl1pPr>
              <a:spcBef>
                <a:spcPts val="360"/>
              </a:spcBef>
              <a:defRPr lang="en-US"/>
            </a:lvl1pPr>
          </a:lstStyle>
          <a:p>
            <a:pPr lvl="0"/>
            <a:endParaRPr lang="en-US"/>
          </a:p>
        </p:txBody>
      </p:sp>
    </p:spTree>
    <p:extLst>
      <p:ext uri="{BB962C8B-B14F-4D97-AF65-F5344CB8AC3E}">
        <p14:creationId xmlns:p14="http://schemas.microsoft.com/office/powerpoint/2010/main" val="188703834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_HEADER">
    <p:spTree>
      <p:nvGrpSpPr>
        <p:cNvPr id="1" name=""/>
        <p:cNvGrpSpPr/>
        <p:nvPr/>
      </p:nvGrpSpPr>
      <p:grpSpPr>
        <a:xfrm>
          <a:off x="0" y="0"/>
          <a:ext cx="0" cy="0"/>
          <a:chOff x="0" y="0"/>
          <a:chExt cx="0" cy="0"/>
        </a:xfrm>
      </p:grpSpPr>
      <p:grpSp>
        <p:nvGrpSpPr>
          <p:cNvPr id="2" name="Google Shape;30;p5"/>
          <p:cNvGrpSpPr/>
          <p:nvPr/>
        </p:nvGrpSpPr>
        <p:grpSpPr>
          <a:xfrm>
            <a:off x="413080" y="444700"/>
            <a:ext cx="17439903" cy="9370030"/>
            <a:chOff x="413080" y="444700"/>
            <a:chExt cx="17439903" cy="9370030"/>
          </a:xfrm>
        </p:grpSpPr>
        <p:sp>
          <p:nvSpPr>
            <p:cNvPr id="3" name="Google Shape;31;p5"/>
            <p:cNvSpPr/>
            <p:nvPr/>
          </p:nvSpPr>
          <p:spPr>
            <a:xfrm>
              <a:off x="413080" y="444700"/>
              <a:ext cx="17439903" cy="9370030"/>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sp>
          <p:nvSpPr>
            <p:cNvPr id="4" name="Google Shape;32;p5"/>
            <p:cNvSpPr txBox="1"/>
            <p:nvPr/>
          </p:nvSpPr>
          <p:spPr>
            <a:xfrm>
              <a:off x="413080" y="444700"/>
              <a:ext cx="3085743" cy="308574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5" name="Google Shape;33;p5"/>
          <p:cNvSpPr txBox="1">
            <a:spLocks noGrp="1"/>
          </p:cNvSpPr>
          <p:nvPr>
            <p:ph type="title"/>
          </p:nvPr>
        </p:nvSpPr>
        <p:spPr>
          <a:xfrm>
            <a:off x="570896" y="639503"/>
            <a:ext cx="17439903" cy="1361998"/>
          </a:xfrm>
        </p:spPr>
        <p:txBody>
          <a:bodyPr anchor="t" anchorCtr="0"/>
          <a:lstStyle>
            <a:lvl1pPr algn="l">
              <a:defRPr b="1"/>
            </a:lvl1pPr>
          </a:lstStyle>
          <a:p>
            <a:pPr lvl="0"/>
            <a:endParaRPr lang="en-US"/>
          </a:p>
        </p:txBody>
      </p:sp>
      <p:sp>
        <p:nvSpPr>
          <p:cNvPr id="6" name="Google Shape;34;p5"/>
          <p:cNvSpPr txBox="1">
            <a:spLocks noGrp="1"/>
          </p:cNvSpPr>
          <p:nvPr>
            <p:ph type="body" idx="1"/>
          </p:nvPr>
        </p:nvSpPr>
        <p:spPr>
          <a:xfrm>
            <a:off x="4679039" y="6674114"/>
            <a:ext cx="7772400" cy="1500301"/>
          </a:xfrm>
        </p:spPr>
        <p:txBody>
          <a:bodyPr anchor="b"/>
          <a:lstStyle>
            <a:lvl1pPr indent="-228600">
              <a:spcBef>
                <a:spcPts val="400"/>
              </a:spcBef>
              <a:buNone/>
              <a:defRPr lang="en-US"/>
            </a:lvl1pPr>
          </a:lstStyle>
          <a:p>
            <a:pPr lvl="0"/>
            <a:endParaRPr lang="en-US"/>
          </a:p>
        </p:txBody>
      </p:sp>
    </p:spTree>
    <p:extLst>
      <p:ext uri="{BB962C8B-B14F-4D97-AF65-F5344CB8AC3E}">
        <p14:creationId xmlns:p14="http://schemas.microsoft.com/office/powerpoint/2010/main" val="382617664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_OBJECTS">
    <p:spTree>
      <p:nvGrpSpPr>
        <p:cNvPr id="1" name=""/>
        <p:cNvGrpSpPr/>
        <p:nvPr/>
      </p:nvGrpSpPr>
      <p:grpSpPr>
        <a:xfrm>
          <a:off x="0" y="0"/>
          <a:ext cx="0" cy="0"/>
          <a:chOff x="0" y="0"/>
          <a:chExt cx="0" cy="0"/>
        </a:xfrm>
      </p:grpSpPr>
      <p:grpSp>
        <p:nvGrpSpPr>
          <p:cNvPr id="2" name="Google Shape;36;p6"/>
          <p:cNvGrpSpPr/>
          <p:nvPr/>
        </p:nvGrpSpPr>
        <p:grpSpPr>
          <a:xfrm>
            <a:off x="413080" y="444700"/>
            <a:ext cx="17439903" cy="9370030"/>
            <a:chOff x="413080" y="444700"/>
            <a:chExt cx="17439903" cy="9370030"/>
          </a:xfrm>
        </p:grpSpPr>
        <p:sp>
          <p:nvSpPr>
            <p:cNvPr id="3" name="Google Shape;37;p6"/>
            <p:cNvSpPr/>
            <p:nvPr/>
          </p:nvSpPr>
          <p:spPr>
            <a:xfrm>
              <a:off x="413080" y="444700"/>
              <a:ext cx="17439903" cy="9370030"/>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055E5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sp>
          <p:nvSpPr>
            <p:cNvPr id="4" name="Google Shape;38;p6"/>
            <p:cNvSpPr txBox="1"/>
            <p:nvPr/>
          </p:nvSpPr>
          <p:spPr>
            <a:xfrm>
              <a:off x="413080" y="444700"/>
              <a:ext cx="3085743" cy="308574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5" name="Google Shape;39;p6"/>
          <p:cNvSpPr txBox="1">
            <a:spLocks noGrp="1"/>
          </p:cNvSpPr>
          <p:nvPr>
            <p:ph type="title"/>
          </p:nvPr>
        </p:nvSpPr>
        <p:spPr>
          <a:xfrm>
            <a:off x="1035274" y="1689948"/>
            <a:ext cx="15495303" cy="1143000"/>
          </a:xfrm>
        </p:spPr>
        <p:txBody>
          <a:bodyPr/>
          <a:lstStyle>
            <a:lvl1pPr>
              <a:defRPr>
                <a:solidFill>
                  <a:srgbClr val="FFFFFF"/>
                </a:solidFill>
              </a:defRPr>
            </a:lvl1pPr>
          </a:lstStyle>
          <a:p>
            <a:pPr lvl="0"/>
            <a:endParaRPr lang="en-US"/>
          </a:p>
        </p:txBody>
      </p:sp>
      <p:sp>
        <p:nvSpPr>
          <p:cNvPr id="6" name="Google Shape;40;p6"/>
          <p:cNvSpPr txBox="1">
            <a:spLocks noGrp="1"/>
          </p:cNvSpPr>
          <p:nvPr>
            <p:ph idx="1"/>
          </p:nvPr>
        </p:nvSpPr>
        <p:spPr>
          <a:xfrm>
            <a:off x="4265173" y="4933197"/>
            <a:ext cx="4038603" cy="4526097"/>
          </a:xfrm>
        </p:spPr>
        <p:txBody>
          <a:bodyPr/>
          <a:lstStyle>
            <a:lvl1pPr indent="-406395">
              <a:spcBef>
                <a:spcPts val="560"/>
              </a:spcBef>
              <a:buClr>
                <a:srgbClr val="FFFFFF"/>
              </a:buClr>
              <a:buSzPts val="2800"/>
              <a:defRPr lang="en-US" sz="2800">
                <a:solidFill>
                  <a:srgbClr val="FFFFFF"/>
                </a:solidFill>
              </a:defRPr>
            </a:lvl1pPr>
          </a:lstStyle>
          <a:p>
            <a:pPr lvl="0"/>
            <a:endParaRPr lang="en-US"/>
          </a:p>
        </p:txBody>
      </p:sp>
      <p:sp>
        <p:nvSpPr>
          <p:cNvPr id="7" name="Google Shape;41;p6"/>
          <p:cNvSpPr txBox="1">
            <a:spLocks noGrp="1"/>
          </p:cNvSpPr>
          <p:nvPr>
            <p:ph idx="2"/>
          </p:nvPr>
        </p:nvSpPr>
        <p:spPr>
          <a:xfrm>
            <a:off x="8660748" y="4933197"/>
            <a:ext cx="4038603" cy="4526097"/>
          </a:xfrm>
        </p:spPr>
        <p:txBody>
          <a:bodyPr/>
          <a:lstStyle>
            <a:lvl1pPr indent="-406395">
              <a:spcBef>
                <a:spcPts val="560"/>
              </a:spcBef>
              <a:buClr>
                <a:srgbClr val="FFFFFF"/>
              </a:buClr>
              <a:buSzPts val="2800"/>
              <a:defRPr lang="en-US" sz="2800">
                <a:solidFill>
                  <a:srgbClr val="FFFFFF"/>
                </a:solidFill>
              </a:defRPr>
            </a:lvl1pPr>
          </a:lstStyle>
          <a:p>
            <a:pPr lvl="0"/>
            <a:endParaRPr lang="en-US"/>
          </a:p>
        </p:txBody>
      </p:sp>
    </p:spTree>
    <p:extLst>
      <p:ext uri="{BB962C8B-B14F-4D97-AF65-F5344CB8AC3E}">
        <p14:creationId xmlns:p14="http://schemas.microsoft.com/office/powerpoint/2010/main" val="416228417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TWO_OBJECTS_WITH_TEXT">
    <p:spTree>
      <p:nvGrpSpPr>
        <p:cNvPr id="1" name=""/>
        <p:cNvGrpSpPr/>
        <p:nvPr/>
      </p:nvGrpSpPr>
      <p:grpSpPr>
        <a:xfrm>
          <a:off x="0" y="0"/>
          <a:ext cx="0" cy="0"/>
          <a:chOff x="0" y="0"/>
          <a:chExt cx="0" cy="0"/>
        </a:xfrm>
      </p:grpSpPr>
      <p:grpSp>
        <p:nvGrpSpPr>
          <p:cNvPr id="2" name="Google Shape;43;p7"/>
          <p:cNvGrpSpPr/>
          <p:nvPr/>
        </p:nvGrpSpPr>
        <p:grpSpPr>
          <a:xfrm>
            <a:off x="413080" y="444700"/>
            <a:ext cx="17439903" cy="9370030"/>
            <a:chOff x="413080" y="444700"/>
            <a:chExt cx="17439903" cy="9370030"/>
          </a:xfrm>
        </p:grpSpPr>
        <p:sp>
          <p:nvSpPr>
            <p:cNvPr id="3" name="Google Shape;44;p7"/>
            <p:cNvSpPr/>
            <p:nvPr/>
          </p:nvSpPr>
          <p:spPr>
            <a:xfrm>
              <a:off x="413080" y="444700"/>
              <a:ext cx="17439903" cy="9370030"/>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sp>
          <p:nvSpPr>
            <p:cNvPr id="4" name="Google Shape;45;p7"/>
            <p:cNvSpPr txBox="1"/>
            <p:nvPr/>
          </p:nvSpPr>
          <p:spPr>
            <a:xfrm>
              <a:off x="413080" y="444700"/>
              <a:ext cx="3085743" cy="308574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5" name="Google Shape;46;p7"/>
          <p:cNvSpPr txBox="1">
            <a:spLocks noGrp="1"/>
          </p:cNvSpPr>
          <p:nvPr>
            <p:ph type="title"/>
          </p:nvPr>
        </p:nvSpPr>
        <p:spPr>
          <a:xfrm>
            <a:off x="1737396" y="1290474"/>
            <a:ext cx="14436300" cy="1143000"/>
          </a:xfrm>
        </p:spPr>
        <p:txBody>
          <a:bodyPr/>
          <a:lstStyle>
            <a:lvl1pPr>
              <a:defRPr/>
            </a:lvl1pPr>
          </a:lstStyle>
          <a:p>
            <a:pPr lvl="0"/>
            <a:endParaRPr lang="en-US"/>
          </a:p>
        </p:txBody>
      </p:sp>
      <p:sp>
        <p:nvSpPr>
          <p:cNvPr id="6" name="Google Shape;47;p7"/>
          <p:cNvSpPr txBox="1">
            <a:spLocks noGrp="1"/>
          </p:cNvSpPr>
          <p:nvPr>
            <p:ph type="body" idx="1"/>
          </p:nvPr>
        </p:nvSpPr>
        <p:spPr>
          <a:xfrm>
            <a:off x="3565227" y="3959425"/>
            <a:ext cx="6112197" cy="3951296"/>
          </a:xfrm>
        </p:spPr>
        <p:txBody>
          <a:bodyPr/>
          <a:lstStyle>
            <a:lvl1pPr indent="-419096">
              <a:spcBef>
                <a:spcPts val="480"/>
              </a:spcBef>
              <a:buSzPts val="3000"/>
              <a:defRPr lang="en-US" sz="3000"/>
            </a:lvl1pPr>
          </a:lstStyle>
          <a:p>
            <a:pPr lvl="0"/>
            <a:endParaRPr lang="en-US"/>
          </a:p>
        </p:txBody>
      </p:sp>
      <p:sp>
        <p:nvSpPr>
          <p:cNvPr id="7" name="Google Shape;48;p7"/>
          <p:cNvSpPr txBox="1">
            <a:spLocks noGrp="1"/>
          </p:cNvSpPr>
          <p:nvPr>
            <p:ph type="body" idx="3"/>
          </p:nvPr>
        </p:nvSpPr>
        <p:spPr>
          <a:xfrm>
            <a:off x="9566571" y="3959425"/>
            <a:ext cx="6112197" cy="3951296"/>
          </a:xfrm>
        </p:spPr>
        <p:txBody>
          <a:bodyPr/>
          <a:lstStyle>
            <a:lvl1pPr indent="-419096">
              <a:spcBef>
                <a:spcPts val="480"/>
              </a:spcBef>
              <a:buSzPts val="3000"/>
              <a:defRPr lang="en-US" sz="3000"/>
            </a:lvl1pPr>
          </a:lstStyle>
          <a:p>
            <a:pPr lvl="0"/>
            <a:endParaRPr lang="en-US"/>
          </a:p>
        </p:txBody>
      </p:sp>
    </p:spTree>
    <p:extLst>
      <p:ext uri="{BB962C8B-B14F-4D97-AF65-F5344CB8AC3E}">
        <p14:creationId xmlns:p14="http://schemas.microsoft.com/office/powerpoint/2010/main" val="209861262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grpSp>
        <p:nvGrpSpPr>
          <p:cNvPr id="2" name="Google Shape;50;p8"/>
          <p:cNvGrpSpPr/>
          <p:nvPr/>
        </p:nvGrpSpPr>
        <p:grpSpPr>
          <a:xfrm>
            <a:off x="413080" y="444700"/>
            <a:ext cx="17439903" cy="9370030"/>
            <a:chOff x="413080" y="444700"/>
            <a:chExt cx="17439903" cy="9370030"/>
          </a:xfrm>
        </p:grpSpPr>
        <p:sp>
          <p:nvSpPr>
            <p:cNvPr id="3" name="Google Shape;51;p8"/>
            <p:cNvSpPr/>
            <p:nvPr/>
          </p:nvSpPr>
          <p:spPr>
            <a:xfrm>
              <a:off x="413080" y="444700"/>
              <a:ext cx="17439903" cy="9370030"/>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sp>
          <p:nvSpPr>
            <p:cNvPr id="4" name="Google Shape;52;p8"/>
            <p:cNvSpPr txBox="1"/>
            <p:nvPr/>
          </p:nvSpPr>
          <p:spPr>
            <a:xfrm>
              <a:off x="413080" y="444700"/>
              <a:ext cx="3085743" cy="308574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5" name="Google Shape;53;p8"/>
          <p:cNvSpPr txBox="1">
            <a:spLocks noGrp="1"/>
          </p:cNvSpPr>
          <p:nvPr>
            <p:ph type="title"/>
          </p:nvPr>
        </p:nvSpPr>
        <p:spPr>
          <a:xfrm>
            <a:off x="728877" y="1549048"/>
            <a:ext cx="16295997" cy="1143000"/>
          </a:xfrm>
        </p:spPr>
        <p:txBody>
          <a:bodyPr/>
          <a:lstStyle>
            <a:lvl1pPr>
              <a:defRPr/>
            </a:lvl1pPr>
          </a:lstStyle>
          <a:p>
            <a:pPr lvl="0"/>
            <a:endParaRPr lang="en-US"/>
          </a:p>
        </p:txBody>
      </p:sp>
    </p:spTree>
    <p:extLst>
      <p:ext uri="{BB962C8B-B14F-4D97-AF65-F5344CB8AC3E}">
        <p14:creationId xmlns:p14="http://schemas.microsoft.com/office/powerpoint/2010/main" val="126968385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JECT_WITH_CAPTION_TEXT">
    <p:spTree>
      <p:nvGrpSpPr>
        <p:cNvPr id="1" name=""/>
        <p:cNvGrpSpPr/>
        <p:nvPr/>
      </p:nvGrpSpPr>
      <p:grpSpPr>
        <a:xfrm>
          <a:off x="0" y="0"/>
          <a:ext cx="0" cy="0"/>
          <a:chOff x="0" y="0"/>
          <a:chExt cx="0" cy="0"/>
        </a:xfrm>
      </p:grpSpPr>
      <p:grpSp>
        <p:nvGrpSpPr>
          <p:cNvPr id="2" name="Google Shape;55;p9"/>
          <p:cNvGrpSpPr/>
          <p:nvPr/>
        </p:nvGrpSpPr>
        <p:grpSpPr>
          <a:xfrm>
            <a:off x="413080" y="444700"/>
            <a:ext cx="17439903" cy="9370030"/>
            <a:chOff x="413080" y="444700"/>
            <a:chExt cx="17439903" cy="9370030"/>
          </a:xfrm>
        </p:grpSpPr>
        <p:sp>
          <p:nvSpPr>
            <p:cNvPr id="3" name="Google Shape;56;p9"/>
            <p:cNvSpPr/>
            <p:nvPr/>
          </p:nvSpPr>
          <p:spPr>
            <a:xfrm>
              <a:off x="413080" y="444700"/>
              <a:ext cx="17439903" cy="9370030"/>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sp>
          <p:nvSpPr>
            <p:cNvPr id="4" name="Google Shape;57;p9"/>
            <p:cNvSpPr txBox="1"/>
            <p:nvPr/>
          </p:nvSpPr>
          <p:spPr>
            <a:xfrm>
              <a:off x="413080" y="444700"/>
              <a:ext cx="3085743" cy="308574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5" name="Google Shape;58;p9"/>
          <p:cNvSpPr txBox="1">
            <a:spLocks noGrp="1"/>
          </p:cNvSpPr>
          <p:nvPr>
            <p:ph type="title"/>
          </p:nvPr>
        </p:nvSpPr>
        <p:spPr>
          <a:xfrm>
            <a:off x="1226073" y="865177"/>
            <a:ext cx="11460303" cy="2418002"/>
          </a:xfrm>
        </p:spPr>
        <p:txBody>
          <a:bodyPr anchor="b" anchorCtr="0"/>
          <a:lstStyle>
            <a:lvl1pPr algn="l">
              <a:defRPr b="1"/>
            </a:lvl1pPr>
          </a:lstStyle>
          <a:p>
            <a:pPr lvl="0"/>
            <a:endParaRPr lang="en-US"/>
          </a:p>
        </p:txBody>
      </p:sp>
      <p:sp>
        <p:nvSpPr>
          <p:cNvPr id="6" name="Google Shape;59;p9"/>
          <p:cNvSpPr txBox="1">
            <a:spLocks noGrp="1"/>
          </p:cNvSpPr>
          <p:nvPr>
            <p:ph type="body" idx="2"/>
          </p:nvPr>
        </p:nvSpPr>
        <p:spPr>
          <a:xfrm>
            <a:off x="6284104" y="4071576"/>
            <a:ext cx="5111697" cy="5853001"/>
          </a:xfrm>
        </p:spPr>
        <p:txBody>
          <a:bodyPr/>
          <a:lstStyle>
            <a:lvl1pPr>
              <a:defRPr lang="en-US"/>
            </a:lvl1pPr>
          </a:lstStyle>
          <a:p>
            <a:pPr lvl="0"/>
            <a:endParaRPr lang="en-US"/>
          </a:p>
        </p:txBody>
      </p:sp>
    </p:spTree>
    <p:extLst>
      <p:ext uri="{BB962C8B-B14F-4D97-AF65-F5344CB8AC3E}">
        <p14:creationId xmlns:p14="http://schemas.microsoft.com/office/powerpoint/2010/main" val="224083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_WITH_CAPTION_TEXT">
    <p:spTree>
      <p:nvGrpSpPr>
        <p:cNvPr id="1" name=""/>
        <p:cNvGrpSpPr/>
        <p:nvPr/>
      </p:nvGrpSpPr>
      <p:grpSpPr>
        <a:xfrm>
          <a:off x="0" y="0"/>
          <a:ext cx="0" cy="0"/>
          <a:chOff x="0" y="0"/>
          <a:chExt cx="0" cy="0"/>
        </a:xfrm>
      </p:grpSpPr>
      <p:grpSp>
        <p:nvGrpSpPr>
          <p:cNvPr id="2" name="Google Shape;61;p10"/>
          <p:cNvGrpSpPr/>
          <p:nvPr/>
        </p:nvGrpSpPr>
        <p:grpSpPr>
          <a:xfrm>
            <a:off x="413080" y="444700"/>
            <a:ext cx="17439903" cy="9370030"/>
            <a:chOff x="413080" y="444700"/>
            <a:chExt cx="17439903" cy="9370030"/>
          </a:xfrm>
        </p:grpSpPr>
        <p:sp>
          <p:nvSpPr>
            <p:cNvPr id="3" name="Google Shape;62;p10"/>
            <p:cNvSpPr/>
            <p:nvPr/>
          </p:nvSpPr>
          <p:spPr>
            <a:xfrm>
              <a:off x="413080" y="444700"/>
              <a:ext cx="17439903" cy="9370030"/>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DB60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sp>
          <p:nvSpPr>
            <p:cNvPr id="4" name="Google Shape;63;p10"/>
            <p:cNvSpPr txBox="1"/>
            <p:nvPr/>
          </p:nvSpPr>
          <p:spPr>
            <a:xfrm>
              <a:off x="413080" y="444700"/>
              <a:ext cx="3085743" cy="308574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5" name="Google Shape;64;p10"/>
          <p:cNvSpPr txBox="1">
            <a:spLocks noGrp="1"/>
          </p:cNvSpPr>
          <p:nvPr>
            <p:ph type="title"/>
          </p:nvPr>
        </p:nvSpPr>
        <p:spPr>
          <a:xfrm>
            <a:off x="1349398" y="2450701"/>
            <a:ext cx="12819604" cy="1372203"/>
          </a:xfrm>
        </p:spPr>
        <p:txBody>
          <a:bodyPr anchor="b" anchorCtr="0"/>
          <a:lstStyle>
            <a:lvl1pPr algn="l">
              <a:defRPr b="1"/>
            </a:lvl1pPr>
          </a:lstStyle>
          <a:p>
            <a:pPr lvl="0"/>
            <a:endParaRPr lang="en-US"/>
          </a:p>
        </p:txBody>
      </p:sp>
      <p:sp>
        <p:nvSpPr>
          <p:cNvPr id="6" name="Google Shape;66;p10"/>
          <p:cNvSpPr txBox="1">
            <a:spLocks noGrp="1"/>
          </p:cNvSpPr>
          <p:nvPr>
            <p:ph type="body" idx="2"/>
          </p:nvPr>
        </p:nvSpPr>
        <p:spPr>
          <a:xfrm>
            <a:off x="2552812" y="4426985"/>
            <a:ext cx="11100303" cy="3435903"/>
          </a:xfrm>
        </p:spPr>
        <p:txBody>
          <a:bodyPr/>
          <a:lstStyle>
            <a:lvl1pPr indent="-228600">
              <a:spcBef>
                <a:spcPts val="280"/>
              </a:spcBef>
              <a:buNone/>
              <a:defRPr lang="en-US"/>
            </a:lvl1pPr>
          </a:lstStyle>
          <a:p>
            <a:pPr lvl="0"/>
            <a:endParaRPr lang="en-US"/>
          </a:p>
        </p:txBody>
      </p:sp>
    </p:spTree>
    <p:extLst>
      <p:ext uri="{BB962C8B-B14F-4D97-AF65-F5344CB8AC3E}">
        <p14:creationId xmlns:p14="http://schemas.microsoft.com/office/powerpoint/2010/main" val="101132209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0;p1"/>
          <p:cNvSpPr txBox="1">
            <a:spLocks noGrp="1"/>
          </p:cNvSpPr>
          <p:nvPr>
            <p:ph type="title"/>
          </p:nvPr>
        </p:nvSpPr>
        <p:spPr>
          <a:xfrm>
            <a:off x="457200" y="1088721"/>
            <a:ext cx="16238098" cy="2151601"/>
          </a:xfrm>
          <a:prstGeom prst="rect">
            <a:avLst/>
          </a:prstGeom>
          <a:noFill/>
          <a:ln>
            <a:noFill/>
          </a:ln>
        </p:spPr>
        <p:txBody>
          <a:bodyPr vert="horz" wrap="square" lIns="91421" tIns="45701" rIns="91421" bIns="45701" anchor="ctr" anchorCtr="1" compatLnSpc="1">
            <a:normAutofit/>
          </a:bodyPr>
          <a:lstStyle/>
          <a:p>
            <a:pPr lvl="0"/>
            <a:endParaRPr lang="en-US"/>
          </a:p>
        </p:txBody>
      </p:sp>
      <p:sp>
        <p:nvSpPr>
          <p:cNvPr id="3" name="Google Shape;11;p1"/>
          <p:cNvSpPr txBox="1">
            <a:spLocks noGrp="1"/>
          </p:cNvSpPr>
          <p:nvPr>
            <p:ph type="body" idx="1"/>
          </p:nvPr>
        </p:nvSpPr>
        <p:spPr>
          <a:xfrm>
            <a:off x="3505196" y="3947053"/>
            <a:ext cx="8229600" cy="4526097"/>
          </a:xfrm>
          <a:prstGeom prst="rect">
            <a:avLst/>
          </a:prstGeom>
          <a:noFill/>
          <a:ln>
            <a:noFill/>
          </a:ln>
        </p:spPr>
        <p:txBody>
          <a:bodyPr vert="horz" wrap="square" lIns="91421" tIns="45701" rIns="91421" bIns="45701" anchor="t" anchorCtr="0" compatLnSpc="1">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Google Shape;12;p1"/>
          <p:cNvSpPr txBox="1">
            <a:spLocks noGrp="1"/>
          </p:cNvSpPr>
          <p:nvPr>
            <p:ph type="sldNum" sz="quarter" idx="4"/>
          </p:nvPr>
        </p:nvSpPr>
        <p:spPr>
          <a:xfrm>
            <a:off x="6553203" y="6356351"/>
            <a:ext cx="2133596" cy="365129"/>
          </a:xfrm>
          <a:prstGeom prst="rect">
            <a:avLst/>
          </a:prstGeom>
          <a:noFill/>
          <a:ln>
            <a:noFill/>
          </a:ln>
        </p:spPr>
        <p:txBody>
          <a:bodyPr vert="horz" wrap="square" lIns="91421" tIns="45701" rIns="91421" bIns="45701"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888888"/>
                </a:solidFill>
                <a:uFillTx/>
                <a:latin typeface="Calibri"/>
                <a:ea typeface="Calibri"/>
                <a:cs typeface="Calibri"/>
              </a:defRPr>
            </a:lvl1pPr>
          </a:lstStyle>
          <a:p>
            <a:pPr lvl="0"/>
            <a:fld id="{2B83BD55-0EC3-45D6-9387-EC9BF6FA33D1}"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1">
        <a:lnSpc>
          <a:spcPct val="100000"/>
        </a:lnSpc>
        <a:spcBef>
          <a:spcPts val="0"/>
        </a:spcBef>
        <a:spcAft>
          <a:spcPts val="0"/>
        </a:spcAft>
        <a:buNone/>
        <a:tabLst/>
        <a:defRPr lang="en-US" sz="9000" b="0" i="0" u="none" strike="noStrike" kern="0" cap="none" spc="0" baseline="0">
          <a:solidFill>
            <a:srgbClr val="055E5C"/>
          </a:solidFill>
          <a:uFillTx/>
          <a:latin typeface="Paytone One"/>
          <a:ea typeface="Paytone One"/>
          <a:cs typeface="Paytone One"/>
        </a:defRPr>
      </a:lvl1pPr>
    </p:titleStyle>
    <p:bodyStyle>
      <a:lvl1pPr marL="457200" marR="0" lvl="0" indent="-431797" algn="l" defTabSz="914400" rtl="0" fontAlgn="auto" hangingPunct="1">
        <a:lnSpc>
          <a:spcPct val="100000"/>
        </a:lnSpc>
        <a:spcBef>
          <a:spcPts val="640"/>
        </a:spcBef>
        <a:spcAft>
          <a:spcPts val="0"/>
        </a:spcAft>
        <a:buClr>
          <a:srgbClr val="000000"/>
        </a:buClr>
        <a:buSzPts val="3200"/>
        <a:buFont typeface="Open Sans"/>
        <a:buChar char="•"/>
        <a:tabLst/>
        <a:defRPr lang="zh-TW" sz="3200" b="0" i="0" u="none" strike="noStrike" kern="0" cap="none" spc="0" baseline="0">
          <a:solidFill>
            <a:srgbClr val="000000"/>
          </a:solidFill>
          <a:uFillTx/>
          <a:latin typeface="Open Sans"/>
          <a:ea typeface="Open Sans"/>
          <a:cs typeface="Open San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pitchFamily="18"/>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pitchFamily="18"/>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zh-TW" sz="1800" b="0" i="0" u="none" strike="noStrike" kern="1200" cap="none" spc="0" baseline="0">
          <a:solidFill>
            <a:srgbClr val="000000"/>
          </a:solidFill>
          <a:uFillTx/>
          <a:latin typeface="Calibri"/>
          <a:ea typeface="新細明體" pitchFamily="18"/>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zh-TW" sz="1800" b="0" i="0" u="none" strike="noStrike" kern="1200" cap="none" spc="0" baseline="0">
          <a:solidFill>
            <a:srgbClr val="000000"/>
          </a:solidFill>
          <a:uFillTx/>
          <a:latin typeface="Calibri"/>
          <a:ea typeface="新細明體" pitchFamily="1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9.jpeg"/><Relationship Id="rId1" Type="http://schemas.openxmlformats.org/officeDocument/2006/relationships/slideLayout" Target="../slideLayouts/slideLayout9.xml"/><Relationship Id="rId5" Type="http://schemas.openxmlformats.org/officeDocument/2006/relationships/image" Target="../media/image61.png"/><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66.jpeg"/></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69.png"/><Relationship Id="rId4" Type="http://schemas.openxmlformats.org/officeDocument/2006/relationships/image" Target="../media/image68.jpeg"/></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78.png"/><Relationship Id="rId2" Type="http://schemas.openxmlformats.org/officeDocument/2006/relationships/image" Target="../media/image73.jpg"/><Relationship Id="rId1" Type="http://schemas.openxmlformats.org/officeDocument/2006/relationships/slideLayout" Target="../slideLayouts/slideLayout3.xml"/><Relationship Id="rId6" Type="http://schemas.openxmlformats.org/officeDocument/2006/relationships/image" Target="../media/image77.jpg"/><Relationship Id="rId5" Type="http://schemas.openxmlformats.org/officeDocument/2006/relationships/image" Target="../media/image76.jpg"/><Relationship Id="rId4" Type="http://schemas.openxmlformats.org/officeDocument/2006/relationships/image" Target="../media/image75.jpg"/></Relationships>
</file>

<file path=ppt/slides/_rels/slide4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3.png"/><Relationship Id="rId2" Type="http://schemas.openxmlformats.org/officeDocument/2006/relationships/image" Target="../media/image79.jp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82.png"/><Relationship Id="rId5" Type="http://schemas.openxmlformats.org/officeDocument/2006/relationships/diagramQuickStyle" Target="../diagrams/quickStyle1.xml"/><Relationship Id="rId10" Type="http://schemas.openxmlformats.org/officeDocument/2006/relationships/image" Target="../media/image81.png"/><Relationship Id="rId4" Type="http://schemas.openxmlformats.org/officeDocument/2006/relationships/diagramLayout" Target="../diagrams/layout1.xml"/><Relationship Id="rId9" Type="http://schemas.openxmlformats.org/officeDocument/2006/relationships/image" Target="../media/image80.jpe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7.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86.png"/><Relationship Id="rId4" Type="http://schemas.openxmlformats.org/officeDocument/2006/relationships/image" Target="../media/image8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33.png"/><Relationship Id="rId1" Type="http://schemas.openxmlformats.org/officeDocument/2006/relationships/slideLayout" Target="../slideLayouts/slideLayout11.xml"/><Relationship Id="rId4" Type="http://schemas.openxmlformats.org/officeDocument/2006/relationships/image" Target="../media/image91.png"/></Relationships>
</file>

<file path=ppt/slides/_rels/slide53.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g"/><Relationship Id="rId1" Type="http://schemas.openxmlformats.org/officeDocument/2006/relationships/slideLayout" Target="../slideLayouts/slideLayout11.xml"/><Relationship Id="rId6" Type="http://schemas.openxmlformats.org/officeDocument/2006/relationships/image" Target="../media/image96.png"/><Relationship Id="rId5" Type="http://schemas.openxmlformats.org/officeDocument/2006/relationships/image" Target="../media/image95.jpg"/><Relationship Id="rId4" Type="http://schemas.openxmlformats.org/officeDocument/2006/relationships/image" Target="../media/image94.jp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97.png"/></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6.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1.xml.rels><?xml version="1.0" encoding="UTF-8" standalone="yes"?>
<Relationships xmlns="http://schemas.openxmlformats.org/package/2006/relationships"><Relationship Id="rId8" Type="http://schemas.openxmlformats.org/officeDocument/2006/relationships/hyperlink" Target="https://siarc.mohw.gov.tw/"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image" Target="../media/image96.png"/><Relationship Id="rId5" Type="http://schemas.openxmlformats.org/officeDocument/2006/relationships/diagramQuickStyle" Target="../diagrams/quickStyle4.xml"/><Relationship Id="rId10" Type="http://schemas.openxmlformats.org/officeDocument/2006/relationships/image" Target="../media/image99.svg"/><Relationship Id="rId4" Type="http://schemas.openxmlformats.org/officeDocument/2006/relationships/diagramLayout" Target="../diagrams/layout4.xml"/><Relationship Id="rId9" Type="http://schemas.openxmlformats.org/officeDocument/2006/relationships/image" Target="../media/image98.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diagramLayout" Target="../diagrams/layout5.xml"/><Relationship Id="rId7" Type="http://schemas.openxmlformats.org/officeDocument/2006/relationships/image" Target="../media/image101.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2.png"/><Relationship Id="rId5" Type="http://schemas.openxmlformats.org/officeDocument/2006/relationships/image" Target="../media/image7.png"/><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jpg"/><Relationship Id="rId1" Type="http://schemas.openxmlformats.org/officeDocument/2006/relationships/slideLayout" Target="../slideLayouts/slideLayout3.xml"/><Relationship Id="rId6" Type="http://schemas.openxmlformats.org/officeDocument/2006/relationships/image" Target="../media/image107.png"/><Relationship Id="rId11" Type="http://schemas.openxmlformats.org/officeDocument/2006/relationships/image" Target="../media/image72.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6.jpe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17.pn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18.pn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19.png"/><Relationship Id="rId1" Type="http://schemas.openxmlformats.org/officeDocument/2006/relationships/slideLayout" Target="../slideLayouts/slideLayout3.xml"/><Relationship Id="rId4" Type="http://schemas.openxmlformats.org/officeDocument/2006/relationships/image" Target="../media/image120.png"/></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2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22.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jpe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3.xml"/><Relationship Id="rId4" Type="http://schemas.openxmlformats.org/officeDocument/2006/relationships/image" Target="../media/image13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Google Shape;83;p13"/>
          <p:cNvSpPr/>
          <p:nvPr/>
        </p:nvSpPr>
        <p:spPr>
          <a:xfrm>
            <a:off x="3660800" y="6959169"/>
            <a:ext cx="10355232" cy="891183"/>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45E5C"/>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Calibri"/>
              <a:ea typeface="Calibri"/>
              <a:cs typeface="Calibri"/>
            </a:endParaRPr>
          </a:p>
        </p:txBody>
      </p:sp>
      <p:grpSp>
        <p:nvGrpSpPr>
          <p:cNvPr id="3" name="Google Shape;84;p13"/>
          <p:cNvGrpSpPr/>
          <p:nvPr/>
        </p:nvGrpSpPr>
        <p:grpSpPr>
          <a:xfrm>
            <a:off x="679582" y="734500"/>
            <a:ext cx="2587074" cy="794092"/>
            <a:chOff x="679582" y="734500"/>
            <a:chExt cx="2587074" cy="794092"/>
          </a:xfrm>
        </p:grpSpPr>
        <p:grpSp>
          <p:nvGrpSpPr>
            <p:cNvPr id="4" name="Google Shape;85;p13"/>
            <p:cNvGrpSpPr/>
            <p:nvPr/>
          </p:nvGrpSpPr>
          <p:grpSpPr>
            <a:xfrm>
              <a:off x="679582" y="734500"/>
              <a:ext cx="260411" cy="261582"/>
              <a:chOff x="679582" y="734500"/>
              <a:chExt cx="260411" cy="261582"/>
            </a:xfrm>
          </p:grpSpPr>
          <p:sp>
            <p:nvSpPr>
              <p:cNvPr id="5" name="Google Shape;86;p13"/>
              <p:cNvSpPr/>
              <p:nvPr/>
            </p:nvSpPr>
            <p:spPr>
              <a:xfrm>
                <a:off x="679582" y="734500"/>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 name="Google Shape;87;p13"/>
              <p:cNvSpPr txBox="1"/>
              <p:nvPr/>
            </p:nvSpPr>
            <p:spPr>
              <a:xfrm>
                <a:off x="703521" y="759025"/>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7" name="Google Shape;88;p13"/>
            <p:cNvGrpSpPr/>
            <p:nvPr/>
          </p:nvGrpSpPr>
          <p:grpSpPr>
            <a:xfrm>
              <a:off x="1267669" y="734500"/>
              <a:ext cx="260411" cy="261582"/>
              <a:chOff x="1267669" y="734500"/>
              <a:chExt cx="260411" cy="261582"/>
            </a:xfrm>
          </p:grpSpPr>
          <p:sp>
            <p:nvSpPr>
              <p:cNvPr id="8" name="Google Shape;89;p13"/>
              <p:cNvSpPr/>
              <p:nvPr/>
            </p:nvSpPr>
            <p:spPr>
              <a:xfrm>
                <a:off x="1267669" y="734500"/>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 name="Google Shape;90;p13"/>
              <p:cNvSpPr txBox="1"/>
              <p:nvPr/>
            </p:nvSpPr>
            <p:spPr>
              <a:xfrm>
                <a:off x="1291608" y="759025"/>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0" name="Google Shape;91;p13"/>
            <p:cNvGrpSpPr/>
            <p:nvPr/>
          </p:nvGrpSpPr>
          <p:grpSpPr>
            <a:xfrm>
              <a:off x="1855747" y="734500"/>
              <a:ext cx="260411" cy="261582"/>
              <a:chOff x="1855747" y="734500"/>
              <a:chExt cx="260411" cy="261582"/>
            </a:xfrm>
          </p:grpSpPr>
          <p:sp>
            <p:nvSpPr>
              <p:cNvPr id="11" name="Google Shape;92;p13"/>
              <p:cNvSpPr/>
              <p:nvPr/>
            </p:nvSpPr>
            <p:spPr>
              <a:xfrm>
                <a:off x="1855747" y="734500"/>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2" name="Google Shape;93;p13"/>
              <p:cNvSpPr txBox="1"/>
              <p:nvPr/>
            </p:nvSpPr>
            <p:spPr>
              <a:xfrm>
                <a:off x="1879686" y="759025"/>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3" name="Google Shape;94;p13"/>
            <p:cNvGrpSpPr/>
            <p:nvPr/>
          </p:nvGrpSpPr>
          <p:grpSpPr>
            <a:xfrm>
              <a:off x="679582" y="1267010"/>
              <a:ext cx="260411" cy="261582"/>
              <a:chOff x="679582" y="1267010"/>
              <a:chExt cx="260411" cy="261582"/>
            </a:xfrm>
          </p:grpSpPr>
          <p:sp>
            <p:nvSpPr>
              <p:cNvPr id="14" name="Google Shape;95;p13"/>
              <p:cNvSpPr/>
              <p:nvPr/>
            </p:nvSpPr>
            <p:spPr>
              <a:xfrm>
                <a:off x="679582" y="1267010"/>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45701" rIns="91421"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15" name="Google Shape;96;p13"/>
              <p:cNvSpPr txBox="1"/>
              <p:nvPr/>
            </p:nvSpPr>
            <p:spPr>
              <a:xfrm>
                <a:off x="703521" y="1291535"/>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6" name="Google Shape;97;p13"/>
            <p:cNvGrpSpPr/>
            <p:nvPr/>
          </p:nvGrpSpPr>
          <p:grpSpPr>
            <a:xfrm>
              <a:off x="1267669" y="1267010"/>
              <a:ext cx="260411" cy="261582"/>
              <a:chOff x="1267669" y="1267010"/>
              <a:chExt cx="260411" cy="261582"/>
            </a:xfrm>
          </p:grpSpPr>
          <p:sp>
            <p:nvSpPr>
              <p:cNvPr id="17" name="Google Shape;98;p13"/>
              <p:cNvSpPr/>
              <p:nvPr/>
            </p:nvSpPr>
            <p:spPr>
              <a:xfrm>
                <a:off x="1267669" y="1267010"/>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8" name="Google Shape;99;p13"/>
              <p:cNvSpPr txBox="1"/>
              <p:nvPr/>
            </p:nvSpPr>
            <p:spPr>
              <a:xfrm>
                <a:off x="1291608" y="1291535"/>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9" name="Google Shape;100;p13"/>
            <p:cNvGrpSpPr/>
            <p:nvPr/>
          </p:nvGrpSpPr>
          <p:grpSpPr>
            <a:xfrm>
              <a:off x="1855747" y="1267010"/>
              <a:ext cx="260411" cy="261582"/>
              <a:chOff x="1855747" y="1267010"/>
              <a:chExt cx="260411" cy="261582"/>
            </a:xfrm>
          </p:grpSpPr>
          <p:sp>
            <p:nvSpPr>
              <p:cNvPr id="20" name="Google Shape;101;p13"/>
              <p:cNvSpPr/>
              <p:nvPr/>
            </p:nvSpPr>
            <p:spPr>
              <a:xfrm>
                <a:off x="1855747" y="1267010"/>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1" name="Google Shape;102;p13"/>
              <p:cNvSpPr txBox="1"/>
              <p:nvPr/>
            </p:nvSpPr>
            <p:spPr>
              <a:xfrm>
                <a:off x="1879686" y="1291535"/>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2" name="Google Shape;103;p13"/>
            <p:cNvGrpSpPr/>
            <p:nvPr/>
          </p:nvGrpSpPr>
          <p:grpSpPr>
            <a:xfrm>
              <a:off x="2418158" y="734500"/>
              <a:ext cx="260411" cy="261582"/>
              <a:chOff x="2418158" y="734500"/>
              <a:chExt cx="260411" cy="261582"/>
            </a:xfrm>
          </p:grpSpPr>
          <p:sp>
            <p:nvSpPr>
              <p:cNvPr id="23" name="Google Shape;104;p13"/>
              <p:cNvSpPr/>
              <p:nvPr/>
            </p:nvSpPr>
            <p:spPr>
              <a:xfrm>
                <a:off x="2418158" y="734500"/>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4" name="Google Shape;105;p13"/>
              <p:cNvSpPr txBox="1"/>
              <p:nvPr/>
            </p:nvSpPr>
            <p:spPr>
              <a:xfrm>
                <a:off x="2442106" y="759025"/>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5" name="Google Shape;106;p13"/>
            <p:cNvGrpSpPr/>
            <p:nvPr/>
          </p:nvGrpSpPr>
          <p:grpSpPr>
            <a:xfrm>
              <a:off x="3006245" y="734500"/>
              <a:ext cx="260411" cy="261582"/>
              <a:chOff x="3006245" y="734500"/>
              <a:chExt cx="260411" cy="261582"/>
            </a:xfrm>
          </p:grpSpPr>
          <p:sp>
            <p:nvSpPr>
              <p:cNvPr id="26" name="Google Shape;107;p13"/>
              <p:cNvSpPr/>
              <p:nvPr/>
            </p:nvSpPr>
            <p:spPr>
              <a:xfrm>
                <a:off x="3006245" y="734500"/>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7" name="Google Shape;108;p13"/>
              <p:cNvSpPr txBox="1"/>
              <p:nvPr/>
            </p:nvSpPr>
            <p:spPr>
              <a:xfrm>
                <a:off x="3030184" y="759025"/>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8" name="Google Shape;109;p13"/>
            <p:cNvGrpSpPr/>
            <p:nvPr/>
          </p:nvGrpSpPr>
          <p:grpSpPr>
            <a:xfrm>
              <a:off x="2418158" y="1267010"/>
              <a:ext cx="260411" cy="261582"/>
              <a:chOff x="2418158" y="1267010"/>
              <a:chExt cx="260411" cy="261582"/>
            </a:xfrm>
          </p:grpSpPr>
          <p:sp>
            <p:nvSpPr>
              <p:cNvPr id="29" name="Google Shape;110;p13"/>
              <p:cNvSpPr/>
              <p:nvPr/>
            </p:nvSpPr>
            <p:spPr>
              <a:xfrm>
                <a:off x="2418158" y="1267010"/>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0" name="Google Shape;111;p13"/>
              <p:cNvSpPr txBox="1"/>
              <p:nvPr/>
            </p:nvSpPr>
            <p:spPr>
              <a:xfrm>
                <a:off x="2442106" y="1291535"/>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1" name="Google Shape;112;p13"/>
            <p:cNvGrpSpPr/>
            <p:nvPr/>
          </p:nvGrpSpPr>
          <p:grpSpPr>
            <a:xfrm>
              <a:off x="3006245" y="1267010"/>
              <a:ext cx="260411" cy="261582"/>
              <a:chOff x="3006245" y="1267010"/>
              <a:chExt cx="260411" cy="261582"/>
            </a:xfrm>
          </p:grpSpPr>
          <p:sp>
            <p:nvSpPr>
              <p:cNvPr id="32" name="Google Shape;113;p13"/>
              <p:cNvSpPr/>
              <p:nvPr/>
            </p:nvSpPr>
            <p:spPr>
              <a:xfrm>
                <a:off x="3006245" y="1267010"/>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3" name="Google Shape;114;p13"/>
              <p:cNvSpPr txBox="1"/>
              <p:nvPr/>
            </p:nvSpPr>
            <p:spPr>
              <a:xfrm>
                <a:off x="3030184" y="1291535"/>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grpSp>
        <p:nvGrpSpPr>
          <p:cNvPr id="34" name="Google Shape;115;p13"/>
          <p:cNvGrpSpPr/>
          <p:nvPr/>
        </p:nvGrpSpPr>
        <p:grpSpPr>
          <a:xfrm>
            <a:off x="16266444" y="8280431"/>
            <a:ext cx="1438689" cy="1326593"/>
            <a:chOff x="16266444" y="8280431"/>
            <a:chExt cx="1438689" cy="1326593"/>
          </a:xfrm>
        </p:grpSpPr>
        <p:grpSp>
          <p:nvGrpSpPr>
            <p:cNvPr id="35" name="Google Shape;116;p13"/>
            <p:cNvGrpSpPr/>
            <p:nvPr/>
          </p:nvGrpSpPr>
          <p:grpSpPr>
            <a:xfrm>
              <a:off x="16268556" y="8280431"/>
              <a:ext cx="260411" cy="261582"/>
              <a:chOff x="16268556" y="8280431"/>
              <a:chExt cx="260411" cy="261582"/>
            </a:xfrm>
          </p:grpSpPr>
          <p:sp>
            <p:nvSpPr>
              <p:cNvPr id="36" name="Google Shape;117;p13"/>
              <p:cNvSpPr/>
              <p:nvPr/>
            </p:nvSpPr>
            <p:spPr>
              <a:xfrm>
                <a:off x="16268556" y="8280431"/>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7" name="Google Shape;118;p13"/>
              <p:cNvSpPr txBox="1"/>
              <p:nvPr/>
            </p:nvSpPr>
            <p:spPr>
              <a:xfrm>
                <a:off x="16292495" y="8304946"/>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8" name="Google Shape;119;p13"/>
            <p:cNvGrpSpPr/>
            <p:nvPr/>
          </p:nvGrpSpPr>
          <p:grpSpPr>
            <a:xfrm>
              <a:off x="16856634" y="8280431"/>
              <a:ext cx="260411" cy="261582"/>
              <a:chOff x="16856634" y="8280431"/>
              <a:chExt cx="260411" cy="261582"/>
            </a:xfrm>
          </p:grpSpPr>
          <p:sp>
            <p:nvSpPr>
              <p:cNvPr id="39" name="Google Shape;120;p13"/>
              <p:cNvSpPr/>
              <p:nvPr/>
            </p:nvSpPr>
            <p:spPr>
              <a:xfrm>
                <a:off x="16856634" y="8280431"/>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0" name="Google Shape;121;p13"/>
              <p:cNvSpPr txBox="1"/>
              <p:nvPr/>
            </p:nvSpPr>
            <p:spPr>
              <a:xfrm>
                <a:off x="16880573" y="8304946"/>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1" name="Google Shape;122;p13"/>
            <p:cNvGrpSpPr/>
            <p:nvPr/>
          </p:nvGrpSpPr>
          <p:grpSpPr>
            <a:xfrm>
              <a:off x="17444722" y="8280431"/>
              <a:ext cx="260411" cy="261582"/>
              <a:chOff x="17444722" y="8280431"/>
              <a:chExt cx="260411" cy="261582"/>
            </a:xfrm>
          </p:grpSpPr>
          <p:sp>
            <p:nvSpPr>
              <p:cNvPr id="42" name="Google Shape;123;p13"/>
              <p:cNvSpPr/>
              <p:nvPr/>
            </p:nvSpPr>
            <p:spPr>
              <a:xfrm>
                <a:off x="17444722" y="8280431"/>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3" name="Google Shape;124;p13"/>
              <p:cNvSpPr txBox="1"/>
              <p:nvPr/>
            </p:nvSpPr>
            <p:spPr>
              <a:xfrm>
                <a:off x="17468661" y="8304946"/>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4" name="Google Shape;125;p13"/>
            <p:cNvGrpSpPr/>
            <p:nvPr/>
          </p:nvGrpSpPr>
          <p:grpSpPr>
            <a:xfrm>
              <a:off x="16268556" y="8812941"/>
              <a:ext cx="260411" cy="261582"/>
              <a:chOff x="16268556" y="8812941"/>
              <a:chExt cx="260411" cy="261582"/>
            </a:xfrm>
          </p:grpSpPr>
          <p:sp>
            <p:nvSpPr>
              <p:cNvPr id="45" name="Google Shape;126;p13"/>
              <p:cNvSpPr/>
              <p:nvPr/>
            </p:nvSpPr>
            <p:spPr>
              <a:xfrm>
                <a:off x="16268556" y="8812941"/>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6" name="Google Shape;127;p13"/>
              <p:cNvSpPr txBox="1"/>
              <p:nvPr/>
            </p:nvSpPr>
            <p:spPr>
              <a:xfrm>
                <a:off x="16292495" y="8837456"/>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7" name="Google Shape;128;p13"/>
            <p:cNvGrpSpPr/>
            <p:nvPr/>
          </p:nvGrpSpPr>
          <p:grpSpPr>
            <a:xfrm>
              <a:off x="16856634" y="8812941"/>
              <a:ext cx="260411" cy="261582"/>
              <a:chOff x="16856634" y="8812941"/>
              <a:chExt cx="260411" cy="261582"/>
            </a:xfrm>
          </p:grpSpPr>
          <p:sp>
            <p:nvSpPr>
              <p:cNvPr id="48" name="Google Shape;129;p13"/>
              <p:cNvSpPr/>
              <p:nvPr/>
            </p:nvSpPr>
            <p:spPr>
              <a:xfrm>
                <a:off x="16856634" y="8812941"/>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9" name="Google Shape;130;p13"/>
              <p:cNvSpPr txBox="1"/>
              <p:nvPr/>
            </p:nvSpPr>
            <p:spPr>
              <a:xfrm>
                <a:off x="16880573" y="8837456"/>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0" name="Google Shape;131;p13"/>
            <p:cNvGrpSpPr/>
            <p:nvPr/>
          </p:nvGrpSpPr>
          <p:grpSpPr>
            <a:xfrm>
              <a:off x="17444722" y="8812941"/>
              <a:ext cx="260411" cy="261582"/>
              <a:chOff x="17444722" y="8812941"/>
              <a:chExt cx="260411" cy="261582"/>
            </a:xfrm>
          </p:grpSpPr>
          <p:sp>
            <p:nvSpPr>
              <p:cNvPr id="51" name="Google Shape;132;p13"/>
              <p:cNvSpPr/>
              <p:nvPr/>
            </p:nvSpPr>
            <p:spPr>
              <a:xfrm>
                <a:off x="17444722" y="8812941"/>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2" name="Google Shape;133;p13"/>
              <p:cNvSpPr txBox="1"/>
              <p:nvPr/>
            </p:nvSpPr>
            <p:spPr>
              <a:xfrm>
                <a:off x="17468661" y="8837456"/>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3" name="Google Shape;134;p13"/>
            <p:cNvGrpSpPr/>
            <p:nvPr/>
          </p:nvGrpSpPr>
          <p:grpSpPr>
            <a:xfrm>
              <a:off x="16266444" y="9345442"/>
              <a:ext cx="260411" cy="261582"/>
              <a:chOff x="16266444" y="9345442"/>
              <a:chExt cx="260411" cy="261582"/>
            </a:xfrm>
          </p:grpSpPr>
          <p:sp>
            <p:nvSpPr>
              <p:cNvPr id="54" name="Google Shape;135;p13"/>
              <p:cNvSpPr/>
              <p:nvPr/>
            </p:nvSpPr>
            <p:spPr>
              <a:xfrm>
                <a:off x="16266444" y="9345442"/>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5" name="Google Shape;136;p13"/>
              <p:cNvSpPr txBox="1"/>
              <p:nvPr/>
            </p:nvSpPr>
            <p:spPr>
              <a:xfrm>
                <a:off x="16290383" y="9369966"/>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6" name="Google Shape;137;p13"/>
            <p:cNvGrpSpPr/>
            <p:nvPr/>
          </p:nvGrpSpPr>
          <p:grpSpPr>
            <a:xfrm>
              <a:off x="16854522" y="9345442"/>
              <a:ext cx="260411" cy="261582"/>
              <a:chOff x="16854522" y="9345442"/>
              <a:chExt cx="260411" cy="261582"/>
            </a:xfrm>
          </p:grpSpPr>
          <p:sp>
            <p:nvSpPr>
              <p:cNvPr id="57" name="Google Shape;138;p13"/>
              <p:cNvSpPr/>
              <p:nvPr/>
            </p:nvSpPr>
            <p:spPr>
              <a:xfrm>
                <a:off x="16854522" y="9345442"/>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8" name="Google Shape;139;p13"/>
              <p:cNvSpPr txBox="1"/>
              <p:nvPr/>
            </p:nvSpPr>
            <p:spPr>
              <a:xfrm>
                <a:off x="16878461" y="9369966"/>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9" name="Google Shape;140;p13"/>
            <p:cNvGrpSpPr/>
            <p:nvPr/>
          </p:nvGrpSpPr>
          <p:grpSpPr>
            <a:xfrm>
              <a:off x="17442609" y="9345442"/>
              <a:ext cx="260411" cy="261582"/>
              <a:chOff x="17442609" y="9345442"/>
              <a:chExt cx="260411" cy="261582"/>
            </a:xfrm>
          </p:grpSpPr>
          <p:sp>
            <p:nvSpPr>
              <p:cNvPr id="60" name="Google Shape;141;p13"/>
              <p:cNvSpPr/>
              <p:nvPr/>
            </p:nvSpPr>
            <p:spPr>
              <a:xfrm>
                <a:off x="17442609" y="9345442"/>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1" name="Google Shape;142;p13"/>
              <p:cNvSpPr txBox="1"/>
              <p:nvPr/>
            </p:nvSpPr>
            <p:spPr>
              <a:xfrm>
                <a:off x="17466548" y="9369966"/>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grpSp>
        <p:nvGrpSpPr>
          <p:cNvPr id="62" name="Google Shape;144;p13"/>
          <p:cNvGrpSpPr/>
          <p:nvPr/>
        </p:nvGrpSpPr>
        <p:grpSpPr>
          <a:xfrm>
            <a:off x="15031882" y="841144"/>
            <a:ext cx="2364738" cy="2375336"/>
            <a:chOff x="14513722" y="825904"/>
            <a:chExt cx="2364738" cy="2375336"/>
          </a:xfrm>
        </p:grpSpPr>
        <p:sp>
          <p:nvSpPr>
            <p:cNvPr id="63" name="Google Shape;145;p13"/>
            <p:cNvSpPr/>
            <p:nvPr/>
          </p:nvSpPr>
          <p:spPr>
            <a:xfrm>
              <a:off x="14513722" y="825904"/>
              <a:ext cx="2364738" cy="2375336"/>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4" name="Google Shape;146;p13"/>
            <p:cNvSpPr txBox="1"/>
            <p:nvPr/>
          </p:nvSpPr>
          <p:spPr>
            <a:xfrm>
              <a:off x="14731112" y="1048597"/>
              <a:ext cx="1929960" cy="192996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65" name="Google Shape;147;p13"/>
          <p:cNvSpPr txBox="1"/>
          <p:nvPr/>
        </p:nvSpPr>
        <p:spPr>
          <a:xfrm>
            <a:off x="4957785" y="7035430"/>
            <a:ext cx="8186714" cy="671722"/>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20005"/>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Open Sans"/>
              </a:rPr>
              <a:t>臺中市家庭暴力及性侵害防治中心</a:t>
            </a:r>
          </a:p>
        </p:txBody>
      </p:sp>
      <p:sp>
        <p:nvSpPr>
          <p:cNvPr id="66" name="Google Shape;148;p13"/>
          <p:cNvSpPr txBox="1"/>
          <p:nvPr/>
        </p:nvSpPr>
        <p:spPr>
          <a:xfrm>
            <a:off x="2554129" y="3292741"/>
            <a:ext cx="12994026" cy="138499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9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Paytone One"/>
              </a:rPr>
              <a:t>臺中市性別暴力防治宣導</a:t>
            </a:r>
            <a:endParaRPr lang="en-US" sz="1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grpSp>
        <p:nvGrpSpPr>
          <p:cNvPr id="67" name="群組 45"/>
          <p:cNvGrpSpPr/>
          <p:nvPr/>
        </p:nvGrpSpPr>
        <p:grpSpPr>
          <a:xfrm>
            <a:off x="299575" y="8113178"/>
            <a:ext cx="2610091" cy="1922672"/>
            <a:chOff x="299575" y="8113178"/>
            <a:chExt cx="2610091" cy="1922672"/>
          </a:xfrm>
        </p:grpSpPr>
        <p:grpSp>
          <p:nvGrpSpPr>
            <p:cNvPr id="68" name="Group 3575"/>
            <p:cNvGrpSpPr/>
            <p:nvPr/>
          </p:nvGrpSpPr>
          <p:grpSpPr>
            <a:xfrm>
              <a:off x="299575" y="8113178"/>
              <a:ext cx="2610091" cy="1859285"/>
              <a:chOff x="299575" y="8113178"/>
              <a:chExt cx="2610091" cy="1859285"/>
            </a:xfrm>
          </p:grpSpPr>
          <p:sp>
            <p:nvSpPr>
              <p:cNvPr id="69" name="Shape 874"/>
              <p:cNvSpPr/>
              <p:nvPr/>
            </p:nvSpPr>
            <p:spPr>
              <a:xfrm>
                <a:off x="879917" y="8470123"/>
                <a:ext cx="156133" cy="136574"/>
              </a:xfrm>
              <a:custGeom>
                <a:avLst/>
                <a:gdLst>
                  <a:gd name="f0" fmla="val 10800000"/>
                  <a:gd name="f1" fmla="val 5400000"/>
                  <a:gd name="f2" fmla="val 180"/>
                  <a:gd name="f3" fmla="val w"/>
                  <a:gd name="f4" fmla="val h"/>
                  <a:gd name="f5" fmla="val 0"/>
                  <a:gd name="f6" fmla="val 195426"/>
                  <a:gd name="f7" fmla="val 187809"/>
                  <a:gd name="f8" fmla="val 129323"/>
                  <a:gd name="f9" fmla="val 3035"/>
                  <a:gd name="f10" fmla="val 188073"/>
                  <a:gd name="f11" fmla="val 8420"/>
                  <a:gd name="f12" fmla="val 143420"/>
                  <a:gd name="f13" fmla="val 130111"/>
                  <a:gd name="f14" fmla="val 163906"/>
                  <a:gd name="f15" fmla="val 177533"/>
                  <a:gd name="f16" fmla="val 179789"/>
                  <a:gd name="f17" fmla="val 144108"/>
                  <a:gd name="f18" fmla="val 110786"/>
                  <a:gd name="f19" fmla="val 186891"/>
                  <a:gd name="f20" fmla="val 55250"/>
                  <a:gd name="f21" fmla="val 185360"/>
                  <a:gd name="f22" fmla="val 159003"/>
                  <a:gd name="f23" fmla="val 17423"/>
                  <a:gd name="f24" fmla="val 102845"/>
                  <a:gd name="f25" fmla="val 33285"/>
                  <a:gd name="f26" fmla="val 51460"/>
                  <a:gd name="f27" fmla="val 63003"/>
                  <a:gd name="f28" fmla="val 98044"/>
                  <a:gd name="f29" fmla="val 83018"/>
                  <a:gd name="f30" fmla="val 72441"/>
                  <a:gd name="f31" fmla="val 95172"/>
                  <a:gd name="f32" fmla="val 57048"/>
                  <a:gd name="f33" fmla="val 78802"/>
                  <a:gd name="f34" fmla="+- 0 0 -360"/>
                  <a:gd name="f35" fmla="+- 0 0 -90"/>
                  <a:gd name="f36" fmla="+- 0 0 -180"/>
                  <a:gd name="f37" fmla="+- 0 0 -270"/>
                  <a:gd name="f38" fmla="*/ f3 1 195426"/>
                  <a:gd name="f39" fmla="*/ f4 1 187809"/>
                  <a:gd name="f40" fmla="+- f7 0 f5"/>
                  <a:gd name="f41" fmla="+- f6 0 f5"/>
                  <a:gd name="f42" fmla="*/ f34 f0 1"/>
                  <a:gd name="f43" fmla="*/ f35 f0 1"/>
                  <a:gd name="f44" fmla="*/ f36 f0 1"/>
                  <a:gd name="f45" fmla="*/ f37 f0 1"/>
                  <a:gd name="f46" fmla="*/ f41 1 195426"/>
                  <a:gd name="f47" fmla="*/ f40 1 187809"/>
                  <a:gd name="f48" fmla="*/ 33802 f41 1"/>
                  <a:gd name="f49" fmla="*/ 0 f40 1"/>
                  <a:gd name="f50" fmla="*/ 67604 f41 1"/>
                  <a:gd name="f51" fmla="*/ 32355 f40 1"/>
                  <a:gd name="f52" fmla="*/ 64709 f40 1"/>
                  <a:gd name="f53" fmla="*/ 0 f41 1"/>
                  <a:gd name="f54" fmla="*/ 195426 f41 1"/>
                  <a:gd name="f55" fmla="*/ 187809 f40 1"/>
                  <a:gd name="f56" fmla="*/ f42 1 f2"/>
                  <a:gd name="f57" fmla="*/ f43 1 f2"/>
                  <a:gd name="f58" fmla="*/ f44 1 f2"/>
                  <a:gd name="f59" fmla="*/ f45 1 f2"/>
                  <a:gd name="f60" fmla="*/ f48 1 195426"/>
                  <a:gd name="f61" fmla="*/ f49 1 187809"/>
                  <a:gd name="f62" fmla="*/ f50 1 195426"/>
                  <a:gd name="f63" fmla="*/ f51 1 187809"/>
                  <a:gd name="f64" fmla="*/ f52 1 187809"/>
                  <a:gd name="f65" fmla="*/ f53 1 195426"/>
                  <a:gd name="f66" fmla="*/ f54 1 195426"/>
                  <a:gd name="f67" fmla="*/ f55 1 187809"/>
                  <a:gd name="f68" fmla="+- f56 0 f1"/>
                  <a:gd name="f69" fmla="+- f57 0 f1"/>
                  <a:gd name="f70" fmla="+- f58 0 f1"/>
                  <a:gd name="f71" fmla="+- f59 0 f1"/>
                  <a:gd name="f72" fmla="*/ f60 1 f46"/>
                  <a:gd name="f73" fmla="*/ f61 1 f47"/>
                  <a:gd name="f74" fmla="*/ f62 1 f46"/>
                  <a:gd name="f75" fmla="*/ f63 1 f47"/>
                  <a:gd name="f76" fmla="*/ f64 1 f47"/>
                  <a:gd name="f77" fmla="*/ f65 1 f46"/>
                  <a:gd name="f78" fmla="*/ f66 1 f46"/>
                  <a:gd name="f79" fmla="*/ f67 1 f47"/>
                  <a:gd name="f80" fmla="*/ f77 f38 1"/>
                  <a:gd name="f81" fmla="*/ f78 f38 1"/>
                  <a:gd name="f82" fmla="*/ f79 f39 1"/>
                  <a:gd name="f83" fmla="*/ f73 f39 1"/>
                  <a:gd name="f84" fmla="*/ f72 f38 1"/>
                  <a:gd name="f85" fmla="*/ f74 f38 1"/>
                  <a:gd name="f86" fmla="*/ f75 f39 1"/>
                  <a:gd name="f87" fmla="*/ f76 f39 1"/>
                </a:gdLst>
                <a:ahLst/>
                <a:cxnLst>
                  <a:cxn ang="3cd4">
                    <a:pos x="hc" y="t"/>
                  </a:cxn>
                  <a:cxn ang="0">
                    <a:pos x="r" y="vc"/>
                  </a:cxn>
                  <a:cxn ang="cd4">
                    <a:pos x="hc" y="b"/>
                  </a:cxn>
                  <a:cxn ang="cd2">
                    <a:pos x="l" y="vc"/>
                  </a:cxn>
                  <a:cxn ang="f68">
                    <a:pos x="f84" y="f83"/>
                  </a:cxn>
                  <a:cxn ang="f69">
                    <a:pos x="f85" y="f86"/>
                  </a:cxn>
                  <a:cxn ang="f70">
                    <a:pos x="f84" y="f87"/>
                  </a:cxn>
                  <a:cxn ang="f71">
                    <a:pos x="f80" y="f86"/>
                  </a:cxn>
                </a:cxnLst>
                <a:rect l="f80" t="f83" r="f81" b="f82"/>
                <a:pathLst>
                  <a:path w="195426" h="187809">
                    <a:moveTo>
                      <a:pt x="f8" y="f9"/>
                    </a:moveTo>
                    <a:cubicBezTo>
                      <a:pt x="f10" y="f11"/>
                      <a:pt x="f12" y="f13"/>
                      <a:pt x="f6" y="f14"/>
                    </a:cubicBezTo>
                    <a:cubicBezTo>
                      <a:pt x="f15" y="f16"/>
                      <a:pt x="f17" y="f7"/>
                      <a:pt x="f18" y="f19"/>
                    </a:cubicBezTo>
                    <a:cubicBezTo>
                      <a:pt x="f20" y="f21"/>
                      <a:pt x="f5" y="f22"/>
                      <a:pt x="f23" y="f24"/>
                    </a:cubicBezTo>
                    <a:cubicBezTo>
                      <a:pt x="f25" y="f26"/>
                      <a:pt x="f27" y="f28"/>
                      <a:pt x="f29" y="f30"/>
                    </a:cubicBezTo>
                    <a:cubicBezTo>
                      <a:pt x="f31" y="f32"/>
                      <a:pt x="f33" y="f5"/>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0" name="Shape 875"/>
              <p:cNvSpPr/>
              <p:nvPr/>
            </p:nvSpPr>
            <p:spPr>
              <a:xfrm>
                <a:off x="1333597" y="8792943"/>
                <a:ext cx="164976" cy="114848"/>
              </a:xfrm>
              <a:custGeom>
                <a:avLst/>
                <a:gdLst>
                  <a:gd name="f0" fmla="val 10800000"/>
                  <a:gd name="f1" fmla="val 5400000"/>
                  <a:gd name="f2" fmla="val 180"/>
                  <a:gd name="f3" fmla="val w"/>
                  <a:gd name="f4" fmla="val h"/>
                  <a:gd name="f5" fmla="val 0"/>
                  <a:gd name="f6" fmla="val 209312"/>
                  <a:gd name="f7" fmla="val 157258"/>
                  <a:gd name="f8" fmla="val 70302"/>
                  <a:gd name="f9" fmla="val 431"/>
                  <a:gd name="f10" fmla="val 101112"/>
                  <a:gd name="f11" fmla="val 3448"/>
                  <a:gd name="f12" fmla="val 98188"/>
                  <a:gd name="f13" fmla="val 43320"/>
                  <a:gd name="f14" fmla="val 110579"/>
                  <a:gd name="f15" fmla="val 53088"/>
                  <a:gd name="f16" fmla="val 133921"/>
                  <a:gd name="f17" fmla="val 71605"/>
                  <a:gd name="f18" fmla="val 154203"/>
                  <a:gd name="f19" fmla="val 27967"/>
                  <a:gd name="f20" fmla="val 178041"/>
                  <a:gd name="f21" fmla="val 68772"/>
                  <a:gd name="f22" fmla="val 122388"/>
                  <a:gd name="f23" fmla="val 133940"/>
                  <a:gd name="f24" fmla="val 155588"/>
                  <a:gd name="f25" fmla="val 72173"/>
                  <a:gd name="f26" fmla="val 156841"/>
                  <a:gd name="f27" fmla="val 51583"/>
                  <a:gd name="f28" fmla="val 32506"/>
                  <a:gd name="f29" fmla="val 154126"/>
                  <a:gd name="f30" fmla="val 19393"/>
                  <a:gd name="f31" fmla="val 147017"/>
                  <a:gd name="f32" fmla="val 63043"/>
                  <a:gd name="f33" fmla="val 110682"/>
                  <a:gd name="f34" fmla="val 14962"/>
                  <a:gd name="f35" fmla="val 54889"/>
                  <a:gd name="f36" fmla="val 1590"/>
                  <a:gd name="f37" fmla="val 60811"/>
                  <a:gd name="f38" fmla="val 321"/>
                  <a:gd name="f39" fmla="val 65901"/>
                  <a:gd name="f40" fmla="+- 0 0 -360"/>
                  <a:gd name="f41" fmla="+- 0 0 -90"/>
                  <a:gd name="f42" fmla="+- 0 0 -180"/>
                  <a:gd name="f43" fmla="+- 0 0 -270"/>
                  <a:gd name="f44" fmla="*/ f3 1 209312"/>
                  <a:gd name="f45" fmla="*/ f4 1 157258"/>
                  <a:gd name="f46" fmla="+- f7 0 f5"/>
                  <a:gd name="f47" fmla="+- f6 0 f5"/>
                  <a:gd name="f48" fmla="*/ f40 f0 1"/>
                  <a:gd name="f49" fmla="*/ f41 f0 1"/>
                  <a:gd name="f50" fmla="*/ f42 f0 1"/>
                  <a:gd name="f51" fmla="*/ f43 f0 1"/>
                  <a:gd name="f52" fmla="*/ f47 1 209312"/>
                  <a:gd name="f53" fmla="*/ f46 1 157258"/>
                  <a:gd name="f54" fmla="*/ 34763 f47 1"/>
                  <a:gd name="f55" fmla="*/ 0 f46 1"/>
                  <a:gd name="f56" fmla="*/ 69526 f47 1"/>
                  <a:gd name="f57" fmla="*/ 27439 f46 1"/>
                  <a:gd name="f58" fmla="*/ 54877 f46 1"/>
                  <a:gd name="f59" fmla="*/ 0 f47 1"/>
                  <a:gd name="f60" fmla="*/ 209312 f47 1"/>
                  <a:gd name="f61" fmla="*/ 157258 f46 1"/>
                  <a:gd name="f62" fmla="*/ f48 1 f2"/>
                  <a:gd name="f63" fmla="*/ f49 1 f2"/>
                  <a:gd name="f64" fmla="*/ f50 1 f2"/>
                  <a:gd name="f65" fmla="*/ f51 1 f2"/>
                  <a:gd name="f66" fmla="*/ f54 1 209312"/>
                  <a:gd name="f67" fmla="*/ f55 1 157258"/>
                  <a:gd name="f68" fmla="*/ f56 1 209312"/>
                  <a:gd name="f69" fmla="*/ f57 1 157258"/>
                  <a:gd name="f70" fmla="*/ f58 1 157258"/>
                  <a:gd name="f71" fmla="*/ f59 1 209312"/>
                  <a:gd name="f72" fmla="*/ f60 1 209312"/>
                  <a:gd name="f73" fmla="*/ f61 1 157258"/>
                  <a:gd name="f74" fmla="+- f62 0 f1"/>
                  <a:gd name="f75" fmla="+- f63 0 f1"/>
                  <a:gd name="f76" fmla="+- f64 0 f1"/>
                  <a:gd name="f77" fmla="+- f65 0 f1"/>
                  <a:gd name="f78" fmla="*/ f66 1 f52"/>
                  <a:gd name="f79" fmla="*/ f67 1 f53"/>
                  <a:gd name="f80" fmla="*/ f68 1 f52"/>
                  <a:gd name="f81" fmla="*/ f69 1 f53"/>
                  <a:gd name="f82" fmla="*/ f70 1 f53"/>
                  <a:gd name="f83" fmla="*/ f71 1 f52"/>
                  <a:gd name="f84" fmla="*/ f72 1 f52"/>
                  <a:gd name="f85" fmla="*/ f73 1 f53"/>
                  <a:gd name="f86" fmla="*/ f83 f44 1"/>
                  <a:gd name="f87" fmla="*/ f84 f44 1"/>
                  <a:gd name="f88" fmla="*/ f85 f45 1"/>
                  <a:gd name="f89" fmla="*/ f79 f45 1"/>
                  <a:gd name="f90" fmla="*/ f78 f44 1"/>
                  <a:gd name="f91" fmla="*/ f80 f44 1"/>
                  <a:gd name="f92" fmla="*/ f81 f45 1"/>
                  <a:gd name="f93" fmla="*/ f82 f45 1"/>
                </a:gdLst>
                <a:ahLst/>
                <a:cxnLst>
                  <a:cxn ang="3cd4">
                    <a:pos x="hc" y="t"/>
                  </a:cxn>
                  <a:cxn ang="0">
                    <a:pos x="r" y="vc"/>
                  </a:cxn>
                  <a:cxn ang="cd4">
                    <a:pos x="hc" y="b"/>
                  </a:cxn>
                  <a:cxn ang="cd2">
                    <a:pos x="l" y="vc"/>
                  </a:cxn>
                  <a:cxn ang="f74">
                    <a:pos x="f90" y="f89"/>
                  </a:cxn>
                  <a:cxn ang="f75">
                    <a:pos x="f91" y="f92"/>
                  </a:cxn>
                  <a:cxn ang="f76">
                    <a:pos x="f90" y="f93"/>
                  </a:cxn>
                  <a:cxn ang="f77">
                    <a:pos x="f86" y="f92"/>
                  </a:cxn>
                </a:cxnLst>
                <a:rect l="f86" t="f89" r="f87" b="f88"/>
                <a:pathLst>
                  <a:path w="209312" h="157258">
                    <a:moveTo>
                      <a:pt x="f8" y="f9"/>
                    </a:moveTo>
                    <a:cubicBezTo>
                      <a:pt x="f10" y="f11"/>
                      <a:pt x="f12" y="f13"/>
                      <a:pt x="f14" y="f15"/>
                    </a:cubicBezTo>
                    <a:cubicBezTo>
                      <a:pt x="f16" y="f17"/>
                      <a:pt x="f18" y="f19"/>
                      <a:pt x="f20" y="f21"/>
                    </a:cubicBezTo>
                    <a:cubicBezTo>
                      <a:pt x="f6" y="f22"/>
                      <a:pt x="f23" y="f24"/>
                      <a:pt x="f25" y="f26"/>
                    </a:cubicBezTo>
                    <a:cubicBezTo>
                      <a:pt x="f27" y="f7"/>
                      <a:pt x="f28" y="f29"/>
                      <a:pt x="f30" y="f31"/>
                    </a:cubicBezTo>
                    <a:cubicBezTo>
                      <a:pt x="f32" y="f33"/>
                      <a:pt x="f5" y="f34"/>
                      <a:pt x="f35" y="f36"/>
                    </a:cubicBezTo>
                    <a:cubicBezTo>
                      <a:pt x="f37" y="f38"/>
                      <a:pt x="f39" y="f5"/>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1" name="Shape 876"/>
              <p:cNvSpPr/>
              <p:nvPr/>
            </p:nvSpPr>
            <p:spPr>
              <a:xfrm>
                <a:off x="337870" y="8718447"/>
                <a:ext cx="141402" cy="114848"/>
              </a:xfrm>
              <a:custGeom>
                <a:avLst/>
                <a:gdLst>
                  <a:gd name="f0" fmla="val 10800000"/>
                  <a:gd name="f1" fmla="val 5400000"/>
                  <a:gd name="f2" fmla="val 180"/>
                  <a:gd name="f3" fmla="val w"/>
                  <a:gd name="f4" fmla="val h"/>
                  <a:gd name="f5" fmla="val 0"/>
                  <a:gd name="f6" fmla="val 178962"/>
                  <a:gd name="f7" fmla="val 159259"/>
                  <a:gd name="f8" fmla="val 106217"/>
                  <a:gd name="f9" fmla="val 2908"/>
                  <a:gd name="f10" fmla="val 160992"/>
                  <a:gd name="f11" fmla="val 128340"/>
                  <a:gd name="f12" fmla="val 105359"/>
                  <a:gd name="f13" fmla="val 126594"/>
                  <a:gd name="f14" fmla="val 158350"/>
                  <a:gd name="f15" fmla="val 146927"/>
                  <a:gd name="f16" fmla="val 111185"/>
                  <a:gd name="f17" fmla="val 71598"/>
                  <a:gd name="f18" fmla="val 156855"/>
                  <a:gd name="f19" fmla="val 32010"/>
                  <a:gd name="f20" fmla="val 154451"/>
                  <a:gd name="f21" fmla="val 137313"/>
                  <a:gd name="f22" fmla="val 9697"/>
                  <a:gd name="f23" fmla="val 98705"/>
                  <a:gd name="f24" fmla="val 20784"/>
                  <a:gd name="f25" fmla="val 54623"/>
                  <a:gd name="f26" fmla="val 51607"/>
                  <a:gd name="f27" fmla="val 89053"/>
                  <a:gd name="f28" fmla="val 68320"/>
                  <a:gd name="f29" fmla="val 65608"/>
                  <a:gd name="f30" fmla="val 78505"/>
                  <a:gd name="f31" fmla="val 51435"/>
                  <a:gd name="f32" fmla="val 59201"/>
                  <a:gd name="f33" fmla="val 6731"/>
                  <a:gd name="f34" fmla="+- 0 0 -360"/>
                  <a:gd name="f35" fmla="+- 0 0 -90"/>
                  <a:gd name="f36" fmla="+- 0 0 -180"/>
                  <a:gd name="f37" fmla="+- 0 0 -270"/>
                  <a:gd name="f38" fmla="*/ f3 1 178962"/>
                  <a:gd name="f39" fmla="*/ f4 1 159259"/>
                  <a:gd name="f40" fmla="+- f7 0 f5"/>
                  <a:gd name="f41" fmla="+- f6 0 f5"/>
                  <a:gd name="f42" fmla="*/ f34 f0 1"/>
                  <a:gd name="f43" fmla="*/ f35 f0 1"/>
                  <a:gd name="f44" fmla="*/ f36 f0 1"/>
                  <a:gd name="f45" fmla="*/ f37 f0 1"/>
                  <a:gd name="f46" fmla="*/ f41 1 178962"/>
                  <a:gd name="f47" fmla="*/ f40 1 159259"/>
                  <a:gd name="f48" fmla="*/ 29945 f41 1"/>
                  <a:gd name="f49" fmla="*/ 0 f40 1"/>
                  <a:gd name="f50" fmla="*/ 59889 f41 1"/>
                  <a:gd name="f51" fmla="*/ 26754 f40 1"/>
                  <a:gd name="f52" fmla="*/ 53507 f40 1"/>
                  <a:gd name="f53" fmla="*/ 0 f41 1"/>
                  <a:gd name="f54" fmla="*/ 178962 f41 1"/>
                  <a:gd name="f55" fmla="*/ 159259 f40 1"/>
                  <a:gd name="f56" fmla="*/ f42 1 f2"/>
                  <a:gd name="f57" fmla="*/ f43 1 f2"/>
                  <a:gd name="f58" fmla="*/ f44 1 f2"/>
                  <a:gd name="f59" fmla="*/ f45 1 f2"/>
                  <a:gd name="f60" fmla="*/ f48 1 178962"/>
                  <a:gd name="f61" fmla="*/ f49 1 159259"/>
                  <a:gd name="f62" fmla="*/ f50 1 178962"/>
                  <a:gd name="f63" fmla="*/ f51 1 159259"/>
                  <a:gd name="f64" fmla="*/ f52 1 159259"/>
                  <a:gd name="f65" fmla="*/ f53 1 178962"/>
                  <a:gd name="f66" fmla="*/ f54 1 178962"/>
                  <a:gd name="f67" fmla="*/ f55 1 159259"/>
                  <a:gd name="f68" fmla="+- f56 0 f1"/>
                  <a:gd name="f69" fmla="+- f57 0 f1"/>
                  <a:gd name="f70" fmla="+- f58 0 f1"/>
                  <a:gd name="f71" fmla="+- f59 0 f1"/>
                  <a:gd name="f72" fmla="*/ f60 1 f46"/>
                  <a:gd name="f73" fmla="*/ f61 1 f47"/>
                  <a:gd name="f74" fmla="*/ f62 1 f46"/>
                  <a:gd name="f75" fmla="*/ f63 1 f47"/>
                  <a:gd name="f76" fmla="*/ f64 1 f47"/>
                  <a:gd name="f77" fmla="*/ f65 1 f46"/>
                  <a:gd name="f78" fmla="*/ f66 1 f46"/>
                  <a:gd name="f79" fmla="*/ f67 1 f47"/>
                  <a:gd name="f80" fmla="*/ f77 f38 1"/>
                  <a:gd name="f81" fmla="*/ f78 f38 1"/>
                  <a:gd name="f82" fmla="*/ f79 f39 1"/>
                  <a:gd name="f83" fmla="*/ f73 f39 1"/>
                  <a:gd name="f84" fmla="*/ f72 f38 1"/>
                  <a:gd name="f85" fmla="*/ f74 f38 1"/>
                  <a:gd name="f86" fmla="*/ f75 f39 1"/>
                  <a:gd name="f87" fmla="*/ f76 f39 1"/>
                </a:gdLst>
                <a:ahLst/>
                <a:cxnLst>
                  <a:cxn ang="3cd4">
                    <a:pos x="hc" y="t"/>
                  </a:cxn>
                  <a:cxn ang="0">
                    <a:pos x="r" y="vc"/>
                  </a:cxn>
                  <a:cxn ang="cd4">
                    <a:pos x="hc" y="b"/>
                  </a:cxn>
                  <a:cxn ang="cd2">
                    <a:pos x="l" y="vc"/>
                  </a:cxn>
                  <a:cxn ang="f68">
                    <a:pos x="f84" y="f83"/>
                  </a:cxn>
                  <a:cxn ang="f69">
                    <a:pos x="f85" y="f86"/>
                  </a:cxn>
                  <a:cxn ang="f70">
                    <a:pos x="f84" y="f87"/>
                  </a:cxn>
                  <a:cxn ang="f71">
                    <a:pos x="f80" y="f86"/>
                  </a:cxn>
                </a:cxnLst>
                <a:rect l="f80" t="f83" r="f81" b="f82"/>
                <a:pathLst>
                  <a:path w="178962" h="159259">
                    <a:moveTo>
                      <a:pt x="f8" y="f9"/>
                    </a:moveTo>
                    <a:cubicBezTo>
                      <a:pt x="f10" y="f5"/>
                      <a:pt x="f11" y="f12"/>
                      <a:pt x="f6" y="f13"/>
                    </a:cubicBezTo>
                    <a:cubicBezTo>
                      <a:pt x="f14" y="f15"/>
                      <a:pt x="f16" y="f7"/>
                      <a:pt x="f17" y="f18"/>
                    </a:cubicBezTo>
                    <a:cubicBezTo>
                      <a:pt x="f19" y="f20"/>
                      <a:pt x="f5" y="f21"/>
                      <a:pt x="f22" y="f23"/>
                    </a:cubicBezTo>
                    <a:cubicBezTo>
                      <a:pt x="f24" y="f25"/>
                      <a:pt x="f26" y="f27"/>
                      <a:pt x="f28" y="f29"/>
                    </a:cubicBezTo>
                    <a:cubicBezTo>
                      <a:pt x="f30" y="f31"/>
                      <a:pt x="f32" y="f33"/>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2" name="Shape 877"/>
              <p:cNvSpPr/>
              <p:nvPr/>
            </p:nvSpPr>
            <p:spPr>
              <a:xfrm>
                <a:off x="1186305" y="8941935"/>
                <a:ext cx="256297" cy="183136"/>
              </a:xfrm>
              <a:custGeom>
                <a:avLst/>
                <a:gdLst>
                  <a:gd name="f0" fmla="val 10800000"/>
                  <a:gd name="f1" fmla="val 5400000"/>
                  <a:gd name="f2" fmla="val 180"/>
                  <a:gd name="f3" fmla="val w"/>
                  <a:gd name="f4" fmla="val h"/>
                  <a:gd name="f5" fmla="val 0"/>
                  <a:gd name="f6" fmla="val 321666"/>
                  <a:gd name="f7" fmla="val 250393"/>
                  <a:gd name="f8" fmla="val 205599"/>
                  <a:gd name="f9" fmla="val 15021"/>
                  <a:gd name="f10" fmla="val 210592"/>
                  <a:gd name="f11" fmla="val 15569"/>
                  <a:gd name="f12" fmla="val 216416"/>
                  <a:gd name="f13" fmla="val 17206"/>
                  <a:gd name="f14" fmla="val 223304"/>
                  <a:gd name="f15" fmla="val 20231"/>
                  <a:gd name="f16" fmla="val 63360"/>
                  <a:gd name="f17" fmla="val 199847"/>
                  <a:gd name="f18" fmla="val 236068"/>
                  <a:gd name="f19" fmla="val 121476"/>
                  <a:gd name="f20" fmla="val 112738"/>
                  <a:gd name="f21" fmla="val 172123"/>
                  <a:gd name="f22" fmla="val 113094"/>
                  <a:gd name="f23" fmla="val 47561"/>
                  <a:gd name="f24" fmla="val 50915"/>
                  <a:gd name="f25" fmla="val 88595"/>
                  <a:gd name="f26" fmla="val 120371"/>
                  <a:gd name="f27" fmla="val 59881"/>
                  <a:gd name="f28" fmla="val 143281"/>
                  <a:gd name="f29" fmla="val 60198"/>
                  <a:gd name="f30" fmla="val 176452"/>
                  <a:gd name="f31" fmla="val 60676"/>
                  <a:gd name="f32" fmla="val 170652"/>
                  <a:gd name="f33" fmla="val 11185"/>
                  <a:gd name="f34" fmla="+- 0 0 -360"/>
                  <a:gd name="f35" fmla="+- 0 0 -90"/>
                  <a:gd name="f36" fmla="+- 0 0 -180"/>
                  <a:gd name="f37" fmla="+- 0 0 -270"/>
                  <a:gd name="f38" fmla="*/ f3 1 321666"/>
                  <a:gd name="f39" fmla="*/ f4 1 250393"/>
                  <a:gd name="f40" fmla="+- f7 0 f5"/>
                  <a:gd name="f41" fmla="+- f6 0 f5"/>
                  <a:gd name="f42" fmla="*/ f34 f0 1"/>
                  <a:gd name="f43" fmla="*/ f35 f0 1"/>
                  <a:gd name="f44" fmla="*/ f36 f0 1"/>
                  <a:gd name="f45" fmla="*/ f37 f0 1"/>
                  <a:gd name="f46" fmla="*/ f41 1 321666"/>
                  <a:gd name="f47" fmla="*/ f40 1 250393"/>
                  <a:gd name="f48" fmla="*/ 55189 f41 1"/>
                  <a:gd name="f49" fmla="*/ 0 f40 1"/>
                  <a:gd name="f50" fmla="*/ 110378 f41 1"/>
                  <a:gd name="f51" fmla="*/ 43888 f40 1"/>
                  <a:gd name="f52" fmla="*/ 87776 f40 1"/>
                  <a:gd name="f53" fmla="*/ 0 f41 1"/>
                  <a:gd name="f54" fmla="*/ 321666 f41 1"/>
                  <a:gd name="f55" fmla="*/ 250393 f40 1"/>
                  <a:gd name="f56" fmla="*/ f42 1 f2"/>
                  <a:gd name="f57" fmla="*/ f43 1 f2"/>
                  <a:gd name="f58" fmla="*/ f44 1 f2"/>
                  <a:gd name="f59" fmla="*/ f45 1 f2"/>
                  <a:gd name="f60" fmla="*/ f48 1 321666"/>
                  <a:gd name="f61" fmla="*/ f49 1 250393"/>
                  <a:gd name="f62" fmla="*/ f50 1 321666"/>
                  <a:gd name="f63" fmla="*/ f51 1 250393"/>
                  <a:gd name="f64" fmla="*/ f52 1 250393"/>
                  <a:gd name="f65" fmla="*/ f53 1 321666"/>
                  <a:gd name="f66" fmla="*/ f54 1 321666"/>
                  <a:gd name="f67" fmla="*/ f55 1 250393"/>
                  <a:gd name="f68" fmla="+- f56 0 f1"/>
                  <a:gd name="f69" fmla="+- f57 0 f1"/>
                  <a:gd name="f70" fmla="+- f58 0 f1"/>
                  <a:gd name="f71" fmla="+- f59 0 f1"/>
                  <a:gd name="f72" fmla="*/ f60 1 f46"/>
                  <a:gd name="f73" fmla="*/ f61 1 f47"/>
                  <a:gd name="f74" fmla="*/ f62 1 f46"/>
                  <a:gd name="f75" fmla="*/ f63 1 f47"/>
                  <a:gd name="f76" fmla="*/ f64 1 f47"/>
                  <a:gd name="f77" fmla="*/ f65 1 f46"/>
                  <a:gd name="f78" fmla="*/ f66 1 f46"/>
                  <a:gd name="f79" fmla="*/ f67 1 f47"/>
                  <a:gd name="f80" fmla="*/ f77 f38 1"/>
                  <a:gd name="f81" fmla="*/ f78 f38 1"/>
                  <a:gd name="f82" fmla="*/ f79 f39 1"/>
                  <a:gd name="f83" fmla="*/ f73 f39 1"/>
                  <a:gd name="f84" fmla="*/ f72 f38 1"/>
                  <a:gd name="f85" fmla="*/ f74 f38 1"/>
                  <a:gd name="f86" fmla="*/ f75 f39 1"/>
                  <a:gd name="f87" fmla="*/ f76 f39 1"/>
                </a:gdLst>
                <a:ahLst/>
                <a:cxnLst>
                  <a:cxn ang="3cd4">
                    <a:pos x="hc" y="t"/>
                  </a:cxn>
                  <a:cxn ang="0">
                    <a:pos x="r" y="vc"/>
                  </a:cxn>
                  <a:cxn ang="cd4">
                    <a:pos x="hc" y="b"/>
                  </a:cxn>
                  <a:cxn ang="cd2">
                    <a:pos x="l" y="vc"/>
                  </a:cxn>
                  <a:cxn ang="f68">
                    <a:pos x="f84" y="f83"/>
                  </a:cxn>
                  <a:cxn ang="f69">
                    <a:pos x="f85" y="f86"/>
                  </a:cxn>
                  <a:cxn ang="f70">
                    <a:pos x="f84" y="f87"/>
                  </a:cxn>
                  <a:cxn ang="f71">
                    <a:pos x="f80" y="f86"/>
                  </a:cxn>
                </a:cxnLst>
                <a:rect l="f80" t="f83" r="f81" b="f82"/>
                <a:pathLst>
                  <a:path w="321666" h="250393">
                    <a:moveTo>
                      <a:pt x="f8" y="f9"/>
                    </a:moveTo>
                    <a:cubicBezTo>
                      <a:pt x="f10" y="f11"/>
                      <a:pt x="f12" y="f13"/>
                      <a:pt x="f14" y="f15"/>
                    </a:cubicBezTo>
                    <a:cubicBezTo>
                      <a:pt x="f6" y="f16"/>
                      <a:pt x="f17" y="f18"/>
                      <a:pt x="f19" y="f7"/>
                    </a:cubicBezTo>
                    <a:cubicBezTo>
                      <a:pt x="f20" y="f21"/>
                      <a:pt x="f5" y="f22"/>
                      <a:pt x="f23" y="f24"/>
                    </a:cubicBezTo>
                    <a:cubicBezTo>
                      <a:pt x="f25" y="f5"/>
                      <a:pt x="f26" y="f27"/>
                      <a:pt x="f28" y="f29"/>
                    </a:cubicBezTo>
                    <a:cubicBezTo>
                      <a:pt x="f30" y="f31"/>
                      <a:pt x="f32" y="f33"/>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3" name="Shape 878"/>
              <p:cNvSpPr/>
              <p:nvPr/>
            </p:nvSpPr>
            <p:spPr>
              <a:xfrm>
                <a:off x="797439" y="8622234"/>
                <a:ext cx="241566" cy="232797"/>
              </a:xfrm>
              <a:custGeom>
                <a:avLst/>
                <a:gdLst>
                  <a:gd name="f0" fmla="val 10800000"/>
                  <a:gd name="f1" fmla="val 5400000"/>
                  <a:gd name="f2" fmla="val 180"/>
                  <a:gd name="f3" fmla="val w"/>
                  <a:gd name="f4" fmla="val h"/>
                  <a:gd name="f5" fmla="val 0"/>
                  <a:gd name="f6" fmla="val 302349"/>
                  <a:gd name="f7" fmla="val 320401"/>
                  <a:gd name="f8" fmla="val 272301"/>
                  <a:gd name="f9" fmla="val 42063"/>
                  <a:gd name="f10" fmla="val 124151"/>
                  <a:gd name="f11" fmla="val 230991"/>
                  <a:gd name="f12" fmla="val 142644"/>
                  <a:gd name="f13" fmla="val 315908"/>
                  <a:gd name="f14" fmla="val 130023"/>
                  <a:gd name="f15" fmla="val 315266"/>
                  <a:gd name="f16" fmla="val 117056"/>
                  <a:gd name="f17" fmla="val 310528"/>
                  <a:gd name="f18" fmla="val 103987"/>
                  <a:gd name="f19" fmla="val 300774"/>
                  <a:gd name="f20" fmla="val 45440"/>
                  <a:gd name="f21" fmla="val 257061"/>
                  <a:gd name="f22" fmla="val 118669"/>
                  <a:gd name="f23" fmla="val 229146"/>
                  <a:gd name="f24" fmla="val 94691"/>
                  <a:gd name="f25" fmla="val 188659"/>
                  <a:gd name="f26" fmla="val 80035"/>
                  <a:gd name="f27" fmla="val 164135"/>
                  <a:gd name="f28" fmla="val 168681"/>
                  <a:gd name="f29" fmla="val 25743"/>
                  <a:gd name="f30" fmla="val 91618"/>
                  <a:gd name="f31" fmla="val 58915"/>
                  <a:gd name="f32" fmla="val 199555"/>
                  <a:gd name="f33" fmla="val 114580"/>
                  <a:gd name="f34" fmla="+- 0 0 -360"/>
                  <a:gd name="f35" fmla="+- 0 0 -90"/>
                  <a:gd name="f36" fmla="+- 0 0 -180"/>
                  <a:gd name="f37" fmla="+- 0 0 -270"/>
                  <a:gd name="f38" fmla="*/ f3 1 302349"/>
                  <a:gd name="f39" fmla="*/ f4 1 320401"/>
                  <a:gd name="f40" fmla="+- f7 0 f5"/>
                  <a:gd name="f41" fmla="+- f6 0 f5"/>
                  <a:gd name="f42" fmla="*/ f34 f0 1"/>
                  <a:gd name="f43" fmla="*/ f35 f0 1"/>
                  <a:gd name="f44" fmla="*/ f36 f0 1"/>
                  <a:gd name="f45" fmla="*/ f37 f0 1"/>
                  <a:gd name="f46" fmla="*/ f41 1 302349"/>
                  <a:gd name="f47" fmla="*/ f40 1 320401"/>
                  <a:gd name="f48" fmla="*/ 52306 f41 1"/>
                  <a:gd name="f49" fmla="*/ 0 f40 1"/>
                  <a:gd name="f50" fmla="*/ 104612 f41 1"/>
                  <a:gd name="f51" fmla="*/ 55059 f40 1"/>
                  <a:gd name="f52" fmla="*/ 110117 f40 1"/>
                  <a:gd name="f53" fmla="*/ 0 f41 1"/>
                  <a:gd name="f54" fmla="*/ 302349 f41 1"/>
                  <a:gd name="f55" fmla="*/ 320401 f40 1"/>
                  <a:gd name="f56" fmla="*/ f42 1 f2"/>
                  <a:gd name="f57" fmla="*/ f43 1 f2"/>
                  <a:gd name="f58" fmla="*/ f44 1 f2"/>
                  <a:gd name="f59" fmla="*/ f45 1 f2"/>
                  <a:gd name="f60" fmla="*/ f48 1 302349"/>
                  <a:gd name="f61" fmla="*/ f49 1 320401"/>
                  <a:gd name="f62" fmla="*/ f50 1 302349"/>
                  <a:gd name="f63" fmla="*/ f51 1 320401"/>
                  <a:gd name="f64" fmla="*/ f52 1 320401"/>
                  <a:gd name="f65" fmla="*/ f53 1 302349"/>
                  <a:gd name="f66" fmla="*/ f54 1 302349"/>
                  <a:gd name="f67" fmla="*/ f55 1 320401"/>
                  <a:gd name="f68" fmla="+- f56 0 f1"/>
                  <a:gd name="f69" fmla="+- f57 0 f1"/>
                  <a:gd name="f70" fmla="+- f58 0 f1"/>
                  <a:gd name="f71" fmla="+- f59 0 f1"/>
                  <a:gd name="f72" fmla="*/ f60 1 f46"/>
                  <a:gd name="f73" fmla="*/ f61 1 f47"/>
                  <a:gd name="f74" fmla="*/ f62 1 f46"/>
                  <a:gd name="f75" fmla="*/ f63 1 f47"/>
                  <a:gd name="f76" fmla="*/ f64 1 f47"/>
                  <a:gd name="f77" fmla="*/ f65 1 f46"/>
                  <a:gd name="f78" fmla="*/ f66 1 f46"/>
                  <a:gd name="f79" fmla="*/ f67 1 f47"/>
                  <a:gd name="f80" fmla="*/ f77 f38 1"/>
                  <a:gd name="f81" fmla="*/ f78 f38 1"/>
                  <a:gd name="f82" fmla="*/ f79 f39 1"/>
                  <a:gd name="f83" fmla="*/ f73 f39 1"/>
                  <a:gd name="f84" fmla="*/ f72 f38 1"/>
                  <a:gd name="f85" fmla="*/ f74 f38 1"/>
                  <a:gd name="f86" fmla="*/ f75 f39 1"/>
                  <a:gd name="f87" fmla="*/ f76 f39 1"/>
                </a:gdLst>
                <a:ahLst/>
                <a:cxnLst>
                  <a:cxn ang="3cd4">
                    <a:pos x="hc" y="t"/>
                  </a:cxn>
                  <a:cxn ang="0">
                    <a:pos x="r" y="vc"/>
                  </a:cxn>
                  <a:cxn ang="cd4">
                    <a:pos x="hc" y="b"/>
                  </a:cxn>
                  <a:cxn ang="cd2">
                    <a:pos x="l" y="vc"/>
                  </a:cxn>
                  <a:cxn ang="f68">
                    <a:pos x="f84" y="f83"/>
                  </a:cxn>
                  <a:cxn ang="f69">
                    <a:pos x="f85" y="f86"/>
                  </a:cxn>
                  <a:cxn ang="f70">
                    <a:pos x="f84" y="f87"/>
                  </a:cxn>
                  <a:cxn ang="f71">
                    <a:pos x="f80" y="f86"/>
                  </a:cxn>
                </a:cxnLst>
                <a:rect l="f80" t="f83" r="f81" b="f82"/>
                <a:pathLst>
                  <a:path w="302349" h="320401">
                    <a:moveTo>
                      <a:pt x="f8" y="f9"/>
                    </a:moveTo>
                    <a:cubicBezTo>
                      <a:pt x="f6" y="f10"/>
                      <a:pt x="f11" y="f7"/>
                      <a:pt x="f12" y="f13"/>
                    </a:cubicBezTo>
                    <a:cubicBezTo>
                      <a:pt x="f14" y="f15"/>
                      <a:pt x="f16" y="f17"/>
                      <a:pt x="f18" y="f19"/>
                    </a:cubicBezTo>
                    <a:cubicBezTo>
                      <a:pt x="f20" y="f21"/>
                      <a:pt x="f22" y="f23"/>
                      <a:pt x="f24" y="f25"/>
                    </a:cubicBezTo>
                    <a:cubicBezTo>
                      <a:pt x="f26" y="f27"/>
                      <a:pt x="f5" y="f28"/>
                      <a:pt x="f29" y="f30"/>
                    </a:cubicBezTo>
                    <a:cubicBezTo>
                      <a:pt x="f31" y="f5"/>
                      <a:pt x="f32" y="f33"/>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4" name="Shape 879"/>
              <p:cNvSpPr/>
              <p:nvPr/>
            </p:nvSpPr>
            <p:spPr>
              <a:xfrm>
                <a:off x="823956" y="9255447"/>
                <a:ext cx="194428" cy="136574"/>
              </a:xfrm>
              <a:custGeom>
                <a:avLst/>
                <a:gdLst>
                  <a:gd name="f0" fmla="val 10800000"/>
                  <a:gd name="f1" fmla="val 5400000"/>
                  <a:gd name="f2" fmla="val 180"/>
                  <a:gd name="f3" fmla="val w"/>
                  <a:gd name="f4" fmla="val h"/>
                  <a:gd name="f5" fmla="val 0"/>
                  <a:gd name="f6" fmla="val 246672"/>
                  <a:gd name="f7" fmla="val 189255"/>
                  <a:gd name="f8" fmla="val 89012"/>
                  <a:gd name="f9" fmla="val 14997"/>
                  <a:gd name="f10" fmla="val 105247"/>
                  <a:gd name="f11" fmla="val 18305"/>
                  <a:gd name="f12" fmla="val 106874"/>
                  <a:gd name="f13" fmla="val 48158"/>
                  <a:gd name="f14" fmla="val 129896"/>
                  <a:gd name="f15" fmla="val 48044"/>
                  <a:gd name="f16" fmla="val 148577"/>
                  <a:gd name="f17" fmla="val 47904"/>
                  <a:gd name="f18" fmla="val 175705"/>
                  <a:gd name="f19" fmla="val 208585"/>
                  <a:gd name="f20" fmla="val 41084"/>
                  <a:gd name="f21" fmla="val 91465"/>
                  <a:gd name="f22" fmla="val 164783"/>
                  <a:gd name="f23" fmla="val 91986"/>
                  <a:gd name="f24" fmla="val 156159"/>
                  <a:gd name="f25" fmla="val 93777"/>
                  <a:gd name="f26" fmla="val 176695"/>
                  <a:gd name="f27" fmla="val 68554"/>
                  <a:gd name="f28" fmla="val 66573"/>
                  <a:gd name="f29" fmla="val 22631"/>
                  <a:gd name="f30" fmla="val 76565"/>
                  <a:gd name="f31" fmla="val 15741"/>
                  <a:gd name="f32" fmla="val 83600"/>
                  <a:gd name="f33" fmla="val 13895"/>
                  <a:gd name="f34" fmla="+- 0 0 -360"/>
                  <a:gd name="f35" fmla="+- 0 0 -90"/>
                  <a:gd name="f36" fmla="+- 0 0 -180"/>
                  <a:gd name="f37" fmla="+- 0 0 -270"/>
                  <a:gd name="f38" fmla="*/ f3 1 246672"/>
                  <a:gd name="f39" fmla="*/ f4 1 189255"/>
                  <a:gd name="f40" fmla="+- f7 0 f5"/>
                  <a:gd name="f41" fmla="+- f6 0 f5"/>
                  <a:gd name="f42" fmla="*/ f34 f0 1"/>
                  <a:gd name="f43" fmla="*/ f35 f0 1"/>
                  <a:gd name="f44" fmla="*/ f36 f0 1"/>
                  <a:gd name="f45" fmla="*/ f37 f0 1"/>
                  <a:gd name="f46" fmla="*/ f41 1 246672"/>
                  <a:gd name="f47" fmla="*/ f40 1 189255"/>
                  <a:gd name="f48" fmla="*/ 40971 f41 1"/>
                  <a:gd name="f49" fmla="*/ 0 f40 1"/>
                  <a:gd name="f50" fmla="*/ 81942 f41 1"/>
                  <a:gd name="f51" fmla="*/ 31862 f40 1"/>
                  <a:gd name="f52" fmla="*/ 63724 f40 1"/>
                  <a:gd name="f53" fmla="*/ 0 f41 1"/>
                  <a:gd name="f54" fmla="*/ 246672 f41 1"/>
                  <a:gd name="f55" fmla="*/ 189255 f40 1"/>
                  <a:gd name="f56" fmla="*/ f42 1 f2"/>
                  <a:gd name="f57" fmla="*/ f43 1 f2"/>
                  <a:gd name="f58" fmla="*/ f44 1 f2"/>
                  <a:gd name="f59" fmla="*/ f45 1 f2"/>
                  <a:gd name="f60" fmla="*/ f48 1 246672"/>
                  <a:gd name="f61" fmla="*/ f49 1 189255"/>
                  <a:gd name="f62" fmla="*/ f50 1 246672"/>
                  <a:gd name="f63" fmla="*/ f51 1 189255"/>
                  <a:gd name="f64" fmla="*/ f52 1 189255"/>
                  <a:gd name="f65" fmla="*/ f53 1 246672"/>
                  <a:gd name="f66" fmla="*/ f54 1 246672"/>
                  <a:gd name="f67" fmla="*/ f55 1 189255"/>
                  <a:gd name="f68" fmla="+- f56 0 f1"/>
                  <a:gd name="f69" fmla="+- f57 0 f1"/>
                  <a:gd name="f70" fmla="+- f58 0 f1"/>
                  <a:gd name="f71" fmla="+- f59 0 f1"/>
                  <a:gd name="f72" fmla="*/ f60 1 f46"/>
                  <a:gd name="f73" fmla="*/ f61 1 f47"/>
                  <a:gd name="f74" fmla="*/ f62 1 f46"/>
                  <a:gd name="f75" fmla="*/ f63 1 f47"/>
                  <a:gd name="f76" fmla="*/ f64 1 f47"/>
                  <a:gd name="f77" fmla="*/ f65 1 f46"/>
                  <a:gd name="f78" fmla="*/ f66 1 f46"/>
                  <a:gd name="f79" fmla="*/ f67 1 f47"/>
                  <a:gd name="f80" fmla="*/ f77 f38 1"/>
                  <a:gd name="f81" fmla="*/ f78 f38 1"/>
                  <a:gd name="f82" fmla="*/ f79 f39 1"/>
                  <a:gd name="f83" fmla="*/ f73 f39 1"/>
                  <a:gd name="f84" fmla="*/ f72 f38 1"/>
                  <a:gd name="f85" fmla="*/ f74 f38 1"/>
                  <a:gd name="f86" fmla="*/ f75 f39 1"/>
                  <a:gd name="f87" fmla="*/ f76 f39 1"/>
                </a:gdLst>
                <a:ahLst/>
                <a:cxnLst>
                  <a:cxn ang="3cd4">
                    <a:pos x="hc" y="t"/>
                  </a:cxn>
                  <a:cxn ang="0">
                    <a:pos x="r" y="vc"/>
                  </a:cxn>
                  <a:cxn ang="cd4">
                    <a:pos x="hc" y="b"/>
                  </a:cxn>
                  <a:cxn ang="cd2">
                    <a:pos x="l" y="vc"/>
                  </a:cxn>
                  <a:cxn ang="f68">
                    <a:pos x="f84" y="f83"/>
                  </a:cxn>
                  <a:cxn ang="f69">
                    <a:pos x="f85" y="f86"/>
                  </a:cxn>
                  <a:cxn ang="f70">
                    <a:pos x="f84" y="f87"/>
                  </a:cxn>
                  <a:cxn ang="f71">
                    <a:pos x="f80" y="f86"/>
                  </a:cxn>
                </a:cxnLst>
                <a:rect l="f80" t="f83" r="f81" b="f82"/>
                <a:pathLst>
                  <a:path w="246672" h="189255">
                    <a:moveTo>
                      <a:pt x="f8" y="f9"/>
                    </a:moveTo>
                    <a:cubicBezTo>
                      <a:pt x="f10" y="f11"/>
                      <a:pt x="f12" y="f13"/>
                      <a:pt x="f14" y="f15"/>
                    </a:cubicBezTo>
                    <a:cubicBezTo>
                      <a:pt x="f16" y="f17"/>
                      <a:pt x="f18" y="f5"/>
                      <a:pt x="f19" y="f20"/>
                    </a:cubicBezTo>
                    <a:cubicBezTo>
                      <a:pt x="f6" y="f21"/>
                      <a:pt x="f22" y="f23"/>
                      <a:pt x="f24" y="f7"/>
                    </a:cubicBezTo>
                    <a:cubicBezTo>
                      <a:pt x="f25" y="f26"/>
                      <a:pt x="f5" y="f27"/>
                      <a:pt x="f28" y="f29"/>
                    </a:cubicBezTo>
                    <a:cubicBezTo>
                      <a:pt x="f30" y="f31"/>
                      <a:pt x="f32" y="f33"/>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5" name="Shape 880"/>
              <p:cNvSpPr/>
              <p:nvPr/>
            </p:nvSpPr>
            <p:spPr>
              <a:xfrm>
                <a:off x="1027218" y="9072301"/>
                <a:ext cx="315211" cy="245214"/>
              </a:xfrm>
              <a:custGeom>
                <a:avLst/>
                <a:gdLst>
                  <a:gd name="f0" fmla="val 10800000"/>
                  <a:gd name="f1" fmla="val 5400000"/>
                  <a:gd name="f2" fmla="val 180"/>
                  <a:gd name="f3" fmla="val w"/>
                  <a:gd name="f4" fmla="val h"/>
                  <a:gd name="f5" fmla="val 0"/>
                  <a:gd name="f6" fmla="val 397735"/>
                  <a:gd name="f7" fmla="val 337920"/>
                  <a:gd name="f8" fmla="val 136449"/>
                  <a:gd name="f9" fmla="val 12268"/>
                  <a:gd name="f10" fmla="val 236715"/>
                  <a:gd name="f11" fmla="val 204597"/>
                  <a:gd name="f12" fmla="val 100558"/>
                  <a:gd name="f13" fmla="val 228702"/>
                  <a:gd name="f14" fmla="val 125311"/>
                  <a:gd name="f15" fmla="val 268211"/>
                  <a:gd name="f16" fmla="val 165938"/>
                  <a:gd name="f17" fmla="val 325768"/>
                  <a:gd name="f18" fmla="val 81382"/>
                  <a:gd name="f19" fmla="val 356921"/>
                  <a:gd name="f20" fmla="val 166306"/>
                  <a:gd name="f21" fmla="val 277606"/>
                  <a:gd name="f22" fmla="val 231931"/>
                  <a:gd name="f23" fmla="val 104950"/>
                  <a:gd name="f24" fmla="val 333566"/>
                  <a:gd name="f25" fmla="val 62623"/>
                  <a:gd name="f26" fmla="val 332115"/>
                  <a:gd name="f27" fmla="val 24609"/>
                  <a:gd name="f28" fmla="val 323479"/>
                  <a:gd name="f29" fmla="val 307149"/>
                  <a:gd name="f30" fmla="val 74409"/>
                  <a:gd name="f31" fmla="val 214426"/>
                  <a:gd name="f32" fmla="val 16446"/>
                  <a:gd name="f33" fmla="val 29896"/>
                  <a:gd name="f34" fmla="+- 0 0 -360"/>
                  <a:gd name="f35" fmla="+- 0 0 -90"/>
                  <a:gd name="f36" fmla="+- 0 0 -180"/>
                  <a:gd name="f37" fmla="+- 0 0 -270"/>
                  <a:gd name="f38" fmla="*/ f3 1 397735"/>
                  <a:gd name="f39" fmla="*/ f4 1 337920"/>
                  <a:gd name="f40" fmla="+- f7 0 f5"/>
                  <a:gd name="f41" fmla="+- f6 0 f5"/>
                  <a:gd name="f42" fmla="*/ f34 f0 1"/>
                  <a:gd name="f43" fmla="*/ f35 f0 1"/>
                  <a:gd name="f44" fmla="*/ f36 f0 1"/>
                  <a:gd name="f45" fmla="*/ f37 f0 1"/>
                  <a:gd name="f46" fmla="*/ f41 1 397735"/>
                  <a:gd name="f47" fmla="*/ f40 1 337920"/>
                  <a:gd name="f48" fmla="*/ 67157 f41 1"/>
                  <a:gd name="f49" fmla="*/ 0 f40 1"/>
                  <a:gd name="f50" fmla="*/ 134312 f41 1"/>
                  <a:gd name="f51" fmla="*/ 57847 f40 1"/>
                  <a:gd name="f52" fmla="*/ 115694 f40 1"/>
                  <a:gd name="f53" fmla="*/ 0 f41 1"/>
                  <a:gd name="f54" fmla="*/ 397735 f41 1"/>
                  <a:gd name="f55" fmla="*/ 337920 f40 1"/>
                  <a:gd name="f56" fmla="*/ f42 1 f2"/>
                  <a:gd name="f57" fmla="*/ f43 1 f2"/>
                  <a:gd name="f58" fmla="*/ f44 1 f2"/>
                  <a:gd name="f59" fmla="*/ f45 1 f2"/>
                  <a:gd name="f60" fmla="*/ f48 1 397735"/>
                  <a:gd name="f61" fmla="*/ f49 1 337920"/>
                  <a:gd name="f62" fmla="*/ f50 1 397735"/>
                  <a:gd name="f63" fmla="*/ f51 1 337920"/>
                  <a:gd name="f64" fmla="*/ f52 1 337920"/>
                  <a:gd name="f65" fmla="*/ f53 1 397735"/>
                  <a:gd name="f66" fmla="*/ f54 1 397735"/>
                  <a:gd name="f67" fmla="*/ f55 1 337920"/>
                  <a:gd name="f68" fmla="+- f56 0 f1"/>
                  <a:gd name="f69" fmla="+- f57 0 f1"/>
                  <a:gd name="f70" fmla="+- f58 0 f1"/>
                  <a:gd name="f71" fmla="+- f59 0 f1"/>
                  <a:gd name="f72" fmla="*/ f60 1 f46"/>
                  <a:gd name="f73" fmla="*/ f61 1 f47"/>
                  <a:gd name="f74" fmla="*/ f62 1 f46"/>
                  <a:gd name="f75" fmla="*/ f63 1 f47"/>
                  <a:gd name="f76" fmla="*/ f64 1 f47"/>
                  <a:gd name="f77" fmla="*/ f65 1 f46"/>
                  <a:gd name="f78" fmla="*/ f66 1 f46"/>
                  <a:gd name="f79" fmla="*/ f67 1 f47"/>
                  <a:gd name="f80" fmla="*/ f77 f38 1"/>
                  <a:gd name="f81" fmla="*/ f78 f38 1"/>
                  <a:gd name="f82" fmla="*/ f79 f39 1"/>
                  <a:gd name="f83" fmla="*/ f73 f39 1"/>
                  <a:gd name="f84" fmla="*/ f72 f38 1"/>
                  <a:gd name="f85" fmla="*/ f74 f38 1"/>
                  <a:gd name="f86" fmla="*/ f75 f39 1"/>
                  <a:gd name="f87" fmla="*/ f76 f39 1"/>
                </a:gdLst>
                <a:ahLst/>
                <a:cxnLst>
                  <a:cxn ang="3cd4">
                    <a:pos x="hc" y="t"/>
                  </a:cxn>
                  <a:cxn ang="0">
                    <a:pos x="r" y="vc"/>
                  </a:cxn>
                  <a:cxn ang="cd4">
                    <a:pos x="hc" y="b"/>
                  </a:cxn>
                  <a:cxn ang="cd2">
                    <a:pos x="l" y="vc"/>
                  </a:cxn>
                  <a:cxn ang="f68">
                    <a:pos x="f84" y="f83"/>
                  </a:cxn>
                  <a:cxn ang="f69">
                    <a:pos x="f85" y="f86"/>
                  </a:cxn>
                  <a:cxn ang="f70">
                    <a:pos x="f84" y="f87"/>
                  </a:cxn>
                  <a:cxn ang="f71">
                    <a:pos x="f80" y="f86"/>
                  </a:cxn>
                </a:cxnLst>
                <a:rect l="f80" t="f83" r="f81" b="f82"/>
                <a:pathLst>
                  <a:path w="397735" h="337920">
                    <a:moveTo>
                      <a:pt x="f8" y="f9"/>
                    </a:moveTo>
                    <a:cubicBezTo>
                      <a:pt x="f10" y="f5"/>
                      <a:pt x="f11" y="f12"/>
                      <a:pt x="f13" y="f14"/>
                    </a:cubicBezTo>
                    <a:cubicBezTo>
                      <a:pt x="f15" y="f16"/>
                      <a:pt x="f17" y="f18"/>
                      <a:pt x="f19" y="f20"/>
                    </a:cubicBezTo>
                    <a:cubicBezTo>
                      <a:pt x="f6" y="f21"/>
                      <a:pt x="f22" y="f7"/>
                      <a:pt x="f23" y="f24"/>
                    </a:cubicBezTo>
                    <a:cubicBezTo>
                      <a:pt x="f25" y="f26"/>
                      <a:pt x="f27" y="f28"/>
                      <a:pt x="f5" y="f29"/>
                    </a:cubicBezTo>
                    <a:cubicBezTo>
                      <a:pt x="f30" y="f31"/>
                      <a:pt x="f32" y="f33"/>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6" name="Shape 881"/>
              <p:cNvSpPr/>
              <p:nvPr/>
            </p:nvSpPr>
            <p:spPr>
              <a:xfrm>
                <a:off x="1053736" y="8640851"/>
                <a:ext cx="288703" cy="270049"/>
              </a:xfrm>
              <a:custGeom>
                <a:avLst/>
                <a:gdLst>
                  <a:gd name="f0" fmla="val 10800000"/>
                  <a:gd name="f1" fmla="val 5400000"/>
                  <a:gd name="f2" fmla="val 180"/>
                  <a:gd name="f3" fmla="val w"/>
                  <a:gd name="f4" fmla="val h"/>
                  <a:gd name="f5" fmla="val 0"/>
                  <a:gd name="f6" fmla="val 365278"/>
                  <a:gd name="f7" fmla="val 370053"/>
                  <a:gd name="f8" fmla="val 215189"/>
                  <a:gd name="f9" fmla="val 12243"/>
                  <a:gd name="f10" fmla="val 334823"/>
                  <a:gd name="f11" fmla="val 297218"/>
                  <a:gd name="f12" fmla="val 249022"/>
                  <a:gd name="f13" fmla="val 184023"/>
                  <a:gd name="f14" fmla="val 279654"/>
                  <a:gd name="f15" fmla="val 286118"/>
                  <a:gd name="f16" fmla="val 15799"/>
                  <a:gd name="f17" fmla="val 173304"/>
                  <a:gd name="f18" fmla="val 31242"/>
                  <a:gd name="f19" fmla="val 79540"/>
                  <a:gd name="f20" fmla="val 114541"/>
                  <a:gd name="f21" fmla="val 133680"/>
                  <a:gd name="f22" fmla="val 143612"/>
                  <a:gd name="f23" fmla="val 118021"/>
                  <a:gd name="f24" fmla="val 191275"/>
                  <a:gd name="f25" fmla="val 92431"/>
                  <a:gd name="f26" fmla="val 129299"/>
                  <a:gd name="f27" fmla="val 19329"/>
                  <a:gd name="f28" fmla="+- 0 0 -360"/>
                  <a:gd name="f29" fmla="+- 0 0 -90"/>
                  <a:gd name="f30" fmla="+- 0 0 -180"/>
                  <a:gd name="f31" fmla="+- 0 0 -270"/>
                  <a:gd name="f32" fmla="*/ f3 1 365278"/>
                  <a:gd name="f33" fmla="*/ f4 1 370053"/>
                  <a:gd name="f34" fmla="+- f7 0 f5"/>
                  <a:gd name="f35" fmla="+- f6 0 f5"/>
                  <a:gd name="f36" fmla="*/ f28 f0 1"/>
                  <a:gd name="f37" fmla="*/ f29 f0 1"/>
                  <a:gd name="f38" fmla="*/ f30 f0 1"/>
                  <a:gd name="f39" fmla="*/ f31 f0 1"/>
                  <a:gd name="f40" fmla="*/ f35 1 365278"/>
                  <a:gd name="f41" fmla="*/ f34 1 370053"/>
                  <a:gd name="f42" fmla="*/ 61170 f35 1"/>
                  <a:gd name="f43" fmla="*/ 0 f34 1"/>
                  <a:gd name="f44" fmla="*/ 122341 f35 1"/>
                  <a:gd name="f45" fmla="*/ 64425 f34 1"/>
                  <a:gd name="f46" fmla="*/ 128850 f34 1"/>
                  <a:gd name="f47" fmla="*/ 0 f35 1"/>
                  <a:gd name="f48" fmla="*/ 365278 f35 1"/>
                  <a:gd name="f49" fmla="*/ 370053 f34 1"/>
                  <a:gd name="f50" fmla="*/ f36 1 f2"/>
                  <a:gd name="f51" fmla="*/ f37 1 f2"/>
                  <a:gd name="f52" fmla="*/ f38 1 f2"/>
                  <a:gd name="f53" fmla="*/ f39 1 f2"/>
                  <a:gd name="f54" fmla="*/ f42 1 365278"/>
                  <a:gd name="f55" fmla="*/ f43 1 370053"/>
                  <a:gd name="f56" fmla="*/ f44 1 365278"/>
                  <a:gd name="f57" fmla="*/ f45 1 370053"/>
                  <a:gd name="f58" fmla="*/ f46 1 370053"/>
                  <a:gd name="f59" fmla="*/ f47 1 365278"/>
                  <a:gd name="f60" fmla="*/ f48 1 365278"/>
                  <a:gd name="f61" fmla="*/ f49 1 370053"/>
                  <a:gd name="f62" fmla="+- f50 0 f1"/>
                  <a:gd name="f63" fmla="+- f51 0 f1"/>
                  <a:gd name="f64" fmla="+- f52 0 f1"/>
                  <a:gd name="f65" fmla="+- f53 0 f1"/>
                  <a:gd name="f66" fmla="*/ f54 1 f40"/>
                  <a:gd name="f67" fmla="*/ f55 1 f41"/>
                  <a:gd name="f68" fmla="*/ f56 1 f40"/>
                  <a:gd name="f69" fmla="*/ f57 1 f41"/>
                  <a:gd name="f70" fmla="*/ f58 1 f41"/>
                  <a:gd name="f71" fmla="*/ f59 1 f40"/>
                  <a:gd name="f72" fmla="*/ f60 1 f40"/>
                  <a:gd name="f73" fmla="*/ f61 1 f41"/>
                  <a:gd name="f74" fmla="*/ f71 f32 1"/>
                  <a:gd name="f75" fmla="*/ f72 f32 1"/>
                  <a:gd name="f76" fmla="*/ f73 f33 1"/>
                  <a:gd name="f77" fmla="*/ f67 f33 1"/>
                  <a:gd name="f78" fmla="*/ f66 f32 1"/>
                  <a:gd name="f79" fmla="*/ f68 f32 1"/>
                  <a:gd name="f80" fmla="*/ f69 f33 1"/>
                  <a:gd name="f81" fmla="*/ f70 f33 1"/>
                </a:gdLst>
                <a:ahLst/>
                <a:cxnLst>
                  <a:cxn ang="3cd4">
                    <a:pos x="hc" y="t"/>
                  </a:cxn>
                  <a:cxn ang="0">
                    <a:pos x="r" y="vc"/>
                  </a:cxn>
                  <a:cxn ang="cd4">
                    <a:pos x="hc" y="b"/>
                  </a:cxn>
                  <a:cxn ang="cd2">
                    <a:pos x="l" y="vc"/>
                  </a:cxn>
                  <a:cxn ang="f62">
                    <a:pos x="f78" y="f77"/>
                  </a:cxn>
                  <a:cxn ang="f63">
                    <a:pos x="f79" y="f80"/>
                  </a:cxn>
                  <a:cxn ang="f64">
                    <a:pos x="f78" y="f81"/>
                  </a:cxn>
                  <a:cxn ang="f65">
                    <a:pos x="f74" y="f80"/>
                  </a:cxn>
                </a:cxnLst>
                <a:rect l="f74" t="f77" r="f75" b="f76"/>
                <a:pathLst>
                  <a:path w="365278" h="370053">
                    <a:moveTo>
                      <a:pt x="f8" y="f9"/>
                    </a:moveTo>
                    <a:cubicBezTo>
                      <a:pt x="f6" y="f5"/>
                      <a:pt x="f10" y="f11"/>
                      <a:pt x="f12" y="f7"/>
                    </a:cubicBezTo>
                    <a:cubicBezTo>
                      <a:pt x="f13" y="f14"/>
                      <a:pt x="f5" y="f15"/>
                      <a:pt x="f16" y="f17"/>
                    </a:cubicBezTo>
                    <a:cubicBezTo>
                      <a:pt x="f18" y="f19"/>
                      <a:pt x="f20" y="f21"/>
                      <a:pt x="f22" y="f23"/>
                    </a:cubicBezTo>
                    <a:cubicBezTo>
                      <a:pt x="f24" y="f25"/>
                      <a:pt x="f26" y="f27"/>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7" name="Shape 882"/>
              <p:cNvSpPr/>
              <p:nvPr/>
            </p:nvSpPr>
            <p:spPr>
              <a:xfrm>
                <a:off x="496948" y="8662577"/>
                <a:ext cx="291647" cy="242105"/>
              </a:xfrm>
              <a:custGeom>
                <a:avLst/>
                <a:gdLst>
                  <a:gd name="f0" fmla="val 10800000"/>
                  <a:gd name="f1" fmla="val 5400000"/>
                  <a:gd name="f2" fmla="val 180"/>
                  <a:gd name="f3" fmla="val w"/>
                  <a:gd name="f4" fmla="val h"/>
                  <a:gd name="f5" fmla="val 0"/>
                  <a:gd name="f6" fmla="val 367474"/>
                  <a:gd name="f7" fmla="val 330200"/>
                  <a:gd name="f8" fmla="val 142608"/>
                  <a:gd name="f9" fmla="val 4229"/>
                  <a:gd name="f10" fmla="val 224777"/>
                  <a:gd name="f11" fmla="val 171933"/>
                  <a:gd name="f12" fmla="val 74726"/>
                  <a:gd name="f13" fmla="val 218986"/>
                  <a:gd name="f14" fmla="val 92164"/>
                  <a:gd name="f15" fmla="val 247752"/>
                  <a:gd name="f16" fmla="val 102971"/>
                  <a:gd name="f17" fmla="val 322897"/>
                  <a:gd name="f18" fmla="val 43383"/>
                  <a:gd name="f19" fmla="val 344538"/>
                  <a:gd name="f20" fmla="val 127178"/>
                  <a:gd name="f21" fmla="val 227495"/>
                  <a:gd name="f22" fmla="val 164668"/>
                  <a:gd name="f23" fmla="val 224193"/>
                  <a:gd name="f24" fmla="val 140589"/>
                  <a:gd name="f25" fmla="val 54927"/>
                  <a:gd name="f26" fmla="val 275463"/>
                  <a:gd name="f27" fmla="val 11506"/>
                  <a:gd name="f28" fmla="+- 0 0 -360"/>
                  <a:gd name="f29" fmla="+- 0 0 -90"/>
                  <a:gd name="f30" fmla="+- 0 0 -180"/>
                  <a:gd name="f31" fmla="+- 0 0 -270"/>
                  <a:gd name="f32" fmla="*/ f3 1 367474"/>
                  <a:gd name="f33" fmla="*/ f4 1 330200"/>
                  <a:gd name="f34" fmla="+- f7 0 f5"/>
                  <a:gd name="f35" fmla="+- f6 0 f5"/>
                  <a:gd name="f36" fmla="*/ f28 f0 1"/>
                  <a:gd name="f37" fmla="*/ f29 f0 1"/>
                  <a:gd name="f38" fmla="*/ f30 f0 1"/>
                  <a:gd name="f39" fmla="*/ f31 f0 1"/>
                  <a:gd name="f40" fmla="*/ f35 1 367474"/>
                  <a:gd name="f41" fmla="*/ f34 1 330200"/>
                  <a:gd name="f42" fmla="*/ 62310 f35 1"/>
                  <a:gd name="f43" fmla="*/ 0 f34 1"/>
                  <a:gd name="f44" fmla="*/ 124620 f35 1"/>
                  <a:gd name="f45" fmla="*/ 58307 f34 1"/>
                  <a:gd name="f46" fmla="*/ 116613 f34 1"/>
                  <a:gd name="f47" fmla="*/ 0 f35 1"/>
                  <a:gd name="f48" fmla="*/ 367474 f35 1"/>
                  <a:gd name="f49" fmla="*/ 330200 f34 1"/>
                  <a:gd name="f50" fmla="*/ f36 1 f2"/>
                  <a:gd name="f51" fmla="*/ f37 1 f2"/>
                  <a:gd name="f52" fmla="*/ f38 1 f2"/>
                  <a:gd name="f53" fmla="*/ f39 1 f2"/>
                  <a:gd name="f54" fmla="*/ f42 1 367474"/>
                  <a:gd name="f55" fmla="*/ f43 1 330200"/>
                  <a:gd name="f56" fmla="*/ f44 1 367474"/>
                  <a:gd name="f57" fmla="*/ f45 1 330200"/>
                  <a:gd name="f58" fmla="*/ f46 1 330200"/>
                  <a:gd name="f59" fmla="*/ f47 1 367474"/>
                  <a:gd name="f60" fmla="*/ f48 1 367474"/>
                  <a:gd name="f61" fmla="*/ f49 1 330200"/>
                  <a:gd name="f62" fmla="+- f50 0 f1"/>
                  <a:gd name="f63" fmla="+- f51 0 f1"/>
                  <a:gd name="f64" fmla="+- f52 0 f1"/>
                  <a:gd name="f65" fmla="+- f53 0 f1"/>
                  <a:gd name="f66" fmla="*/ f54 1 f40"/>
                  <a:gd name="f67" fmla="*/ f55 1 f41"/>
                  <a:gd name="f68" fmla="*/ f56 1 f40"/>
                  <a:gd name="f69" fmla="*/ f57 1 f41"/>
                  <a:gd name="f70" fmla="*/ f58 1 f41"/>
                  <a:gd name="f71" fmla="*/ f59 1 f40"/>
                  <a:gd name="f72" fmla="*/ f60 1 f40"/>
                  <a:gd name="f73" fmla="*/ f61 1 f41"/>
                  <a:gd name="f74" fmla="*/ f71 f32 1"/>
                  <a:gd name="f75" fmla="*/ f72 f32 1"/>
                  <a:gd name="f76" fmla="*/ f73 f33 1"/>
                  <a:gd name="f77" fmla="*/ f67 f33 1"/>
                  <a:gd name="f78" fmla="*/ f66 f32 1"/>
                  <a:gd name="f79" fmla="*/ f68 f32 1"/>
                  <a:gd name="f80" fmla="*/ f69 f33 1"/>
                  <a:gd name="f81" fmla="*/ f70 f33 1"/>
                </a:gdLst>
                <a:ahLst/>
                <a:cxnLst>
                  <a:cxn ang="3cd4">
                    <a:pos x="hc" y="t"/>
                  </a:cxn>
                  <a:cxn ang="0">
                    <a:pos x="r" y="vc"/>
                  </a:cxn>
                  <a:cxn ang="cd4">
                    <a:pos x="hc" y="b"/>
                  </a:cxn>
                  <a:cxn ang="cd2">
                    <a:pos x="l" y="vc"/>
                  </a:cxn>
                  <a:cxn ang="f62">
                    <a:pos x="f78" y="f77"/>
                  </a:cxn>
                  <a:cxn ang="f63">
                    <a:pos x="f79" y="f80"/>
                  </a:cxn>
                  <a:cxn ang="f64">
                    <a:pos x="f78" y="f81"/>
                  </a:cxn>
                  <a:cxn ang="f65">
                    <a:pos x="f74" y="f80"/>
                  </a:cxn>
                </a:cxnLst>
                <a:rect l="f74" t="f77" r="f75" b="f76"/>
                <a:pathLst>
                  <a:path w="367474" h="330200">
                    <a:moveTo>
                      <a:pt x="f8" y="f9"/>
                    </a:moveTo>
                    <a:cubicBezTo>
                      <a:pt x="f10" y="f5"/>
                      <a:pt x="f11" y="f12"/>
                      <a:pt x="f13" y="f14"/>
                    </a:cubicBezTo>
                    <a:cubicBezTo>
                      <a:pt x="f15" y="f16"/>
                      <a:pt x="f17" y="f18"/>
                      <a:pt x="f19" y="f20"/>
                    </a:cubicBezTo>
                    <a:cubicBezTo>
                      <a:pt x="f6" y="f21"/>
                      <a:pt x="f22" y="f23"/>
                      <a:pt x="f24" y="f7"/>
                    </a:cubicBezTo>
                    <a:cubicBezTo>
                      <a:pt x="f25" y="f26"/>
                      <a:pt x="f5" y="f27"/>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8" name="Shape 883"/>
              <p:cNvSpPr/>
              <p:nvPr/>
            </p:nvSpPr>
            <p:spPr>
              <a:xfrm>
                <a:off x="446876" y="9013332"/>
                <a:ext cx="206215" cy="167609"/>
              </a:xfrm>
              <a:custGeom>
                <a:avLst/>
                <a:gdLst>
                  <a:gd name="f0" fmla="val 10800000"/>
                  <a:gd name="f1" fmla="val 5400000"/>
                  <a:gd name="f2" fmla="val 180"/>
                  <a:gd name="f3" fmla="val w"/>
                  <a:gd name="f4" fmla="val h"/>
                  <a:gd name="f5" fmla="val 0"/>
                  <a:gd name="f6" fmla="val 261658"/>
                  <a:gd name="f7" fmla="val 230848"/>
                  <a:gd name="f8" fmla="val 101130"/>
                  <a:gd name="f9" fmla="val 6756"/>
                  <a:gd name="f10" fmla="val 157912"/>
                  <a:gd name="f11" fmla="val 124752"/>
                  <a:gd name="f12" fmla="val 52312"/>
                  <a:gd name="f13" fmla="val 158432"/>
                  <a:gd name="f14" fmla="val 61570"/>
                  <a:gd name="f15" fmla="val 178918"/>
                  <a:gd name="f16" fmla="val 67221"/>
                  <a:gd name="f17" fmla="val 220802"/>
                  <a:gd name="f18" fmla="val 37579"/>
                  <a:gd name="f19" fmla="val 240119"/>
                  <a:gd name="f20" fmla="val 91884"/>
                  <a:gd name="f21" fmla="val 157899"/>
                  <a:gd name="f22" fmla="val 126619"/>
                  <a:gd name="f23" fmla="val 154813"/>
                  <a:gd name="f24" fmla="val 114287"/>
                  <a:gd name="f25" fmla="val 49670"/>
                  <a:gd name="f26" fmla="val 198158"/>
                  <a:gd name="f27" fmla="val 18694"/>
                  <a:gd name="f28" fmla="+- 0 0 -360"/>
                  <a:gd name="f29" fmla="+- 0 0 -90"/>
                  <a:gd name="f30" fmla="+- 0 0 -180"/>
                  <a:gd name="f31" fmla="+- 0 0 -270"/>
                  <a:gd name="f32" fmla="*/ f3 1 261658"/>
                  <a:gd name="f33" fmla="*/ f4 1 230848"/>
                  <a:gd name="f34" fmla="+- f7 0 f5"/>
                  <a:gd name="f35" fmla="+- f6 0 f5"/>
                  <a:gd name="f36" fmla="*/ f28 f0 1"/>
                  <a:gd name="f37" fmla="*/ f29 f0 1"/>
                  <a:gd name="f38" fmla="*/ f30 f0 1"/>
                  <a:gd name="f39" fmla="*/ f31 f0 1"/>
                  <a:gd name="f40" fmla="*/ f35 1 261658"/>
                  <a:gd name="f41" fmla="*/ f34 1 230848"/>
                  <a:gd name="f42" fmla="*/ 43446 f35 1"/>
                  <a:gd name="f43" fmla="*/ 0 f34 1"/>
                  <a:gd name="f44" fmla="*/ 86893 f35 1"/>
                  <a:gd name="f45" fmla="*/ 39583 f34 1"/>
                  <a:gd name="f46" fmla="*/ 79166 f34 1"/>
                  <a:gd name="f47" fmla="*/ 0 f35 1"/>
                  <a:gd name="f48" fmla="*/ 261658 f35 1"/>
                  <a:gd name="f49" fmla="*/ 230848 f34 1"/>
                  <a:gd name="f50" fmla="*/ f36 1 f2"/>
                  <a:gd name="f51" fmla="*/ f37 1 f2"/>
                  <a:gd name="f52" fmla="*/ f38 1 f2"/>
                  <a:gd name="f53" fmla="*/ f39 1 f2"/>
                  <a:gd name="f54" fmla="*/ f42 1 261658"/>
                  <a:gd name="f55" fmla="*/ f43 1 230848"/>
                  <a:gd name="f56" fmla="*/ f44 1 261658"/>
                  <a:gd name="f57" fmla="*/ f45 1 230848"/>
                  <a:gd name="f58" fmla="*/ f46 1 230848"/>
                  <a:gd name="f59" fmla="*/ f47 1 261658"/>
                  <a:gd name="f60" fmla="*/ f48 1 261658"/>
                  <a:gd name="f61" fmla="*/ f49 1 230848"/>
                  <a:gd name="f62" fmla="+- f50 0 f1"/>
                  <a:gd name="f63" fmla="+- f51 0 f1"/>
                  <a:gd name="f64" fmla="+- f52 0 f1"/>
                  <a:gd name="f65" fmla="+- f53 0 f1"/>
                  <a:gd name="f66" fmla="*/ f54 1 f40"/>
                  <a:gd name="f67" fmla="*/ f55 1 f41"/>
                  <a:gd name="f68" fmla="*/ f56 1 f40"/>
                  <a:gd name="f69" fmla="*/ f57 1 f41"/>
                  <a:gd name="f70" fmla="*/ f58 1 f41"/>
                  <a:gd name="f71" fmla="*/ f59 1 f40"/>
                  <a:gd name="f72" fmla="*/ f60 1 f40"/>
                  <a:gd name="f73" fmla="*/ f61 1 f41"/>
                  <a:gd name="f74" fmla="*/ f71 f32 1"/>
                  <a:gd name="f75" fmla="*/ f72 f32 1"/>
                  <a:gd name="f76" fmla="*/ f73 f33 1"/>
                  <a:gd name="f77" fmla="*/ f67 f33 1"/>
                  <a:gd name="f78" fmla="*/ f66 f32 1"/>
                  <a:gd name="f79" fmla="*/ f68 f32 1"/>
                  <a:gd name="f80" fmla="*/ f69 f33 1"/>
                  <a:gd name="f81" fmla="*/ f70 f33 1"/>
                </a:gdLst>
                <a:ahLst/>
                <a:cxnLst>
                  <a:cxn ang="3cd4">
                    <a:pos x="hc" y="t"/>
                  </a:cxn>
                  <a:cxn ang="0">
                    <a:pos x="r" y="vc"/>
                  </a:cxn>
                  <a:cxn ang="cd4">
                    <a:pos x="hc" y="b"/>
                  </a:cxn>
                  <a:cxn ang="cd2">
                    <a:pos x="l" y="vc"/>
                  </a:cxn>
                  <a:cxn ang="f62">
                    <a:pos x="f78" y="f77"/>
                  </a:cxn>
                  <a:cxn ang="f63">
                    <a:pos x="f79" y="f80"/>
                  </a:cxn>
                  <a:cxn ang="f64">
                    <a:pos x="f78" y="f81"/>
                  </a:cxn>
                  <a:cxn ang="f65">
                    <a:pos x="f74" y="f80"/>
                  </a:cxn>
                </a:cxnLst>
                <a:rect l="f74" t="f77" r="f75" b="f76"/>
                <a:pathLst>
                  <a:path w="261658" h="230848">
                    <a:moveTo>
                      <a:pt x="f8" y="f9"/>
                    </a:moveTo>
                    <a:cubicBezTo>
                      <a:pt x="f10" y="f5"/>
                      <a:pt x="f11" y="f12"/>
                      <a:pt x="f13" y="f14"/>
                    </a:cubicBezTo>
                    <a:cubicBezTo>
                      <a:pt x="f15" y="f16"/>
                      <a:pt x="f17" y="f18"/>
                      <a:pt x="f19" y="f20"/>
                    </a:cubicBezTo>
                    <a:cubicBezTo>
                      <a:pt x="f6" y="f21"/>
                      <a:pt x="f22" y="f23"/>
                      <a:pt x="f24" y="f7"/>
                    </a:cubicBezTo>
                    <a:cubicBezTo>
                      <a:pt x="f25" y="f26"/>
                      <a:pt x="f5" y="f27"/>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9" name="Shape 884"/>
              <p:cNvSpPr/>
              <p:nvPr/>
            </p:nvSpPr>
            <p:spPr>
              <a:xfrm>
                <a:off x="1333597" y="9199568"/>
                <a:ext cx="106052" cy="71396"/>
              </a:xfrm>
              <a:custGeom>
                <a:avLst/>
                <a:gdLst>
                  <a:gd name="f0" fmla="val 10800000"/>
                  <a:gd name="f1" fmla="val 5400000"/>
                  <a:gd name="f2" fmla="val 180"/>
                  <a:gd name="f3" fmla="val w"/>
                  <a:gd name="f4" fmla="val h"/>
                  <a:gd name="f5" fmla="val 0"/>
                  <a:gd name="f6" fmla="val 133739"/>
                  <a:gd name="f7" fmla="val 100576"/>
                  <a:gd name="f8" fmla="val 46892"/>
                  <a:gd name="f9" fmla="val 1470"/>
                  <a:gd name="f10" fmla="val 58784"/>
                  <a:gd name="f11" fmla="val 5881"/>
                  <a:gd name="f12" fmla="val 61274"/>
                  <a:gd name="f13" fmla="val 24196"/>
                  <a:gd name="f14" fmla="val 68123"/>
                  <a:gd name="f15" fmla="val 28215"/>
                  <a:gd name="f16" fmla="val 83045"/>
                  <a:gd name="f17" fmla="val 36889"/>
                  <a:gd name="f18" fmla="val 90005"/>
                  <a:gd name="f19" fmla="val 8682"/>
                  <a:gd name="f20" fmla="val 107213"/>
                  <a:gd name="f21" fmla="val 30425"/>
                  <a:gd name="f22" fmla="val 63984"/>
                  <a:gd name="f23" fmla="val 75875"/>
                  <a:gd name="f24" fmla="val 99732"/>
                  <a:gd name="f25" fmla="val 37997"/>
                  <a:gd name="f26" fmla="val 100470"/>
                  <a:gd name="f27" fmla="val 32586"/>
                  <a:gd name="f28" fmla="val 27583"/>
                  <a:gd name="f29" fmla="val 99967"/>
                  <a:gd name="f30" fmla="val 23292"/>
                  <a:gd name="f31" fmla="val 98535"/>
                  <a:gd name="f32" fmla="val 46139"/>
                  <a:gd name="f33" fmla="val 69363"/>
                  <a:gd name="f34" fmla="val 16544"/>
                  <a:gd name="f35" fmla="val 31356"/>
                  <a:gd name="f36" fmla="val 2738"/>
                  <a:gd name="f37" fmla="val 37919"/>
                  <a:gd name="f38" fmla="val 75"/>
                  <a:gd name="f39" fmla="val 42928"/>
                  <a:gd name="f40" fmla="+- 0 0 -360"/>
                  <a:gd name="f41" fmla="+- 0 0 -90"/>
                  <a:gd name="f42" fmla="+- 0 0 -180"/>
                  <a:gd name="f43" fmla="+- 0 0 -270"/>
                  <a:gd name="f44" fmla="*/ f3 1 133739"/>
                  <a:gd name="f45" fmla="*/ f4 1 100576"/>
                  <a:gd name="f46" fmla="+- f7 0 f5"/>
                  <a:gd name="f47" fmla="+- f6 0 f5"/>
                  <a:gd name="f48" fmla="*/ f40 f0 1"/>
                  <a:gd name="f49" fmla="*/ f41 f0 1"/>
                  <a:gd name="f50" fmla="*/ f42 f0 1"/>
                  <a:gd name="f51" fmla="*/ f43 f0 1"/>
                  <a:gd name="f52" fmla="*/ f47 1 133739"/>
                  <a:gd name="f53" fmla="*/ f46 1 100576"/>
                  <a:gd name="f54" fmla="*/ 22621 f47 1"/>
                  <a:gd name="f55" fmla="*/ 0 f46 1"/>
                  <a:gd name="f56" fmla="*/ 45242 f47 1"/>
                  <a:gd name="f57" fmla="*/ 16115 f46 1"/>
                  <a:gd name="f58" fmla="*/ 32231 f46 1"/>
                  <a:gd name="f59" fmla="*/ 0 f47 1"/>
                  <a:gd name="f60" fmla="*/ 133739 f47 1"/>
                  <a:gd name="f61" fmla="*/ 100576 f46 1"/>
                  <a:gd name="f62" fmla="*/ f48 1 f2"/>
                  <a:gd name="f63" fmla="*/ f49 1 f2"/>
                  <a:gd name="f64" fmla="*/ f50 1 f2"/>
                  <a:gd name="f65" fmla="*/ f51 1 f2"/>
                  <a:gd name="f66" fmla="*/ f54 1 133739"/>
                  <a:gd name="f67" fmla="*/ f55 1 100576"/>
                  <a:gd name="f68" fmla="*/ f56 1 133739"/>
                  <a:gd name="f69" fmla="*/ f57 1 100576"/>
                  <a:gd name="f70" fmla="*/ f58 1 100576"/>
                  <a:gd name="f71" fmla="*/ f59 1 133739"/>
                  <a:gd name="f72" fmla="*/ f60 1 133739"/>
                  <a:gd name="f73" fmla="*/ f61 1 100576"/>
                  <a:gd name="f74" fmla="+- f62 0 f1"/>
                  <a:gd name="f75" fmla="+- f63 0 f1"/>
                  <a:gd name="f76" fmla="+- f64 0 f1"/>
                  <a:gd name="f77" fmla="+- f65 0 f1"/>
                  <a:gd name="f78" fmla="*/ f66 1 f52"/>
                  <a:gd name="f79" fmla="*/ f67 1 f53"/>
                  <a:gd name="f80" fmla="*/ f68 1 f52"/>
                  <a:gd name="f81" fmla="*/ f69 1 f53"/>
                  <a:gd name="f82" fmla="*/ f70 1 f53"/>
                  <a:gd name="f83" fmla="*/ f71 1 f52"/>
                  <a:gd name="f84" fmla="*/ f72 1 f52"/>
                  <a:gd name="f85" fmla="*/ f73 1 f53"/>
                  <a:gd name="f86" fmla="*/ f83 f44 1"/>
                  <a:gd name="f87" fmla="*/ f84 f44 1"/>
                  <a:gd name="f88" fmla="*/ f85 f45 1"/>
                  <a:gd name="f89" fmla="*/ f79 f45 1"/>
                  <a:gd name="f90" fmla="*/ f78 f44 1"/>
                  <a:gd name="f91" fmla="*/ f80 f44 1"/>
                  <a:gd name="f92" fmla="*/ f81 f45 1"/>
                  <a:gd name="f93" fmla="*/ f82 f45 1"/>
                </a:gdLst>
                <a:ahLst/>
                <a:cxnLst>
                  <a:cxn ang="3cd4">
                    <a:pos x="hc" y="t"/>
                  </a:cxn>
                  <a:cxn ang="0">
                    <a:pos x="r" y="vc"/>
                  </a:cxn>
                  <a:cxn ang="cd4">
                    <a:pos x="hc" y="b"/>
                  </a:cxn>
                  <a:cxn ang="cd2">
                    <a:pos x="l" y="vc"/>
                  </a:cxn>
                  <a:cxn ang="f74">
                    <a:pos x="f90" y="f89"/>
                  </a:cxn>
                  <a:cxn ang="f75">
                    <a:pos x="f91" y="f92"/>
                  </a:cxn>
                  <a:cxn ang="f76">
                    <a:pos x="f90" y="f93"/>
                  </a:cxn>
                  <a:cxn ang="f77">
                    <a:pos x="f86" y="f92"/>
                  </a:cxn>
                </a:cxnLst>
                <a:rect l="f86" t="f89" r="f87" b="f88"/>
                <a:pathLst>
                  <a:path w="133739" h="100576">
                    <a:moveTo>
                      <a:pt x="f8" y="f9"/>
                    </a:moveTo>
                    <a:cubicBezTo>
                      <a:pt x="f10" y="f11"/>
                      <a:pt x="f12" y="f13"/>
                      <a:pt x="f14" y="f15"/>
                    </a:cubicBezTo>
                    <a:cubicBezTo>
                      <a:pt x="f16" y="f17"/>
                      <a:pt x="f18" y="f19"/>
                      <a:pt x="f20" y="f21"/>
                    </a:cubicBezTo>
                    <a:cubicBezTo>
                      <a:pt x="f6" y="f22"/>
                      <a:pt x="f23" y="f24"/>
                      <a:pt x="f25" y="f26"/>
                    </a:cubicBezTo>
                    <a:cubicBezTo>
                      <a:pt x="f27" y="f7"/>
                      <a:pt x="f28" y="f29"/>
                      <a:pt x="f30" y="f31"/>
                    </a:cubicBezTo>
                    <a:cubicBezTo>
                      <a:pt x="f32" y="f33"/>
                      <a:pt x="f5" y="f34"/>
                      <a:pt x="f35" y="f36"/>
                    </a:cubicBezTo>
                    <a:cubicBezTo>
                      <a:pt x="f37" y="f38"/>
                      <a:pt x="f39" y="f5"/>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0" name="Shape 885"/>
              <p:cNvSpPr/>
              <p:nvPr/>
            </p:nvSpPr>
            <p:spPr>
              <a:xfrm>
                <a:off x="2140774" y="8445306"/>
                <a:ext cx="106052" cy="71396"/>
              </a:xfrm>
              <a:custGeom>
                <a:avLst/>
                <a:gdLst>
                  <a:gd name="f0" fmla="val 10800000"/>
                  <a:gd name="f1" fmla="val 5400000"/>
                  <a:gd name="f2" fmla="val 180"/>
                  <a:gd name="f3" fmla="val w"/>
                  <a:gd name="f4" fmla="val h"/>
                  <a:gd name="f5" fmla="val 0"/>
                  <a:gd name="f6" fmla="val 134898"/>
                  <a:gd name="f7" fmla="val 100806"/>
                  <a:gd name="f8" fmla="val 46508"/>
                  <a:gd name="f9" fmla="val 1377"/>
                  <a:gd name="f10" fmla="val 58475"/>
                  <a:gd name="f11" fmla="val 5508"/>
                  <a:gd name="f12" fmla="val 61449"/>
                  <a:gd name="f13" fmla="val 23789"/>
                  <a:gd name="f14" fmla="val 68402"/>
                  <a:gd name="f15" fmla="val 27561"/>
                  <a:gd name="f16" fmla="val 83515"/>
                  <a:gd name="f17" fmla="val 35892"/>
                  <a:gd name="f18" fmla="val 89726"/>
                  <a:gd name="f19" fmla="val 7456"/>
                  <a:gd name="f20" fmla="val 107505"/>
                  <a:gd name="f21" fmla="val 28806"/>
                  <a:gd name="f22" fmla="val 61687"/>
                  <a:gd name="f23" fmla="val 77949"/>
                  <a:gd name="f24" fmla="val 98876"/>
                  <a:gd name="f25" fmla="val 40091"/>
                  <a:gd name="f26" fmla="val 100564"/>
                  <a:gd name="f27" fmla="val 34683"/>
                  <a:gd name="f28" fmla="val 29664"/>
                  <a:gd name="f29" fmla="val 100322"/>
                  <a:gd name="f30" fmla="val 25336"/>
                  <a:gd name="f31" fmla="val 98998"/>
                  <a:gd name="f32" fmla="val 47447"/>
                  <a:gd name="f33" fmla="val 69255"/>
                  <a:gd name="f34" fmla="val 17642"/>
                  <a:gd name="f35" fmla="val 31064"/>
                  <a:gd name="f36" fmla="val 3024"/>
                  <a:gd name="f37" fmla="val 37531"/>
                  <a:gd name="f38" fmla="val 195"/>
                  <a:gd name="f39" fmla="val 42519"/>
                  <a:gd name="f40" fmla="+- 0 0 -360"/>
                  <a:gd name="f41" fmla="+- 0 0 -90"/>
                  <a:gd name="f42" fmla="+- 0 0 -180"/>
                  <a:gd name="f43" fmla="+- 0 0 -270"/>
                  <a:gd name="f44" fmla="*/ f3 1 134898"/>
                  <a:gd name="f45" fmla="*/ f4 1 100806"/>
                  <a:gd name="f46" fmla="+- f7 0 f5"/>
                  <a:gd name="f47" fmla="+- f6 0 f5"/>
                  <a:gd name="f48" fmla="*/ f40 f0 1"/>
                  <a:gd name="f49" fmla="*/ f41 f0 1"/>
                  <a:gd name="f50" fmla="*/ f42 f0 1"/>
                  <a:gd name="f51" fmla="*/ f43 f0 1"/>
                  <a:gd name="f52" fmla="*/ f47 1 134898"/>
                  <a:gd name="f53" fmla="*/ f46 1 100806"/>
                  <a:gd name="f54" fmla="*/ 22234 f47 1"/>
                  <a:gd name="f55" fmla="*/ 0 f46 1"/>
                  <a:gd name="f56" fmla="*/ 44467 f47 1"/>
                  <a:gd name="f57" fmla="*/ 16042 f46 1"/>
                  <a:gd name="f58" fmla="*/ 32083 f46 1"/>
                  <a:gd name="f59" fmla="*/ 0 f47 1"/>
                  <a:gd name="f60" fmla="*/ 134898 f47 1"/>
                  <a:gd name="f61" fmla="*/ 100806 f46 1"/>
                  <a:gd name="f62" fmla="*/ f48 1 f2"/>
                  <a:gd name="f63" fmla="*/ f49 1 f2"/>
                  <a:gd name="f64" fmla="*/ f50 1 f2"/>
                  <a:gd name="f65" fmla="*/ f51 1 f2"/>
                  <a:gd name="f66" fmla="*/ f54 1 134898"/>
                  <a:gd name="f67" fmla="*/ f55 1 100806"/>
                  <a:gd name="f68" fmla="*/ f56 1 134898"/>
                  <a:gd name="f69" fmla="*/ f57 1 100806"/>
                  <a:gd name="f70" fmla="*/ f58 1 100806"/>
                  <a:gd name="f71" fmla="*/ f59 1 134898"/>
                  <a:gd name="f72" fmla="*/ f60 1 134898"/>
                  <a:gd name="f73" fmla="*/ f61 1 100806"/>
                  <a:gd name="f74" fmla="+- f62 0 f1"/>
                  <a:gd name="f75" fmla="+- f63 0 f1"/>
                  <a:gd name="f76" fmla="+- f64 0 f1"/>
                  <a:gd name="f77" fmla="+- f65 0 f1"/>
                  <a:gd name="f78" fmla="*/ f66 1 f52"/>
                  <a:gd name="f79" fmla="*/ f67 1 f53"/>
                  <a:gd name="f80" fmla="*/ f68 1 f52"/>
                  <a:gd name="f81" fmla="*/ f69 1 f53"/>
                  <a:gd name="f82" fmla="*/ f70 1 f53"/>
                  <a:gd name="f83" fmla="*/ f71 1 f52"/>
                  <a:gd name="f84" fmla="*/ f72 1 f52"/>
                  <a:gd name="f85" fmla="*/ f73 1 f53"/>
                  <a:gd name="f86" fmla="*/ f83 f44 1"/>
                  <a:gd name="f87" fmla="*/ f84 f44 1"/>
                  <a:gd name="f88" fmla="*/ f85 f45 1"/>
                  <a:gd name="f89" fmla="*/ f79 f45 1"/>
                  <a:gd name="f90" fmla="*/ f78 f44 1"/>
                  <a:gd name="f91" fmla="*/ f80 f44 1"/>
                  <a:gd name="f92" fmla="*/ f81 f45 1"/>
                  <a:gd name="f93" fmla="*/ f82 f45 1"/>
                </a:gdLst>
                <a:ahLst/>
                <a:cxnLst>
                  <a:cxn ang="3cd4">
                    <a:pos x="hc" y="t"/>
                  </a:cxn>
                  <a:cxn ang="0">
                    <a:pos x="r" y="vc"/>
                  </a:cxn>
                  <a:cxn ang="cd4">
                    <a:pos x="hc" y="b"/>
                  </a:cxn>
                  <a:cxn ang="cd2">
                    <a:pos x="l" y="vc"/>
                  </a:cxn>
                  <a:cxn ang="f74">
                    <a:pos x="f90" y="f89"/>
                  </a:cxn>
                  <a:cxn ang="f75">
                    <a:pos x="f91" y="f92"/>
                  </a:cxn>
                  <a:cxn ang="f76">
                    <a:pos x="f90" y="f93"/>
                  </a:cxn>
                  <a:cxn ang="f77">
                    <a:pos x="f86" y="f92"/>
                  </a:cxn>
                </a:cxnLst>
                <a:rect l="f86" t="f89" r="f87" b="f88"/>
                <a:pathLst>
                  <a:path w="134898" h="100806">
                    <a:moveTo>
                      <a:pt x="f8" y="f9"/>
                    </a:moveTo>
                    <a:cubicBezTo>
                      <a:pt x="f10" y="f11"/>
                      <a:pt x="f12" y="f13"/>
                      <a:pt x="f14" y="f15"/>
                    </a:cubicBezTo>
                    <a:cubicBezTo>
                      <a:pt x="f16" y="f17"/>
                      <a:pt x="f18" y="f19"/>
                      <a:pt x="f20" y="f21"/>
                    </a:cubicBezTo>
                    <a:cubicBezTo>
                      <a:pt x="f6" y="f22"/>
                      <a:pt x="f23" y="f24"/>
                      <a:pt x="f25" y="f26"/>
                    </a:cubicBezTo>
                    <a:cubicBezTo>
                      <a:pt x="f27" y="f7"/>
                      <a:pt x="f28" y="f29"/>
                      <a:pt x="f30" y="f31"/>
                    </a:cubicBezTo>
                    <a:cubicBezTo>
                      <a:pt x="f32" y="f33"/>
                      <a:pt x="f5" y="f34"/>
                      <a:pt x="f35" y="f36"/>
                    </a:cubicBezTo>
                    <a:cubicBezTo>
                      <a:pt x="f37" y="f38"/>
                      <a:pt x="f39" y="f5"/>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1" name="Shape 886"/>
              <p:cNvSpPr/>
              <p:nvPr/>
            </p:nvSpPr>
            <p:spPr>
              <a:xfrm>
                <a:off x="641296" y="8389427"/>
                <a:ext cx="126671" cy="77595"/>
              </a:xfrm>
              <a:custGeom>
                <a:avLst/>
                <a:gdLst>
                  <a:gd name="f0" fmla="val 10800000"/>
                  <a:gd name="f1" fmla="val 5400000"/>
                  <a:gd name="f2" fmla="val 180"/>
                  <a:gd name="f3" fmla="val w"/>
                  <a:gd name="f4" fmla="val h"/>
                  <a:gd name="f5" fmla="val 0"/>
                  <a:gd name="f6" fmla="val 157937"/>
                  <a:gd name="f7" fmla="val 105831"/>
                  <a:gd name="f8" fmla="val 116713"/>
                  <a:gd name="f9" fmla="val 6464"/>
                  <a:gd name="f10" fmla="val 15253"/>
                  <a:gd name="f11" fmla="val 106502"/>
                  <a:gd name="f12" fmla="val 74867"/>
                  <a:gd name="f13" fmla="val 138811"/>
                  <a:gd name="f14" fmla="val 100279"/>
                  <a:gd name="f15" fmla="val 128384"/>
                  <a:gd name="f16" fmla="val 104467"/>
                  <a:gd name="f17" fmla="val 113975"/>
                  <a:gd name="f18" fmla="val 98747"/>
                  <a:gd name="f19" fmla="val 104852"/>
                  <a:gd name="f20" fmla="val 53061"/>
                  <a:gd name="f21" fmla="val 101915"/>
                  <a:gd name="f22" fmla="val 77895"/>
                  <a:gd name="f23" fmla="val 24956"/>
                  <a:gd name="f24" fmla="val 45796"/>
                  <a:gd name="f25" fmla="val 43904"/>
                  <a:gd name="f26" fmla="val 21489"/>
                  <a:gd name="f27" fmla="val 56109"/>
                  <a:gd name="f28" fmla="val 48451"/>
                  <a:gd name="f29" fmla="val 73774"/>
                  <a:gd name="f30" fmla="val 37503"/>
                  <a:gd name="f31" fmla="val 84607"/>
                  <a:gd name="f32" fmla="val 30785"/>
                  <a:gd name="f33" fmla="val 82563"/>
                  <a:gd name="f34" fmla="+- 0 0 -360"/>
                  <a:gd name="f35" fmla="+- 0 0 -90"/>
                  <a:gd name="f36" fmla="+- 0 0 -180"/>
                  <a:gd name="f37" fmla="+- 0 0 -270"/>
                  <a:gd name="f38" fmla="*/ f3 1 157937"/>
                  <a:gd name="f39" fmla="*/ f4 1 105831"/>
                  <a:gd name="f40" fmla="+- f7 0 f5"/>
                  <a:gd name="f41" fmla="+- f6 0 f5"/>
                  <a:gd name="f42" fmla="*/ f34 f0 1"/>
                  <a:gd name="f43" fmla="*/ f35 f0 1"/>
                  <a:gd name="f44" fmla="*/ f36 f0 1"/>
                  <a:gd name="f45" fmla="*/ f37 f0 1"/>
                  <a:gd name="f46" fmla="*/ f41 1 157937"/>
                  <a:gd name="f47" fmla="*/ f40 1 105831"/>
                  <a:gd name="f48" fmla="*/ 27637 f41 1"/>
                  <a:gd name="f49" fmla="*/ 0 f40 1"/>
                  <a:gd name="f50" fmla="*/ 55273 f41 1"/>
                  <a:gd name="f51" fmla="*/ 18688 f40 1"/>
                  <a:gd name="f52" fmla="*/ 37377 f40 1"/>
                  <a:gd name="f53" fmla="*/ 0 f41 1"/>
                  <a:gd name="f54" fmla="*/ 157937 f41 1"/>
                  <a:gd name="f55" fmla="*/ 105831 f40 1"/>
                  <a:gd name="f56" fmla="*/ f42 1 f2"/>
                  <a:gd name="f57" fmla="*/ f43 1 f2"/>
                  <a:gd name="f58" fmla="*/ f44 1 f2"/>
                  <a:gd name="f59" fmla="*/ f45 1 f2"/>
                  <a:gd name="f60" fmla="*/ f48 1 157937"/>
                  <a:gd name="f61" fmla="*/ f49 1 105831"/>
                  <a:gd name="f62" fmla="*/ f50 1 157937"/>
                  <a:gd name="f63" fmla="*/ f51 1 105831"/>
                  <a:gd name="f64" fmla="*/ f52 1 105831"/>
                  <a:gd name="f65" fmla="*/ f53 1 157937"/>
                  <a:gd name="f66" fmla="*/ f54 1 157937"/>
                  <a:gd name="f67" fmla="*/ f55 1 105831"/>
                  <a:gd name="f68" fmla="+- f56 0 f1"/>
                  <a:gd name="f69" fmla="+- f57 0 f1"/>
                  <a:gd name="f70" fmla="+- f58 0 f1"/>
                  <a:gd name="f71" fmla="+- f59 0 f1"/>
                  <a:gd name="f72" fmla="*/ f60 1 f46"/>
                  <a:gd name="f73" fmla="*/ f61 1 f47"/>
                  <a:gd name="f74" fmla="*/ f62 1 f46"/>
                  <a:gd name="f75" fmla="*/ f63 1 f47"/>
                  <a:gd name="f76" fmla="*/ f64 1 f47"/>
                  <a:gd name="f77" fmla="*/ f65 1 f46"/>
                  <a:gd name="f78" fmla="*/ f66 1 f46"/>
                  <a:gd name="f79" fmla="*/ f67 1 f47"/>
                  <a:gd name="f80" fmla="*/ f77 f38 1"/>
                  <a:gd name="f81" fmla="*/ f78 f38 1"/>
                  <a:gd name="f82" fmla="*/ f79 f39 1"/>
                  <a:gd name="f83" fmla="*/ f73 f39 1"/>
                  <a:gd name="f84" fmla="*/ f72 f38 1"/>
                  <a:gd name="f85" fmla="*/ f74 f38 1"/>
                  <a:gd name="f86" fmla="*/ f75 f39 1"/>
                  <a:gd name="f87" fmla="*/ f76 f39 1"/>
                </a:gdLst>
                <a:ahLst/>
                <a:cxnLst>
                  <a:cxn ang="3cd4">
                    <a:pos x="hc" y="t"/>
                  </a:cxn>
                  <a:cxn ang="0">
                    <a:pos x="r" y="vc"/>
                  </a:cxn>
                  <a:cxn ang="cd4">
                    <a:pos x="hc" y="b"/>
                  </a:cxn>
                  <a:cxn ang="cd2">
                    <a:pos x="l" y="vc"/>
                  </a:cxn>
                  <a:cxn ang="f68">
                    <a:pos x="f84" y="f83"/>
                  </a:cxn>
                  <a:cxn ang="f69">
                    <a:pos x="f85" y="f86"/>
                  </a:cxn>
                  <a:cxn ang="f70">
                    <a:pos x="f84" y="f87"/>
                  </a:cxn>
                  <a:cxn ang="f71">
                    <a:pos x="f80" y="f86"/>
                  </a:cxn>
                </a:cxnLst>
                <a:rect l="f80" t="f83" r="f81" b="f82"/>
                <a:pathLst>
                  <a:path w="157937" h="105831">
                    <a:moveTo>
                      <a:pt x="f8" y="f9"/>
                    </a:moveTo>
                    <a:cubicBezTo>
                      <a:pt x="f6" y="f10"/>
                      <a:pt x="f11" y="f12"/>
                      <a:pt x="f13" y="f14"/>
                    </a:cubicBezTo>
                    <a:cubicBezTo>
                      <a:pt x="f15" y="f16"/>
                      <a:pt x="f17" y="f7"/>
                      <a:pt x="f18" y="f19"/>
                    </a:cubicBezTo>
                    <a:cubicBezTo>
                      <a:pt x="f20" y="f21"/>
                      <a:pt x="f5" y="f22"/>
                      <a:pt x="f23" y="f24"/>
                    </a:cubicBezTo>
                    <a:cubicBezTo>
                      <a:pt x="f25" y="f26"/>
                      <a:pt x="f27" y="f28"/>
                      <a:pt x="f29" y="f30"/>
                    </a:cubicBezTo>
                    <a:cubicBezTo>
                      <a:pt x="f31" y="f32"/>
                      <a:pt x="f33" y="f5"/>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2" name="Shape 887"/>
              <p:cNvSpPr/>
              <p:nvPr/>
            </p:nvSpPr>
            <p:spPr>
              <a:xfrm>
                <a:off x="358499" y="9047475"/>
                <a:ext cx="91321" cy="71396"/>
              </a:xfrm>
              <a:custGeom>
                <a:avLst/>
                <a:gdLst>
                  <a:gd name="f0" fmla="val 10800000"/>
                  <a:gd name="f1" fmla="val 5400000"/>
                  <a:gd name="f2" fmla="val 180"/>
                  <a:gd name="f3" fmla="val w"/>
                  <a:gd name="f4" fmla="val h"/>
                  <a:gd name="f5" fmla="val 0"/>
                  <a:gd name="f6" fmla="val 116451"/>
                  <a:gd name="f7" fmla="val 99150"/>
                  <a:gd name="f8" fmla="val 53303"/>
                  <a:gd name="f9" fmla="val 4240"/>
                  <a:gd name="f10" fmla="val 86788"/>
                  <a:gd name="f11" fmla="val 65232"/>
                  <a:gd name="f12" fmla="val 106083"/>
                  <a:gd name="f13" fmla="val 95236"/>
                  <a:gd name="f14" fmla="val 84404"/>
                  <a:gd name="f15" fmla="val 77862"/>
                  <a:gd name="f16" fmla="val 48995"/>
                  <a:gd name="f17" fmla="val 26955"/>
                  <a:gd name="f18" fmla="val 97582"/>
                  <a:gd name="f19" fmla="val 19609"/>
                  <a:gd name="f20" fmla="val 97060"/>
                  <a:gd name="f21" fmla="val 13748"/>
                  <a:gd name="f22" fmla="val 93997"/>
                  <a:gd name="f23" fmla="val 10376"/>
                  <a:gd name="f24" fmla="val 86117"/>
                  <a:gd name="f25" fmla="val 59841"/>
                  <a:gd name="f26" fmla="val 30823"/>
                  <a:gd name="f27" fmla="val 58736"/>
                  <a:gd name="f28" fmla="val 36208"/>
                  <a:gd name="f29" fmla="val 49668"/>
                  <a:gd name="f30" fmla="val 45034"/>
                  <a:gd name="f31" fmla="val 34835"/>
                  <a:gd name="f32" fmla="val 16904"/>
                  <a:gd name="f33" fmla="val 27634"/>
                  <a:gd name="f34" fmla="val 38824"/>
                  <a:gd name="f35" fmla="val 10615"/>
                  <a:gd name="f36" fmla="val 43658"/>
                  <a:gd name="f37" fmla="val 6869"/>
                  <a:gd name="f38" fmla="val 48519"/>
                  <a:gd name="f39" fmla="val 4845"/>
                  <a:gd name="f40" fmla="+- 0 0 -360"/>
                  <a:gd name="f41" fmla="+- 0 0 -90"/>
                  <a:gd name="f42" fmla="+- 0 0 -180"/>
                  <a:gd name="f43" fmla="+- 0 0 -270"/>
                  <a:gd name="f44" fmla="*/ f3 1 116451"/>
                  <a:gd name="f45" fmla="*/ f4 1 99150"/>
                  <a:gd name="f46" fmla="+- f7 0 f5"/>
                  <a:gd name="f47" fmla="+- f6 0 f5"/>
                  <a:gd name="f48" fmla="*/ f40 f0 1"/>
                  <a:gd name="f49" fmla="*/ f41 f0 1"/>
                  <a:gd name="f50" fmla="*/ f42 f0 1"/>
                  <a:gd name="f51" fmla="*/ f43 f0 1"/>
                  <a:gd name="f52" fmla="*/ f47 1 116451"/>
                  <a:gd name="f53" fmla="*/ f46 1 99150"/>
                  <a:gd name="f54" fmla="*/ 19047 f47 1"/>
                  <a:gd name="f55" fmla="*/ 0 f46 1"/>
                  <a:gd name="f56" fmla="*/ 38094 f47 1"/>
                  <a:gd name="f57" fmla="*/ 16582 f46 1"/>
                  <a:gd name="f58" fmla="*/ 33164 f46 1"/>
                  <a:gd name="f59" fmla="*/ 0 f47 1"/>
                  <a:gd name="f60" fmla="*/ 116451 f47 1"/>
                  <a:gd name="f61" fmla="*/ 99150 f46 1"/>
                  <a:gd name="f62" fmla="*/ f48 1 f2"/>
                  <a:gd name="f63" fmla="*/ f49 1 f2"/>
                  <a:gd name="f64" fmla="*/ f50 1 f2"/>
                  <a:gd name="f65" fmla="*/ f51 1 f2"/>
                  <a:gd name="f66" fmla="*/ f54 1 116451"/>
                  <a:gd name="f67" fmla="*/ f55 1 99150"/>
                  <a:gd name="f68" fmla="*/ f56 1 116451"/>
                  <a:gd name="f69" fmla="*/ f57 1 99150"/>
                  <a:gd name="f70" fmla="*/ f58 1 99150"/>
                  <a:gd name="f71" fmla="*/ f59 1 116451"/>
                  <a:gd name="f72" fmla="*/ f60 1 116451"/>
                  <a:gd name="f73" fmla="*/ f61 1 99150"/>
                  <a:gd name="f74" fmla="+- f62 0 f1"/>
                  <a:gd name="f75" fmla="+- f63 0 f1"/>
                  <a:gd name="f76" fmla="+- f64 0 f1"/>
                  <a:gd name="f77" fmla="+- f65 0 f1"/>
                  <a:gd name="f78" fmla="*/ f66 1 f52"/>
                  <a:gd name="f79" fmla="*/ f67 1 f53"/>
                  <a:gd name="f80" fmla="*/ f68 1 f52"/>
                  <a:gd name="f81" fmla="*/ f69 1 f53"/>
                  <a:gd name="f82" fmla="*/ f70 1 f53"/>
                  <a:gd name="f83" fmla="*/ f71 1 f52"/>
                  <a:gd name="f84" fmla="*/ f72 1 f52"/>
                  <a:gd name="f85" fmla="*/ f73 1 f53"/>
                  <a:gd name="f86" fmla="*/ f83 f44 1"/>
                  <a:gd name="f87" fmla="*/ f84 f44 1"/>
                  <a:gd name="f88" fmla="*/ f85 f45 1"/>
                  <a:gd name="f89" fmla="*/ f79 f45 1"/>
                  <a:gd name="f90" fmla="*/ f78 f44 1"/>
                  <a:gd name="f91" fmla="*/ f80 f44 1"/>
                  <a:gd name="f92" fmla="*/ f81 f45 1"/>
                  <a:gd name="f93" fmla="*/ f82 f45 1"/>
                </a:gdLst>
                <a:ahLst/>
                <a:cxnLst>
                  <a:cxn ang="3cd4">
                    <a:pos x="hc" y="t"/>
                  </a:cxn>
                  <a:cxn ang="0">
                    <a:pos x="r" y="vc"/>
                  </a:cxn>
                  <a:cxn ang="cd4">
                    <a:pos x="hc" y="b"/>
                  </a:cxn>
                  <a:cxn ang="cd2">
                    <a:pos x="l" y="vc"/>
                  </a:cxn>
                  <a:cxn ang="f74">
                    <a:pos x="f90" y="f89"/>
                  </a:cxn>
                  <a:cxn ang="f75">
                    <a:pos x="f91" y="f92"/>
                  </a:cxn>
                  <a:cxn ang="f76">
                    <a:pos x="f90" y="f93"/>
                  </a:cxn>
                  <a:cxn ang="f77">
                    <a:pos x="f86" y="f92"/>
                  </a:cxn>
                </a:cxnLst>
                <a:rect l="f86" t="f89" r="f87" b="f88"/>
                <a:pathLst>
                  <a:path w="116451" h="99150">
                    <a:moveTo>
                      <a:pt x="f8" y="f9"/>
                    </a:moveTo>
                    <a:cubicBezTo>
                      <a:pt x="f10" y="f5"/>
                      <a:pt x="f6" y="f11"/>
                      <a:pt x="f12" y="f13"/>
                    </a:cubicBezTo>
                    <a:cubicBezTo>
                      <a:pt x="f14" y="f15"/>
                      <a:pt x="f16" y="f7"/>
                      <a:pt x="f17" y="f18"/>
                    </a:cubicBezTo>
                    <a:cubicBezTo>
                      <a:pt x="f19" y="f20"/>
                      <a:pt x="f21" y="f22"/>
                      <a:pt x="f23" y="f24"/>
                    </a:cubicBezTo>
                    <a:cubicBezTo>
                      <a:pt x="f5" y="f25"/>
                      <a:pt x="f26" y="f27"/>
                      <a:pt x="f28" y="f29"/>
                    </a:cubicBezTo>
                    <a:cubicBezTo>
                      <a:pt x="f30" y="f31"/>
                      <a:pt x="f32" y="f33"/>
                      <a:pt x="f34" y="f35"/>
                    </a:cubicBezTo>
                    <a:cubicBezTo>
                      <a:pt x="f36" y="f37"/>
                      <a:pt x="f38" y="f39"/>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3" name="Shape 888"/>
              <p:cNvSpPr/>
              <p:nvPr/>
            </p:nvSpPr>
            <p:spPr>
              <a:xfrm>
                <a:off x="1427863" y="8929518"/>
                <a:ext cx="106052" cy="74496"/>
              </a:xfrm>
              <a:custGeom>
                <a:avLst/>
                <a:gdLst>
                  <a:gd name="f0" fmla="val 10800000"/>
                  <a:gd name="f1" fmla="val 5400000"/>
                  <a:gd name="f2" fmla="val 180"/>
                  <a:gd name="f3" fmla="val w"/>
                  <a:gd name="f4" fmla="val h"/>
                  <a:gd name="f5" fmla="val 0"/>
                  <a:gd name="f6" fmla="val 136430"/>
                  <a:gd name="f7" fmla="val 101009"/>
                  <a:gd name="f8" fmla="val 45908"/>
                  <a:gd name="f9" fmla="val 1229"/>
                  <a:gd name="f10" fmla="val 58019"/>
                  <a:gd name="f11" fmla="val 4914"/>
                  <a:gd name="f12" fmla="val 61655"/>
                  <a:gd name="f13" fmla="val 23050"/>
                  <a:gd name="f14" fmla="val 68771"/>
                  <a:gd name="f15" fmla="val 26612"/>
                  <a:gd name="f16" fmla="val 84188"/>
                  <a:gd name="f17" fmla="val 34359"/>
                  <a:gd name="f18" fmla="val 89332"/>
                  <a:gd name="f19" fmla="val 5746"/>
                  <a:gd name="f20" fmla="val 107937"/>
                  <a:gd name="f21" fmla="val 26422"/>
                  <a:gd name="f22" fmla="val 58348"/>
                  <a:gd name="f23" fmla="val 80863"/>
                  <a:gd name="f24" fmla="val 97576"/>
                  <a:gd name="f25" fmla="val 43095"/>
                  <a:gd name="f26" fmla="val 100580"/>
                  <a:gd name="f27" fmla="val 37700"/>
                  <a:gd name="f28" fmla="val 32667"/>
                  <a:gd name="f29" fmla="val 100699"/>
                  <a:gd name="f30" fmla="val 28296"/>
                  <a:gd name="f31" fmla="val 99523"/>
                  <a:gd name="f32" fmla="val 49301"/>
                  <a:gd name="f33" fmla="val 69030"/>
                  <a:gd name="f34" fmla="val 19107"/>
                  <a:gd name="f35" fmla="val 30531"/>
                  <a:gd name="f36" fmla="val 3435"/>
                  <a:gd name="f37" fmla="val 36893"/>
                  <a:gd name="f38" fmla="val 377"/>
                  <a:gd name="f39" fmla="val 41872"/>
                  <a:gd name="f40" fmla="+- 0 0 -360"/>
                  <a:gd name="f41" fmla="+- 0 0 -90"/>
                  <a:gd name="f42" fmla="+- 0 0 -180"/>
                  <a:gd name="f43" fmla="+- 0 0 -270"/>
                  <a:gd name="f44" fmla="*/ f3 1 136430"/>
                  <a:gd name="f45" fmla="*/ f4 1 101009"/>
                  <a:gd name="f46" fmla="+- f7 0 f5"/>
                  <a:gd name="f47" fmla="+- f6 0 f5"/>
                  <a:gd name="f48" fmla="*/ f40 f0 1"/>
                  <a:gd name="f49" fmla="*/ f41 f0 1"/>
                  <a:gd name="f50" fmla="*/ f42 f0 1"/>
                  <a:gd name="f51" fmla="*/ f43 f0 1"/>
                  <a:gd name="f52" fmla="*/ f47 1 136430"/>
                  <a:gd name="f53" fmla="*/ f46 1 101009"/>
                  <a:gd name="f54" fmla="*/ 21737 f47 1"/>
                  <a:gd name="f55" fmla="*/ 0 f46 1"/>
                  <a:gd name="f56" fmla="*/ 43474 f47 1"/>
                  <a:gd name="f57" fmla="*/ 18151 f46 1"/>
                  <a:gd name="f58" fmla="*/ 36303 f46 1"/>
                  <a:gd name="f59" fmla="*/ 0 f47 1"/>
                  <a:gd name="f60" fmla="*/ 136430 f47 1"/>
                  <a:gd name="f61" fmla="*/ 101009 f46 1"/>
                  <a:gd name="f62" fmla="*/ f48 1 f2"/>
                  <a:gd name="f63" fmla="*/ f49 1 f2"/>
                  <a:gd name="f64" fmla="*/ f50 1 f2"/>
                  <a:gd name="f65" fmla="*/ f51 1 f2"/>
                  <a:gd name="f66" fmla="*/ f54 1 136430"/>
                  <a:gd name="f67" fmla="*/ f55 1 101009"/>
                  <a:gd name="f68" fmla="*/ f56 1 136430"/>
                  <a:gd name="f69" fmla="*/ f57 1 101009"/>
                  <a:gd name="f70" fmla="*/ f58 1 101009"/>
                  <a:gd name="f71" fmla="*/ f59 1 136430"/>
                  <a:gd name="f72" fmla="*/ f60 1 136430"/>
                  <a:gd name="f73" fmla="*/ f61 1 101009"/>
                  <a:gd name="f74" fmla="+- f62 0 f1"/>
                  <a:gd name="f75" fmla="+- f63 0 f1"/>
                  <a:gd name="f76" fmla="+- f64 0 f1"/>
                  <a:gd name="f77" fmla="+- f65 0 f1"/>
                  <a:gd name="f78" fmla="*/ f66 1 f52"/>
                  <a:gd name="f79" fmla="*/ f67 1 f53"/>
                  <a:gd name="f80" fmla="*/ f68 1 f52"/>
                  <a:gd name="f81" fmla="*/ f69 1 f53"/>
                  <a:gd name="f82" fmla="*/ f70 1 f53"/>
                  <a:gd name="f83" fmla="*/ f71 1 f52"/>
                  <a:gd name="f84" fmla="*/ f72 1 f52"/>
                  <a:gd name="f85" fmla="*/ f73 1 f53"/>
                  <a:gd name="f86" fmla="*/ f83 f44 1"/>
                  <a:gd name="f87" fmla="*/ f84 f44 1"/>
                  <a:gd name="f88" fmla="*/ f85 f45 1"/>
                  <a:gd name="f89" fmla="*/ f79 f45 1"/>
                  <a:gd name="f90" fmla="*/ f78 f44 1"/>
                  <a:gd name="f91" fmla="*/ f80 f44 1"/>
                  <a:gd name="f92" fmla="*/ f81 f45 1"/>
                  <a:gd name="f93" fmla="*/ f82 f45 1"/>
                </a:gdLst>
                <a:ahLst/>
                <a:cxnLst>
                  <a:cxn ang="3cd4">
                    <a:pos x="hc" y="t"/>
                  </a:cxn>
                  <a:cxn ang="0">
                    <a:pos x="r" y="vc"/>
                  </a:cxn>
                  <a:cxn ang="cd4">
                    <a:pos x="hc" y="b"/>
                  </a:cxn>
                  <a:cxn ang="cd2">
                    <a:pos x="l" y="vc"/>
                  </a:cxn>
                  <a:cxn ang="f74">
                    <a:pos x="f90" y="f89"/>
                  </a:cxn>
                  <a:cxn ang="f75">
                    <a:pos x="f91" y="f92"/>
                  </a:cxn>
                  <a:cxn ang="f76">
                    <a:pos x="f90" y="f93"/>
                  </a:cxn>
                  <a:cxn ang="f77">
                    <a:pos x="f86" y="f92"/>
                  </a:cxn>
                </a:cxnLst>
                <a:rect l="f86" t="f89" r="f87" b="f88"/>
                <a:pathLst>
                  <a:path w="136430" h="101009">
                    <a:moveTo>
                      <a:pt x="f8" y="f9"/>
                    </a:moveTo>
                    <a:cubicBezTo>
                      <a:pt x="f10" y="f11"/>
                      <a:pt x="f12" y="f13"/>
                      <a:pt x="f14" y="f15"/>
                    </a:cubicBezTo>
                    <a:cubicBezTo>
                      <a:pt x="f16" y="f17"/>
                      <a:pt x="f18" y="f19"/>
                      <a:pt x="f20" y="f21"/>
                    </a:cubicBezTo>
                    <a:cubicBezTo>
                      <a:pt x="f6" y="f22"/>
                      <a:pt x="f23" y="f24"/>
                      <a:pt x="f25" y="f26"/>
                    </a:cubicBezTo>
                    <a:cubicBezTo>
                      <a:pt x="f27" y="f7"/>
                      <a:pt x="f28" y="f29"/>
                      <a:pt x="f30" y="f31"/>
                    </a:cubicBezTo>
                    <a:cubicBezTo>
                      <a:pt x="f32" y="f33"/>
                      <a:pt x="f5" y="f34"/>
                      <a:pt x="f35" y="f36"/>
                    </a:cubicBezTo>
                    <a:cubicBezTo>
                      <a:pt x="f37" y="f38"/>
                      <a:pt x="f39" y="f5"/>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4" name="Shape 889"/>
              <p:cNvSpPr/>
              <p:nvPr/>
            </p:nvSpPr>
            <p:spPr>
              <a:xfrm>
                <a:off x="650147" y="9109554"/>
                <a:ext cx="108996" cy="71396"/>
              </a:xfrm>
              <a:custGeom>
                <a:avLst/>
                <a:gdLst>
                  <a:gd name="f0" fmla="val 10800000"/>
                  <a:gd name="f1" fmla="val 5400000"/>
                  <a:gd name="f2" fmla="val 180"/>
                  <a:gd name="f3" fmla="val w"/>
                  <a:gd name="f4" fmla="val h"/>
                  <a:gd name="f5" fmla="val 0"/>
                  <a:gd name="f6" fmla="val 136444"/>
                  <a:gd name="f7" fmla="val 101048"/>
                  <a:gd name="f8" fmla="val 45928"/>
                  <a:gd name="f9" fmla="val 1232"/>
                  <a:gd name="f10" fmla="val 58036"/>
                  <a:gd name="f11" fmla="val 4930"/>
                  <a:gd name="f12" fmla="val 61674"/>
                  <a:gd name="f13" fmla="val 23049"/>
                  <a:gd name="f14" fmla="val 68770"/>
                  <a:gd name="f15" fmla="val 26630"/>
                  <a:gd name="f16" fmla="val 84214"/>
                  <a:gd name="f17" fmla="val 34416"/>
                  <a:gd name="f18" fmla="val 89357"/>
                  <a:gd name="f19" fmla="val 5764"/>
                  <a:gd name="f20" fmla="val 107874"/>
                  <a:gd name="f21" fmla="val 26401"/>
                  <a:gd name="f22" fmla="val 58350"/>
                  <a:gd name="f23" fmla="val 80877"/>
                  <a:gd name="f24" fmla="val 97561"/>
                  <a:gd name="f25" fmla="val 43083"/>
                  <a:gd name="f26" fmla="val 100612"/>
                  <a:gd name="f27" fmla="val 37684"/>
                  <a:gd name="f28" fmla="val 32647"/>
                  <a:gd name="f29" fmla="val 100746"/>
                  <a:gd name="f30" fmla="val 28270"/>
                  <a:gd name="f31" fmla="val 99579"/>
                  <a:gd name="f32" fmla="val 49314"/>
                  <a:gd name="f33" fmla="val 69023"/>
                  <a:gd name="f34" fmla="val 19138"/>
                  <a:gd name="f35" fmla="val 30556"/>
                  <a:gd name="f36" fmla="val 3415"/>
                  <a:gd name="f37" fmla="val 36916"/>
                  <a:gd name="f38" fmla="val 370"/>
                  <a:gd name="f39" fmla="val 41892"/>
                  <a:gd name="f40" fmla="+- 0 0 -360"/>
                  <a:gd name="f41" fmla="+- 0 0 -90"/>
                  <a:gd name="f42" fmla="+- 0 0 -180"/>
                  <a:gd name="f43" fmla="+- 0 0 -270"/>
                  <a:gd name="f44" fmla="*/ f3 1 136444"/>
                  <a:gd name="f45" fmla="*/ f4 1 101048"/>
                  <a:gd name="f46" fmla="+- f7 0 f5"/>
                  <a:gd name="f47" fmla="+- f6 0 f5"/>
                  <a:gd name="f48" fmla="*/ f40 f0 1"/>
                  <a:gd name="f49" fmla="*/ f41 f0 1"/>
                  <a:gd name="f50" fmla="*/ f42 f0 1"/>
                  <a:gd name="f51" fmla="*/ f43 f0 1"/>
                  <a:gd name="f52" fmla="*/ f47 1 136444"/>
                  <a:gd name="f53" fmla="*/ f46 1 101048"/>
                  <a:gd name="f54" fmla="*/ 23594 f47 1"/>
                  <a:gd name="f55" fmla="*/ 0 f46 1"/>
                  <a:gd name="f56" fmla="*/ 47189 f47 1"/>
                  <a:gd name="f57" fmla="*/ 15965 f46 1"/>
                  <a:gd name="f58" fmla="*/ 31930 f46 1"/>
                  <a:gd name="f59" fmla="*/ 0 f47 1"/>
                  <a:gd name="f60" fmla="*/ 136444 f47 1"/>
                  <a:gd name="f61" fmla="*/ 101048 f46 1"/>
                  <a:gd name="f62" fmla="*/ f48 1 f2"/>
                  <a:gd name="f63" fmla="*/ f49 1 f2"/>
                  <a:gd name="f64" fmla="*/ f50 1 f2"/>
                  <a:gd name="f65" fmla="*/ f51 1 f2"/>
                  <a:gd name="f66" fmla="*/ f54 1 136444"/>
                  <a:gd name="f67" fmla="*/ f55 1 101048"/>
                  <a:gd name="f68" fmla="*/ f56 1 136444"/>
                  <a:gd name="f69" fmla="*/ f57 1 101048"/>
                  <a:gd name="f70" fmla="*/ f58 1 101048"/>
                  <a:gd name="f71" fmla="*/ f59 1 136444"/>
                  <a:gd name="f72" fmla="*/ f60 1 136444"/>
                  <a:gd name="f73" fmla="*/ f61 1 101048"/>
                  <a:gd name="f74" fmla="+- f62 0 f1"/>
                  <a:gd name="f75" fmla="+- f63 0 f1"/>
                  <a:gd name="f76" fmla="+- f64 0 f1"/>
                  <a:gd name="f77" fmla="+- f65 0 f1"/>
                  <a:gd name="f78" fmla="*/ f66 1 f52"/>
                  <a:gd name="f79" fmla="*/ f67 1 f53"/>
                  <a:gd name="f80" fmla="*/ f68 1 f52"/>
                  <a:gd name="f81" fmla="*/ f69 1 f53"/>
                  <a:gd name="f82" fmla="*/ f70 1 f53"/>
                  <a:gd name="f83" fmla="*/ f71 1 f52"/>
                  <a:gd name="f84" fmla="*/ f72 1 f52"/>
                  <a:gd name="f85" fmla="*/ f73 1 f53"/>
                  <a:gd name="f86" fmla="*/ f83 f44 1"/>
                  <a:gd name="f87" fmla="*/ f84 f44 1"/>
                  <a:gd name="f88" fmla="*/ f85 f45 1"/>
                  <a:gd name="f89" fmla="*/ f79 f45 1"/>
                  <a:gd name="f90" fmla="*/ f78 f44 1"/>
                  <a:gd name="f91" fmla="*/ f80 f44 1"/>
                  <a:gd name="f92" fmla="*/ f81 f45 1"/>
                  <a:gd name="f93" fmla="*/ f82 f45 1"/>
                </a:gdLst>
                <a:ahLst/>
                <a:cxnLst>
                  <a:cxn ang="3cd4">
                    <a:pos x="hc" y="t"/>
                  </a:cxn>
                  <a:cxn ang="0">
                    <a:pos x="r" y="vc"/>
                  </a:cxn>
                  <a:cxn ang="cd4">
                    <a:pos x="hc" y="b"/>
                  </a:cxn>
                  <a:cxn ang="cd2">
                    <a:pos x="l" y="vc"/>
                  </a:cxn>
                  <a:cxn ang="f74">
                    <a:pos x="f90" y="f89"/>
                  </a:cxn>
                  <a:cxn ang="f75">
                    <a:pos x="f91" y="f92"/>
                  </a:cxn>
                  <a:cxn ang="f76">
                    <a:pos x="f90" y="f93"/>
                  </a:cxn>
                  <a:cxn ang="f77">
                    <a:pos x="f86" y="f92"/>
                  </a:cxn>
                </a:cxnLst>
                <a:rect l="f86" t="f89" r="f87" b="f88"/>
                <a:pathLst>
                  <a:path w="136444" h="101048">
                    <a:moveTo>
                      <a:pt x="f8" y="f9"/>
                    </a:moveTo>
                    <a:cubicBezTo>
                      <a:pt x="f10" y="f11"/>
                      <a:pt x="f12" y="f13"/>
                      <a:pt x="f14" y="f15"/>
                    </a:cubicBezTo>
                    <a:cubicBezTo>
                      <a:pt x="f16" y="f17"/>
                      <a:pt x="f18" y="f19"/>
                      <a:pt x="f20" y="f21"/>
                    </a:cubicBezTo>
                    <a:cubicBezTo>
                      <a:pt x="f6" y="f22"/>
                      <a:pt x="f23" y="f24"/>
                      <a:pt x="f25" y="f26"/>
                    </a:cubicBezTo>
                    <a:cubicBezTo>
                      <a:pt x="f27" y="f7"/>
                      <a:pt x="f28" y="f29"/>
                      <a:pt x="f30" y="f31"/>
                    </a:cubicBezTo>
                    <a:cubicBezTo>
                      <a:pt x="f32" y="f33"/>
                      <a:pt x="f5" y="f34"/>
                      <a:pt x="f35" y="f36"/>
                    </a:cubicBezTo>
                    <a:cubicBezTo>
                      <a:pt x="f37" y="f38"/>
                      <a:pt x="f39" y="f5"/>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5" name="Shape 890"/>
              <p:cNvSpPr/>
              <p:nvPr/>
            </p:nvSpPr>
            <p:spPr>
              <a:xfrm>
                <a:off x="2432422" y="8221818"/>
                <a:ext cx="88367" cy="58978"/>
              </a:xfrm>
              <a:custGeom>
                <a:avLst/>
                <a:gdLst>
                  <a:gd name="f0" fmla="val 10800000"/>
                  <a:gd name="f1" fmla="val 5400000"/>
                  <a:gd name="f2" fmla="val 180"/>
                  <a:gd name="f3" fmla="val w"/>
                  <a:gd name="f4" fmla="val h"/>
                  <a:gd name="f5" fmla="val 0"/>
                  <a:gd name="f6" fmla="val 109614"/>
                  <a:gd name="f7" fmla="val 83876"/>
                  <a:gd name="f8" fmla="val 35173"/>
                  <a:gd name="f9" fmla="val 876"/>
                  <a:gd name="f10" fmla="val 44643"/>
                  <a:gd name="f11" fmla="val 3504"/>
                  <a:gd name="f12" fmla="val 47813"/>
                  <a:gd name="f13" fmla="val 17489"/>
                  <a:gd name="f14" fmla="val 53403"/>
                  <a:gd name="f15" fmla="val 20109"/>
                  <a:gd name="f16" fmla="val 65456"/>
                  <a:gd name="f17" fmla="val 25760"/>
                  <a:gd name="f18" fmla="val 68910"/>
                  <a:gd name="f19" fmla="val 3535"/>
                  <a:gd name="f20" fmla="val 83680"/>
                  <a:gd name="f21" fmla="val 19182"/>
                  <a:gd name="f22" fmla="val 46741"/>
                  <a:gd name="f23" fmla="val 50686"/>
                  <a:gd name="f24" fmla="val 23432"/>
                  <a:gd name="f25" fmla="val 77297"/>
                  <a:gd name="f26" fmla="val 39141"/>
                  <a:gd name="f27" fmla="val 53307"/>
                  <a:gd name="f28" fmla="val 15625"/>
                  <a:gd name="f29" fmla="val 23279"/>
                  <a:gd name="f30" fmla="val 2875"/>
                  <a:gd name="f31" fmla="val 28159"/>
                  <a:gd name="f32" fmla="val 386"/>
                  <a:gd name="f33" fmla="val 32016"/>
                  <a:gd name="f34" fmla="+- 0 0 -360"/>
                  <a:gd name="f35" fmla="+- 0 0 -90"/>
                  <a:gd name="f36" fmla="+- 0 0 -180"/>
                  <a:gd name="f37" fmla="+- 0 0 -270"/>
                  <a:gd name="f38" fmla="*/ f3 1 109614"/>
                  <a:gd name="f39" fmla="*/ f4 1 83876"/>
                  <a:gd name="f40" fmla="+- f7 0 f5"/>
                  <a:gd name="f41" fmla="+- f6 0 f5"/>
                  <a:gd name="f42" fmla="*/ f34 f0 1"/>
                  <a:gd name="f43" fmla="*/ f35 f0 1"/>
                  <a:gd name="f44" fmla="*/ f36 f0 1"/>
                  <a:gd name="f45" fmla="*/ f37 f0 1"/>
                  <a:gd name="f46" fmla="*/ f41 1 109614"/>
                  <a:gd name="f47" fmla="*/ f40 1 83876"/>
                  <a:gd name="f48" fmla="*/ 19483 f41 1"/>
                  <a:gd name="f49" fmla="*/ 0 f40 1"/>
                  <a:gd name="f50" fmla="*/ 38967 f41 1"/>
                  <a:gd name="f51" fmla="*/ 13063 f40 1"/>
                  <a:gd name="f52" fmla="*/ 26126 f40 1"/>
                  <a:gd name="f53" fmla="*/ 0 f41 1"/>
                  <a:gd name="f54" fmla="*/ 109614 f41 1"/>
                  <a:gd name="f55" fmla="*/ 83876 f40 1"/>
                  <a:gd name="f56" fmla="*/ f42 1 f2"/>
                  <a:gd name="f57" fmla="*/ f43 1 f2"/>
                  <a:gd name="f58" fmla="*/ f44 1 f2"/>
                  <a:gd name="f59" fmla="*/ f45 1 f2"/>
                  <a:gd name="f60" fmla="*/ f48 1 109614"/>
                  <a:gd name="f61" fmla="*/ f49 1 83876"/>
                  <a:gd name="f62" fmla="*/ f50 1 109614"/>
                  <a:gd name="f63" fmla="*/ f51 1 83876"/>
                  <a:gd name="f64" fmla="*/ f52 1 83876"/>
                  <a:gd name="f65" fmla="*/ f53 1 109614"/>
                  <a:gd name="f66" fmla="*/ f54 1 109614"/>
                  <a:gd name="f67" fmla="*/ f55 1 83876"/>
                  <a:gd name="f68" fmla="+- f56 0 f1"/>
                  <a:gd name="f69" fmla="+- f57 0 f1"/>
                  <a:gd name="f70" fmla="+- f58 0 f1"/>
                  <a:gd name="f71" fmla="+- f59 0 f1"/>
                  <a:gd name="f72" fmla="*/ f60 1 f46"/>
                  <a:gd name="f73" fmla="*/ f61 1 f47"/>
                  <a:gd name="f74" fmla="*/ f62 1 f46"/>
                  <a:gd name="f75" fmla="*/ f63 1 f47"/>
                  <a:gd name="f76" fmla="*/ f64 1 f47"/>
                  <a:gd name="f77" fmla="*/ f65 1 f46"/>
                  <a:gd name="f78" fmla="*/ f66 1 f46"/>
                  <a:gd name="f79" fmla="*/ f67 1 f47"/>
                  <a:gd name="f80" fmla="*/ f77 f38 1"/>
                  <a:gd name="f81" fmla="*/ f78 f38 1"/>
                  <a:gd name="f82" fmla="*/ f79 f39 1"/>
                  <a:gd name="f83" fmla="*/ f73 f39 1"/>
                  <a:gd name="f84" fmla="*/ f72 f38 1"/>
                  <a:gd name="f85" fmla="*/ f74 f38 1"/>
                  <a:gd name="f86" fmla="*/ f75 f39 1"/>
                  <a:gd name="f87" fmla="*/ f76 f39 1"/>
                </a:gdLst>
                <a:ahLst/>
                <a:cxnLst>
                  <a:cxn ang="3cd4">
                    <a:pos x="hc" y="t"/>
                  </a:cxn>
                  <a:cxn ang="0">
                    <a:pos x="r" y="vc"/>
                  </a:cxn>
                  <a:cxn ang="cd4">
                    <a:pos x="hc" y="b"/>
                  </a:cxn>
                  <a:cxn ang="cd2">
                    <a:pos x="l" y="vc"/>
                  </a:cxn>
                  <a:cxn ang="f68">
                    <a:pos x="f84" y="f83"/>
                  </a:cxn>
                  <a:cxn ang="f69">
                    <a:pos x="f85" y="f86"/>
                  </a:cxn>
                  <a:cxn ang="f70">
                    <a:pos x="f84" y="f87"/>
                  </a:cxn>
                  <a:cxn ang="f71">
                    <a:pos x="f80" y="f86"/>
                  </a:cxn>
                </a:cxnLst>
                <a:rect l="f80" t="f83" r="f81" b="f82"/>
                <a:pathLst>
                  <a:path w="109614" h="83876">
                    <a:moveTo>
                      <a:pt x="f8" y="f9"/>
                    </a:moveTo>
                    <a:cubicBezTo>
                      <a:pt x="f10" y="f11"/>
                      <a:pt x="f12" y="f13"/>
                      <a:pt x="f14" y="f15"/>
                    </a:cubicBezTo>
                    <a:cubicBezTo>
                      <a:pt x="f16" y="f17"/>
                      <a:pt x="f18" y="f19"/>
                      <a:pt x="f20" y="f21"/>
                    </a:cubicBezTo>
                    <a:cubicBezTo>
                      <a:pt x="f6" y="f22"/>
                      <a:pt x="f23" y="f7"/>
                      <a:pt x="f24" y="f25"/>
                    </a:cubicBezTo>
                    <a:cubicBezTo>
                      <a:pt x="f26" y="f27"/>
                      <a:pt x="f5" y="f28"/>
                      <a:pt x="f29" y="f30"/>
                    </a:cubicBezTo>
                    <a:cubicBezTo>
                      <a:pt x="f31" y="f32"/>
                      <a:pt x="f33" y="f5"/>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6" name="Shape 891"/>
              <p:cNvSpPr/>
              <p:nvPr/>
            </p:nvSpPr>
            <p:spPr>
              <a:xfrm>
                <a:off x="762088" y="8435989"/>
                <a:ext cx="126680" cy="105530"/>
              </a:xfrm>
              <a:custGeom>
                <a:avLst/>
                <a:gdLst>
                  <a:gd name="f0" fmla="val 10800000"/>
                  <a:gd name="f1" fmla="val 5400000"/>
                  <a:gd name="f2" fmla="val 180"/>
                  <a:gd name="f3" fmla="val w"/>
                  <a:gd name="f4" fmla="val h"/>
                  <a:gd name="f5" fmla="val 0"/>
                  <a:gd name="f6" fmla="val 158718"/>
                  <a:gd name="f7" fmla="val 143952"/>
                  <a:gd name="f8" fmla="val 49695"/>
                  <a:gd name="f9" fmla="val 3670"/>
                  <a:gd name="f10" fmla="val 89002"/>
                  <a:gd name="f11" fmla="val 78410"/>
                  <a:gd name="f12" fmla="val 41834"/>
                  <a:gd name="f13" fmla="val 88481"/>
                  <a:gd name="f14" fmla="val 52667"/>
                  <a:gd name="f15" fmla="val 105016"/>
                  <a:gd name="f16" fmla="val 70294"/>
                  <a:gd name="f17" fmla="val 125679"/>
                  <a:gd name="f18" fmla="val 35293"/>
                  <a:gd name="f19" fmla="val 139954"/>
                  <a:gd name="f20" fmla="val 71412"/>
                  <a:gd name="f21" fmla="val 119180"/>
                  <a:gd name="f22" fmla="val 93879"/>
                  <a:gd name="f23" fmla="val 42837"/>
                  <a:gd name="f24" fmla="val 140987"/>
                  <a:gd name="f25" fmla="val 25822"/>
                  <a:gd name="f26" fmla="val 139998"/>
                  <a:gd name="f27" fmla="val 10341"/>
                  <a:gd name="f28" fmla="val 135927"/>
                  <a:gd name="f29" fmla="val 128600"/>
                  <a:gd name="f30" fmla="val 42418"/>
                  <a:gd name="f31" fmla="val 98806"/>
                  <a:gd name="f32" fmla="val 2007"/>
                  <a:gd name="f33" fmla="val 9436"/>
                  <a:gd name="f34" fmla="+- 0 0 -360"/>
                  <a:gd name="f35" fmla="+- 0 0 -90"/>
                  <a:gd name="f36" fmla="+- 0 0 -180"/>
                  <a:gd name="f37" fmla="+- 0 0 -270"/>
                  <a:gd name="f38" fmla="*/ f3 1 158718"/>
                  <a:gd name="f39" fmla="*/ f4 1 143952"/>
                  <a:gd name="f40" fmla="+- f7 0 f5"/>
                  <a:gd name="f41" fmla="+- f6 0 f5"/>
                  <a:gd name="f42" fmla="*/ f34 f0 1"/>
                  <a:gd name="f43" fmla="*/ f35 f0 1"/>
                  <a:gd name="f44" fmla="*/ f36 f0 1"/>
                  <a:gd name="f45" fmla="*/ f37 f0 1"/>
                  <a:gd name="f46" fmla="*/ f41 1 158718"/>
                  <a:gd name="f47" fmla="*/ f40 1 143952"/>
                  <a:gd name="f48" fmla="*/ 27372 f41 1"/>
                  <a:gd name="f49" fmla="*/ 0 f40 1"/>
                  <a:gd name="f50" fmla="*/ 54744 f41 1"/>
                  <a:gd name="f51" fmla="*/ 25407 f40 1"/>
                  <a:gd name="f52" fmla="*/ 50814 f40 1"/>
                  <a:gd name="f53" fmla="*/ 0 f41 1"/>
                  <a:gd name="f54" fmla="*/ 158718 f41 1"/>
                  <a:gd name="f55" fmla="*/ 143952 f40 1"/>
                  <a:gd name="f56" fmla="*/ f42 1 f2"/>
                  <a:gd name="f57" fmla="*/ f43 1 f2"/>
                  <a:gd name="f58" fmla="*/ f44 1 f2"/>
                  <a:gd name="f59" fmla="*/ f45 1 f2"/>
                  <a:gd name="f60" fmla="*/ f48 1 158718"/>
                  <a:gd name="f61" fmla="*/ f49 1 143952"/>
                  <a:gd name="f62" fmla="*/ f50 1 158718"/>
                  <a:gd name="f63" fmla="*/ f51 1 143952"/>
                  <a:gd name="f64" fmla="*/ f52 1 143952"/>
                  <a:gd name="f65" fmla="*/ f53 1 158718"/>
                  <a:gd name="f66" fmla="*/ f54 1 158718"/>
                  <a:gd name="f67" fmla="*/ f55 1 143952"/>
                  <a:gd name="f68" fmla="+- f56 0 f1"/>
                  <a:gd name="f69" fmla="+- f57 0 f1"/>
                  <a:gd name="f70" fmla="+- f58 0 f1"/>
                  <a:gd name="f71" fmla="+- f59 0 f1"/>
                  <a:gd name="f72" fmla="*/ f60 1 f46"/>
                  <a:gd name="f73" fmla="*/ f61 1 f47"/>
                  <a:gd name="f74" fmla="*/ f62 1 f46"/>
                  <a:gd name="f75" fmla="*/ f63 1 f47"/>
                  <a:gd name="f76" fmla="*/ f64 1 f47"/>
                  <a:gd name="f77" fmla="*/ f65 1 f46"/>
                  <a:gd name="f78" fmla="*/ f66 1 f46"/>
                  <a:gd name="f79" fmla="*/ f67 1 f47"/>
                  <a:gd name="f80" fmla="*/ f77 f38 1"/>
                  <a:gd name="f81" fmla="*/ f78 f38 1"/>
                  <a:gd name="f82" fmla="*/ f79 f39 1"/>
                  <a:gd name="f83" fmla="*/ f73 f39 1"/>
                  <a:gd name="f84" fmla="*/ f72 f38 1"/>
                  <a:gd name="f85" fmla="*/ f74 f38 1"/>
                  <a:gd name="f86" fmla="*/ f75 f39 1"/>
                  <a:gd name="f87" fmla="*/ f76 f39 1"/>
                </a:gdLst>
                <a:ahLst/>
                <a:cxnLst>
                  <a:cxn ang="3cd4">
                    <a:pos x="hc" y="t"/>
                  </a:cxn>
                  <a:cxn ang="0">
                    <a:pos x="r" y="vc"/>
                  </a:cxn>
                  <a:cxn ang="cd4">
                    <a:pos x="hc" y="b"/>
                  </a:cxn>
                  <a:cxn ang="cd2">
                    <a:pos x="l" y="vc"/>
                  </a:cxn>
                  <a:cxn ang="f68">
                    <a:pos x="f84" y="f83"/>
                  </a:cxn>
                  <a:cxn ang="f69">
                    <a:pos x="f85" y="f86"/>
                  </a:cxn>
                  <a:cxn ang="f70">
                    <a:pos x="f84" y="f87"/>
                  </a:cxn>
                  <a:cxn ang="f71">
                    <a:pos x="f80" y="f86"/>
                  </a:cxn>
                </a:cxnLst>
                <a:rect l="f80" t="f83" r="f81" b="f82"/>
                <a:pathLst>
                  <a:path w="158718" h="143952">
                    <a:moveTo>
                      <a:pt x="f8" y="f9"/>
                    </a:moveTo>
                    <a:cubicBezTo>
                      <a:pt x="f10" y="f5"/>
                      <a:pt x="f11" y="f12"/>
                      <a:pt x="f13" y="f14"/>
                    </a:cubicBezTo>
                    <a:cubicBezTo>
                      <a:pt x="f15" y="f16"/>
                      <a:pt x="f17" y="f18"/>
                      <a:pt x="f19" y="f20"/>
                    </a:cubicBezTo>
                    <a:cubicBezTo>
                      <a:pt x="f6" y="f21"/>
                      <a:pt x="f22" y="f7"/>
                      <a:pt x="f23" y="f24"/>
                    </a:cubicBezTo>
                    <a:cubicBezTo>
                      <a:pt x="f25" y="f26"/>
                      <a:pt x="f27" y="f28"/>
                      <a:pt x="f5" y="f29"/>
                    </a:cubicBezTo>
                    <a:cubicBezTo>
                      <a:pt x="f30" y="f31"/>
                      <a:pt x="f32" y="f33"/>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7" name="Shape 892"/>
              <p:cNvSpPr/>
              <p:nvPr/>
            </p:nvSpPr>
            <p:spPr>
              <a:xfrm>
                <a:off x="502846" y="8482550"/>
                <a:ext cx="159078" cy="121057"/>
              </a:xfrm>
              <a:custGeom>
                <a:avLst/>
                <a:gdLst>
                  <a:gd name="f0" fmla="val 10800000"/>
                  <a:gd name="f1" fmla="val 5400000"/>
                  <a:gd name="f2" fmla="val 180"/>
                  <a:gd name="f3" fmla="val w"/>
                  <a:gd name="f4" fmla="val h"/>
                  <a:gd name="f5" fmla="val 0"/>
                  <a:gd name="f6" fmla="val 199987"/>
                  <a:gd name="f7" fmla="val 168122"/>
                  <a:gd name="f8" fmla="val 125006"/>
                  <a:gd name="f9" fmla="val 2349"/>
                  <a:gd name="f10" fmla="val 6528"/>
                  <a:gd name="f11" fmla="val 166065"/>
                  <a:gd name="f12" fmla="val 140322"/>
                  <a:gd name="f13" fmla="val 117920"/>
                  <a:gd name="f14" fmla="val 107620"/>
                  <a:gd name="f15" fmla="val 112140"/>
                  <a:gd name="f16" fmla="val 111480"/>
                  <a:gd name="f17" fmla="val 16053"/>
                  <a:gd name="f18" fmla="val 61302"/>
                  <a:gd name="f19" fmla="val 30404"/>
                  <a:gd name="f20" fmla="val 20383"/>
                  <a:gd name="f21" fmla="val 67323"/>
                  <a:gd name="f22" fmla="val 50126"/>
                  <a:gd name="f23" fmla="val 82728"/>
                  <a:gd name="f24" fmla="val 45034"/>
                  <a:gd name="f25" fmla="val 107887"/>
                  <a:gd name="f26" fmla="val 36690"/>
                  <a:gd name="f27" fmla="val 82423"/>
                  <a:gd name="f28" fmla="+- 0 0 -360"/>
                  <a:gd name="f29" fmla="+- 0 0 -90"/>
                  <a:gd name="f30" fmla="+- 0 0 -180"/>
                  <a:gd name="f31" fmla="+- 0 0 -270"/>
                  <a:gd name="f32" fmla="*/ f3 1 199987"/>
                  <a:gd name="f33" fmla="*/ f4 1 168122"/>
                  <a:gd name="f34" fmla="+- f7 0 f5"/>
                  <a:gd name="f35" fmla="+- f6 0 f5"/>
                  <a:gd name="f36" fmla="*/ f28 f0 1"/>
                  <a:gd name="f37" fmla="*/ f29 f0 1"/>
                  <a:gd name="f38" fmla="*/ f30 f0 1"/>
                  <a:gd name="f39" fmla="*/ f31 f0 1"/>
                  <a:gd name="f40" fmla="*/ f35 1 199987"/>
                  <a:gd name="f41" fmla="*/ f34 1 168122"/>
                  <a:gd name="f42" fmla="*/ 34139 f35 1"/>
                  <a:gd name="f43" fmla="*/ 0 f34 1"/>
                  <a:gd name="f44" fmla="*/ 68279 f35 1"/>
                  <a:gd name="f45" fmla="*/ 28118 f34 1"/>
                  <a:gd name="f46" fmla="*/ 56235 f34 1"/>
                  <a:gd name="f47" fmla="*/ 0 f35 1"/>
                  <a:gd name="f48" fmla="*/ 199987 f35 1"/>
                  <a:gd name="f49" fmla="*/ 168122 f34 1"/>
                  <a:gd name="f50" fmla="*/ f36 1 f2"/>
                  <a:gd name="f51" fmla="*/ f37 1 f2"/>
                  <a:gd name="f52" fmla="*/ f38 1 f2"/>
                  <a:gd name="f53" fmla="*/ f39 1 f2"/>
                  <a:gd name="f54" fmla="*/ f42 1 199987"/>
                  <a:gd name="f55" fmla="*/ f43 1 168122"/>
                  <a:gd name="f56" fmla="*/ f44 1 199987"/>
                  <a:gd name="f57" fmla="*/ f45 1 168122"/>
                  <a:gd name="f58" fmla="*/ f46 1 168122"/>
                  <a:gd name="f59" fmla="*/ f47 1 199987"/>
                  <a:gd name="f60" fmla="*/ f48 1 199987"/>
                  <a:gd name="f61" fmla="*/ f49 1 168122"/>
                  <a:gd name="f62" fmla="+- f50 0 f1"/>
                  <a:gd name="f63" fmla="+- f51 0 f1"/>
                  <a:gd name="f64" fmla="+- f52 0 f1"/>
                  <a:gd name="f65" fmla="+- f53 0 f1"/>
                  <a:gd name="f66" fmla="*/ f54 1 f40"/>
                  <a:gd name="f67" fmla="*/ f55 1 f41"/>
                  <a:gd name="f68" fmla="*/ f56 1 f40"/>
                  <a:gd name="f69" fmla="*/ f57 1 f41"/>
                  <a:gd name="f70" fmla="*/ f58 1 f41"/>
                  <a:gd name="f71" fmla="*/ f59 1 f40"/>
                  <a:gd name="f72" fmla="*/ f60 1 f40"/>
                  <a:gd name="f73" fmla="*/ f61 1 f41"/>
                  <a:gd name="f74" fmla="*/ f71 f32 1"/>
                  <a:gd name="f75" fmla="*/ f72 f32 1"/>
                  <a:gd name="f76" fmla="*/ f73 f33 1"/>
                  <a:gd name="f77" fmla="*/ f67 f33 1"/>
                  <a:gd name="f78" fmla="*/ f66 f32 1"/>
                  <a:gd name="f79" fmla="*/ f68 f32 1"/>
                  <a:gd name="f80" fmla="*/ f69 f33 1"/>
                  <a:gd name="f81" fmla="*/ f70 f33 1"/>
                </a:gdLst>
                <a:ahLst/>
                <a:cxnLst>
                  <a:cxn ang="3cd4">
                    <a:pos x="hc" y="t"/>
                  </a:cxn>
                  <a:cxn ang="0">
                    <a:pos x="r" y="vc"/>
                  </a:cxn>
                  <a:cxn ang="cd4">
                    <a:pos x="hc" y="b"/>
                  </a:cxn>
                  <a:cxn ang="cd2">
                    <a:pos x="l" y="vc"/>
                  </a:cxn>
                  <a:cxn ang="f62">
                    <a:pos x="f78" y="f77"/>
                  </a:cxn>
                  <a:cxn ang="f63">
                    <a:pos x="f79" y="f80"/>
                  </a:cxn>
                  <a:cxn ang="f64">
                    <a:pos x="f78" y="f81"/>
                  </a:cxn>
                  <a:cxn ang="f65">
                    <a:pos x="f74" y="f80"/>
                  </a:cxn>
                </a:cxnLst>
                <a:rect l="f74" t="f77" r="f75" b="f76"/>
                <a:pathLst>
                  <a:path w="199987" h="168122">
                    <a:moveTo>
                      <a:pt x="f8" y="f9"/>
                    </a:moveTo>
                    <a:cubicBezTo>
                      <a:pt x="f6" y="f10"/>
                      <a:pt x="f11" y="f12"/>
                      <a:pt x="f13" y="f7"/>
                    </a:cubicBezTo>
                    <a:cubicBezTo>
                      <a:pt x="f14" y="f15"/>
                      <a:pt x="f5" y="f16"/>
                      <a:pt x="f17" y="f18"/>
                    </a:cubicBezTo>
                    <a:cubicBezTo>
                      <a:pt x="f19" y="f20"/>
                      <a:pt x="f21" y="f22"/>
                      <a:pt x="f23" y="f24"/>
                    </a:cubicBezTo>
                    <a:cubicBezTo>
                      <a:pt x="f25" y="f26"/>
                      <a:pt x="f27" y="f5"/>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8" name="Shape 893"/>
              <p:cNvSpPr/>
              <p:nvPr/>
            </p:nvSpPr>
            <p:spPr>
              <a:xfrm>
                <a:off x="1713613" y="8606716"/>
                <a:ext cx="164976" cy="124157"/>
              </a:xfrm>
              <a:custGeom>
                <a:avLst/>
                <a:gdLst>
                  <a:gd name="f0" fmla="val 10800000"/>
                  <a:gd name="f1" fmla="val 5400000"/>
                  <a:gd name="f2" fmla="val 180"/>
                  <a:gd name="f3" fmla="val w"/>
                  <a:gd name="f4" fmla="val h"/>
                  <a:gd name="f5" fmla="val 0"/>
                  <a:gd name="f6" fmla="val 207131"/>
                  <a:gd name="f7" fmla="val 173947"/>
                  <a:gd name="f8" fmla="val 127426"/>
                  <a:gd name="f9" fmla="val 641"/>
                  <a:gd name="f10" fmla="val 131949"/>
                  <a:gd name="f11" fmla="val 137300"/>
                  <a:gd name="f12" fmla="val 130"/>
                  <a:gd name="f13" fmla="val 143656"/>
                  <a:gd name="f14" fmla="val 1232"/>
                  <a:gd name="f15" fmla="val 204413"/>
                  <a:gd name="f16" fmla="val 13424"/>
                  <a:gd name="f17" fmla="val 152762"/>
                  <a:gd name="f18" fmla="val 120764"/>
                  <a:gd name="f19" fmla="val 161760"/>
                  <a:gd name="f20" fmla="val 193847"/>
                  <a:gd name="f21" fmla="val 170126"/>
                  <a:gd name="f22" fmla="val 173727"/>
                  <a:gd name="f23" fmla="val 151552"/>
                  <a:gd name="f24" fmla="val 173737"/>
                  <a:gd name="f25" fmla="val 85027"/>
                  <a:gd name="f26" fmla="val 173111"/>
                  <a:gd name="f27" fmla="val 136220"/>
                  <a:gd name="f28" fmla="val 25508"/>
                  <a:gd name="f29" fmla="val 77013"/>
                  <a:gd name="f30" fmla="val 44609"/>
                  <a:gd name="f31" fmla="val 32753"/>
                  <a:gd name="f32" fmla="val 71533"/>
                  <a:gd name="f33" fmla="val 79045"/>
                  <a:gd name="f34" fmla="val 93174"/>
                  <a:gd name="f35" fmla="val 58382"/>
                  <a:gd name="f36" fmla="val 104675"/>
                  <a:gd name="f37" fmla="val 47369"/>
                  <a:gd name="f38" fmla="val 95767"/>
                  <a:gd name="f39" fmla="val 5125"/>
                  <a:gd name="f40" fmla="+- 0 0 -360"/>
                  <a:gd name="f41" fmla="+- 0 0 -90"/>
                  <a:gd name="f42" fmla="+- 0 0 -180"/>
                  <a:gd name="f43" fmla="+- 0 0 -270"/>
                  <a:gd name="f44" fmla="*/ f3 1 207131"/>
                  <a:gd name="f45" fmla="*/ f4 1 173947"/>
                  <a:gd name="f46" fmla="+- f7 0 f5"/>
                  <a:gd name="f47" fmla="+- f6 0 f5"/>
                  <a:gd name="f48" fmla="*/ f40 f0 1"/>
                  <a:gd name="f49" fmla="*/ f41 f0 1"/>
                  <a:gd name="f50" fmla="*/ f42 f0 1"/>
                  <a:gd name="f51" fmla="*/ f43 f0 1"/>
                  <a:gd name="f52" fmla="*/ f47 1 207131"/>
                  <a:gd name="f53" fmla="*/ f46 1 173947"/>
                  <a:gd name="f54" fmla="*/ 35499 f47 1"/>
                  <a:gd name="f55" fmla="*/ 0 f46 1"/>
                  <a:gd name="f56" fmla="*/ 70998 f47 1"/>
                  <a:gd name="f57" fmla="*/ 28337 f46 1"/>
                  <a:gd name="f58" fmla="*/ 56674 f46 1"/>
                  <a:gd name="f59" fmla="*/ 0 f47 1"/>
                  <a:gd name="f60" fmla="*/ 207131 f47 1"/>
                  <a:gd name="f61" fmla="*/ 173947 f46 1"/>
                  <a:gd name="f62" fmla="*/ f48 1 f2"/>
                  <a:gd name="f63" fmla="*/ f49 1 f2"/>
                  <a:gd name="f64" fmla="*/ f50 1 f2"/>
                  <a:gd name="f65" fmla="*/ f51 1 f2"/>
                  <a:gd name="f66" fmla="*/ f54 1 207131"/>
                  <a:gd name="f67" fmla="*/ f55 1 173947"/>
                  <a:gd name="f68" fmla="*/ f56 1 207131"/>
                  <a:gd name="f69" fmla="*/ f57 1 173947"/>
                  <a:gd name="f70" fmla="*/ f58 1 173947"/>
                  <a:gd name="f71" fmla="*/ f59 1 207131"/>
                  <a:gd name="f72" fmla="*/ f60 1 207131"/>
                  <a:gd name="f73" fmla="*/ f61 1 173947"/>
                  <a:gd name="f74" fmla="+- f62 0 f1"/>
                  <a:gd name="f75" fmla="+- f63 0 f1"/>
                  <a:gd name="f76" fmla="+- f64 0 f1"/>
                  <a:gd name="f77" fmla="+- f65 0 f1"/>
                  <a:gd name="f78" fmla="*/ f66 1 f52"/>
                  <a:gd name="f79" fmla="*/ f67 1 f53"/>
                  <a:gd name="f80" fmla="*/ f68 1 f52"/>
                  <a:gd name="f81" fmla="*/ f69 1 f53"/>
                  <a:gd name="f82" fmla="*/ f70 1 f53"/>
                  <a:gd name="f83" fmla="*/ f71 1 f52"/>
                  <a:gd name="f84" fmla="*/ f72 1 f52"/>
                  <a:gd name="f85" fmla="*/ f73 1 f53"/>
                  <a:gd name="f86" fmla="*/ f83 f44 1"/>
                  <a:gd name="f87" fmla="*/ f84 f44 1"/>
                  <a:gd name="f88" fmla="*/ f85 f45 1"/>
                  <a:gd name="f89" fmla="*/ f79 f45 1"/>
                  <a:gd name="f90" fmla="*/ f78 f44 1"/>
                  <a:gd name="f91" fmla="*/ f80 f44 1"/>
                  <a:gd name="f92" fmla="*/ f81 f45 1"/>
                  <a:gd name="f93" fmla="*/ f82 f45 1"/>
                </a:gdLst>
                <a:ahLst/>
                <a:cxnLst>
                  <a:cxn ang="3cd4">
                    <a:pos x="hc" y="t"/>
                  </a:cxn>
                  <a:cxn ang="0">
                    <a:pos x="r" y="vc"/>
                  </a:cxn>
                  <a:cxn ang="cd4">
                    <a:pos x="hc" y="b"/>
                  </a:cxn>
                  <a:cxn ang="cd2">
                    <a:pos x="l" y="vc"/>
                  </a:cxn>
                  <a:cxn ang="f74">
                    <a:pos x="f90" y="f89"/>
                  </a:cxn>
                  <a:cxn ang="f75">
                    <a:pos x="f91" y="f92"/>
                  </a:cxn>
                  <a:cxn ang="f76">
                    <a:pos x="f90" y="f93"/>
                  </a:cxn>
                  <a:cxn ang="f77">
                    <a:pos x="f86" y="f92"/>
                  </a:cxn>
                </a:cxnLst>
                <a:rect l="f86" t="f89" r="f87" b="f88"/>
                <a:pathLst>
                  <a:path w="207131" h="173947">
                    <a:moveTo>
                      <a:pt x="f8" y="f9"/>
                    </a:moveTo>
                    <a:cubicBezTo>
                      <a:pt x="f10" y="f5"/>
                      <a:pt x="f11" y="f12"/>
                      <a:pt x="f13" y="f14"/>
                    </a:cubicBezTo>
                    <a:cubicBezTo>
                      <a:pt x="f15" y="f16"/>
                      <a:pt x="f17" y="f18"/>
                      <a:pt x="f6" y="f19"/>
                    </a:cubicBezTo>
                    <a:cubicBezTo>
                      <a:pt x="f20" y="f21"/>
                      <a:pt x="f22" y="f7"/>
                      <a:pt x="f23" y="f24"/>
                    </a:cubicBezTo>
                    <a:cubicBezTo>
                      <a:pt x="f25" y="f26"/>
                      <a:pt x="f5" y="f27"/>
                      <a:pt x="f28" y="f29"/>
                    </a:cubicBezTo>
                    <a:cubicBezTo>
                      <a:pt x="f30" y="f31"/>
                      <a:pt x="f32" y="f33"/>
                      <a:pt x="f34" y="f35"/>
                    </a:cubicBezTo>
                    <a:cubicBezTo>
                      <a:pt x="f36" y="f37"/>
                      <a:pt x="f38" y="f39"/>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9" name="Shape 894"/>
              <p:cNvSpPr/>
              <p:nvPr/>
            </p:nvSpPr>
            <p:spPr>
              <a:xfrm>
                <a:off x="1315913" y="8330449"/>
                <a:ext cx="147291" cy="108639"/>
              </a:xfrm>
              <a:custGeom>
                <a:avLst/>
                <a:gdLst>
                  <a:gd name="f0" fmla="val 10800000"/>
                  <a:gd name="f1" fmla="val 5400000"/>
                  <a:gd name="f2" fmla="val 180"/>
                  <a:gd name="f3" fmla="val w"/>
                  <a:gd name="f4" fmla="val h"/>
                  <a:gd name="f5" fmla="val 0"/>
                  <a:gd name="f6" fmla="val 184533"/>
                  <a:gd name="f7" fmla="val 150105"/>
                  <a:gd name="f8" fmla="val 122583"/>
                  <a:gd name="f9" fmla="val 71"/>
                  <a:gd name="f10" fmla="val 126351"/>
                  <a:gd name="f11" fmla="val 130720"/>
                  <a:gd name="f12" fmla="val 645"/>
                  <a:gd name="f13" fmla="val 135816"/>
                  <a:gd name="f14" fmla="val 2188"/>
                  <a:gd name="f15" fmla="val 18241"/>
                  <a:gd name="f16" fmla="val 131409"/>
                  <a:gd name="f17" fmla="val 101184"/>
                  <a:gd name="f18" fmla="val 171972"/>
                  <a:gd name="f19" fmla="val 140262"/>
                  <a:gd name="f20" fmla="val 166103"/>
                  <a:gd name="f21" fmla="val 143031"/>
                  <a:gd name="f22" fmla="val 158945"/>
                  <a:gd name="f23" fmla="val 144697"/>
                  <a:gd name="f24" fmla="val 150981"/>
                  <a:gd name="f25" fmla="val 145373"/>
                  <a:gd name="f26" fmla="val 95230"/>
                  <a:gd name="f27" fmla="val 106322"/>
                  <a:gd name="f28" fmla="val 31282"/>
                  <a:gd name="f29" fmla="val 52582"/>
                  <a:gd name="f30" fmla="val 51424"/>
                  <a:gd name="f31" fmla="val 18164"/>
                  <a:gd name="f32" fmla="val 68899"/>
                  <a:gd name="f33" fmla="val 58830"/>
                  <a:gd name="f34" fmla="val 88686"/>
                  <a:gd name="f35" fmla="val 44060"/>
                  <a:gd name="f36" fmla="val 99287"/>
                  <a:gd name="f37" fmla="val 36115"/>
                  <a:gd name="f38" fmla="val 96208"/>
                  <a:gd name="f39" fmla="val 564"/>
                  <a:gd name="f40" fmla="+- 0 0 -360"/>
                  <a:gd name="f41" fmla="+- 0 0 -90"/>
                  <a:gd name="f42" fmla="+- 0 0 -180"/>
                  <a:gd name="f43" fmla="+- 0 0 -270"/>
                  <a:gd name="f44" fmla="*/ f3 1 184533"/>
                  <a:gd name="f45" fmla="*/ f4 1 150105"/>
                  <a:gd name="f46" fmla="+- f7 0 f5"/>
                  <a:gd name="f47" fmla="+- f6 0 f5"/>
                  <a:gd name="f48" fmla="*/ f40 f0 1"/>
                  <a:gd name="f49" fmla="*/ f41 f0 1"/>
                  <a:gd name="f50" fmla="*/ f42 f0 1"/>
                  <a:gd name="f51" fmla="*/ f43 f0 1"/>
                  <a:gd name="f52" fmla="*/ f47 1 184533"/>
                  <a:gd name="f53" fmla="*/ f46 1 150105"/>
                  <a:gd name="f54" fmla="*/ 31832 f47 1"/>
                  <a:gd name="f55" fmla="*/ 0 f46 1"/>
                  <a:gd name="f56" fmla="*/ 63665 f47 1"/>
                  <a:gd name="f57" fmla="*/ 25496 f46 1"/>
                  <a:gd name="f58" fmla="*/ 50990 f46 1"/>
                  <a:gd name="f59" fmla="*/ 0 f47 1"/>
                  <a:gd name="f60" fmla="*/ 184533 f47 1"/>
                  <a:gd name="f61" fmla="*/ 150105 f46 1"/>
                  <a:gd name="f62" fmla="*/ f48 1 f2"/>
                  <a:gd name="f63" fmla="*/ f49 1 f2"/>
                  <a:gd name="f64" fmla="*/ f50 1 f2"/>
                  <a:gd name="f65" fmla="*/ f51 1 f2"/>
                  <a:gd name="f66" fmla="*/ f54 1 184533"/>
                  <a:gd name="f67" fmla="*/ f55 1 150105"/>
                  <a:gd name="f68" fmla="*/ f56 1 184533"/>
                  <a:gd name="f69" fmla="*/ f57 1 150105"/>
                  <a:gd name="f70" fmla="*/ f58 1 150105"/>
                  <a:gd name="f71" fmla="*/ f59 1 184533"/>
                  <a:gd name="f72" fmla="*/ f60 1 184533"/>
                  <a:gd name="f73" fmla="*/ f61 1 150105"/>
                  <a:gd name="f74" fmla="+- f62 0 f1"/>
                  <a:gd name="f75" fmla="+- f63 0 f1"/>
                  <a:gd name="f76" fmla="+- f64 0 f1"/>
                  <a:gd name="f77" fmla="+- f65 0 f1"/>
                  <a:gd name="f78" fmla="*/ f66 1 f52"/>
                  <a:gd name="f79" fmla="*/ f67 1 f53"/>
                  <a:gd name="f80" fmla="*/ f68 1 f52"/>
                  <a:gd name="f81" fmla="*/ f69 1 f53"/>
                  <a:gd name="f82" fmla="*/ f70 1 f53"/>
                  <a:gd name="f83" fmla="*/ f71 1 f52"/>
                  <a:gd name="f84" fmla="*/ f72 1 f52"/>
                  <a:gd name="f85" fmla="*/ f73 1 f53"/>
                  <a:gd name="f86" fmla="*/ f83 f44 1"/>
                  <a:gd name="f87" fmla="*/ f84 f44 1"/>
                  <a:gd name="f88" fmla="*/ f85 f45 1"/>
                  <a:gd name="f89" fmla="*/ f79 f45 1"/>
                  <a:gd name="f90" fmla="*/ f78 f44 1"/>
                  <a:gd name="f91" fmla="*/ f80 f44 1"/>
                  <a:gd name="f92" fmla="*/ f81 f45 1"/>
                  <a:gd name="f93" fmla="*/ f82 f45 1"/>
                </a:gdLst>
                <a:ahLst/>
                <a:cxnLst>
                  <a:cxn ang="3cd4">
                    <a:pos x="hc" y="t"/>
                  </a:cxn>
                  <a:cxn ang="0">
                    <a:pos x="r" y="vc"/>
                  </a:cxn>
                  <a:cxn ang="cd4">
                    <a:pos x="hc" y="b"/>
                  </a:cxn>
                  <a:cxn ang="cd2">
                    <a:pos x="l" y="vc"/>
                  </a:cxn>
                  <a:cxn ang="f74">
                    <a:pos x="f90" y="f89"/>
                  </a:cxn>
                  <a:cxn ang="f75">
                    <a:pos x="f91" y="f92"/>
                  </a:cxn>
                  <a:cxn ang="f76">
                    <a:pos x="f90" y="f93"/>
                  </a:cxn>
                  <a:cxn ang="f77">
                    <a:pos x="f86" y="f92"/>
                  </a:cxn>
                </a:cxnLst>
                <a:rect l="f86" t="f89" r="f87" b="f88"/>
                <a:pathLst>
                  <a:path w="184533" h="150105">
                    <a:moveTo>
                      <a:pt x="f8" y="f9"/>
                    </a:moveTo>
                    <a:cubicBezTo>
                      <a:pt x="f10" y="f5"/>
                      <a:pt x="f11" y="f12"/>
                      <a:pt x="f13" y="f14"/>
                    </a:cubicBezTo>
                    <a:cubicBezTo>
                      <a:pt x="f6" y="f15"/>
                      <a:pt x="f16" y="f17"/>
                      <a:pt x="f18" y="f19"/>
                    </a:cubicBezTo>
                    <a:cubicBezTo>
                      <a:pt x="f20" y="f21"/>
                      <a:pt x="f22" y="f23"/>
                      <a:pt x="f24" y="f25"/>
                    </a:cubicBezTo>
                    <a:cubicBezTo>
                      <a:pt x="f26" y="f7"/>
                      <a:pt x="f5" y="f27"/>
                      <a:pt x="f28" y="f29"/>
                    </a:cubicBezTo>
                    <a:cubicBezTo>
                      <a:pt x="f30" y="f31"/>
                      <a:pt x="f32" y="f33"/>
                      <a:pt x="f34" y="f35"/>
                    </a:cubicBezTo>
                    <a:cubicBezTo>
                      <a:pt x="f36" y="f37"/>
                      <a:pt x="f38" y="f39"/>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0" name="Shape 895"/>
              <p:cNvSpPr/>
              <p:nvPr/>
            </p:nvSpPr>
            <p:spPr>
              <a:xfrm>
                <a:off x="2841909" y="8206291"/>
                <a:ext cx="67757" cy="55878"/>
              </a:xfrm>
              <a:custGeom>
                <a:avLst/>
                <a:gdLst>
                  <a:gd name="f0" fmla="val 10800000"/>
                  <a:gd name="f1" fmla="val 5400000"/>
                  <a:gd name="f2" fmla="val 180"/>
                  <a:gd name="f3" fmla="val w"/>
                  <a:gd name="f4" fmla="val h"/>
                  <a:gd name="f5" fmla="val 0"/>
                  <a:gd name="f6" fmla="val 86170"/>
                  <a:gd name="f7" fmla="val 75503"/>
                  <a:gd name="f8" fmla="val 59741"/>
                  <a:gd name="f9" fmla="val 3708"/>
                  <a:gd name="f10" fmla="val 85027"/>
                  <a:gd name="f11" fmla="val 8750"/>
                  <a:gd name="f12" fmla="val 63564"/>
                  <a:gd name="f13" fmla="val 53416"/>
                  <a:gd name="f14" fmla="val 70421"/>
                  <a:gd name="f15" fmla="val 80648"/>
                  <a:gd name="f16" fmla="val 73908"/>
                  <a:gd name="f17" fmla="val 72280"/>
                  <a:gd name="f18" fmla="val 63056"/>
                  <a:gd name="f19" fmla="val 75422"/>
                  <a:gd name="f20" fmla="val 35383"/>
                  <a:gd name="f21" fmla="val 75178"/>
                  <a:gd name="f22" fmla="val 59842"/>
                  <a:gd name="f23" fmla="val 10630"/>
                  <a:gd name="f24" fmla="val 35192"/>
                  <a:gd name="f25" fmla="val 18542"/>
                  <a:gd name="f26" fmla="val 16814"/>
                  <a:gd name="f27" fmla="val 29769"/>
                  <a:gd name="f28" fmla="val 36030"/>
                  <a:gd name="f29" fmla="val 38773"/>
                  <a:gd name="f30" fmla="val 27432"/>
                  <a:gd name="f31" fmla="val 44247"/>
                  <a:gd name="f32" fmla="val 22225"/>
                  <a:gd name="f33" fmla="val 38595"/>
                  <a:gd name="f34" fmla="+- 0 0 -360"/>
                  <a:gd name="f35" fmla="+- 0 0 -90"/>
                  <a:gd name="f36" fmla="+- 0 0 -180"/>
                  <a:gd name="f37" fmla="+- 0 0 -270"/>
                  <a:gd name="f38" fmla="*/ f3 1 86170"/>
                  <a:gd name="f39" fmla="*/ f4 1 75503"/>
                  <a:gd name="f40" fmla="+- f7 0 f5"/>
                  <a:gd name="f41" fmla="+- f6 0 f5"/>
                  <a:gd name="f42" fmla="*/ f34 f0 1"/>
                  <a:gd name="f43" fmla="*/ f35 f0 1"/>
                  <a:gd name="f44" fmla="*/ f36 f0 1"/>
                  <a:gd name="f45" fmla="*/ f37 f0 1"/>
                  <a:gd name="f46" fmla="*/ f41 1 86170"/>
                  <a:gd name="f47" fmla="*/ f40 1 75503"/>
                  <a:gd name="f48" fmla="*/ 14210 f41 1"/>
                  <a:gd name="f49" fmla="*/ 0 f40 1"/>
                  <a:gd name="f50" fmla="*/ 28420 f41 1"/>
                  <a:gd name="f51" fmla="*/ 13709 f40 1"/>
                  <a:gd name="f52" fmla="*/ 27418 f40 1"/>
                  <a:gd name="f53" fmla="*/ 0 f41 1"/>
                  <a:gd name="f54" fmla="*/ 86170 f41 1"/>
                  <a:gd name="f55" fmla="*/ 75503 f40 1"/>
                  <a:gd name="f56" fmla="*/ f42 1 f2"/>
                  <a:gd name="f57" fmla="*/ f43 1 f2"/>
                  <a:gd name="f58" fmla="*/ f44 1 f2"/>
                  <a:gd name="f59" fmla="*/ f45 1 f2"/>
                  <a:gd name="f60" fmla="*/ f48 1 86170"/>
                  <a:gd name="f61" fmla="*/ f49 1 75503"/>
                  <a:gd name="f62" fmla="*/ f50 1 86170"/>
                  <a:gd name="f63" fmla="*/ f51 1 75503"/>
                  <a:gd name="f64" fmla="*/ f52 1 75503"/>
                  <a:gd name="f65" fmla="*/ f53 1 86170"/>
                  <a:gd name="f66" fmla="*/ f54 1 86170"/>
                  <a:gd name="f67" fmla="*/ f55 1 75503"/>
                  <a:gd name="f68" fmla="+- f56 0 f1"/>
                  <a:gd name="f69" fmla="+- f57 0 f1"/>
                  <a:gd name="f70" fmla="+- f58 0 f1"/>
                  <a:gd name="f71" fmla="+- f59 0 f1"/>
                  <a:gd name="f72" fmla="*/ f60 1 f46"/>
                  <a:gd name="f73" fmla="*/ f61 1 f47"/>
                  <a:gd name="f74" fmla="*/ f62 1 f46"/>
                  <a:gd name="f75" fmla="*/ f63 1 f47"/>
                  <a:gd name="f76" fmla="*/ f64 1 f47"/>
                  <a:gd name="f77" fmla="*/ f65 1 f46"/>
                  <a:gd name="f78" fmla="*/ f66 1 f46"/>
                  <a:gd name="f79" fmla="*/ f67 1 f47"/>
                  <a:gd name="f80" fmla="*/ f77 f38 1"/>
                  <a:gd name="f81" fmla="*/ f78 f38 1"/>
                  <a:gd name="f82" fmla="*/ f79 f39 1"/>
                  <a:gd name="f83" fmla="*/ f73 f39 1"/>
                  <a:gd name="f84" fmla="*/ f72 f38 1"/>
                  <a:gd name="f85" fmla="*/ f74 f38 1"/>
                  <a:gd name="f86" fmla="*/ f75 f39 1"/>
                  <a:gd name="f87" fmla="*/ f76 f39 1"/>
                </a:gdLst>
                <a:ahLst/>
                <a:cxnLst>
                  <a:cxn ang="3cd4">
                    <a:pos x="hc" y="t"/>
                  </a:cxn>
                  <a:cxn ang="0">
                    <a:pos x="r" y="vc"/>
                  </a:cxn>
                  <a:cxn ang="cd4">
                    <a:pos x="hc" y="b"/>
                  </a:cxn>
                  <a:cxn ang="cd2">
                    <a:pos x="l" y="vc"/>
                  </a:cxn>
                  <a:cxn ang="f68">
                    <a:pos x="f84" y="f83"/>
                  </a:cxn>
                  <a:cxn ang="f69">
                    <a:pos x="f85" y="f86"/>
                  </a:cxn>
                  <a:cxn ang="f70">
                    <a:pos x="f84" y="f87"/>
                  </a:cxn>
                  <a:cxn ang="f71">
                    <a:pos x="f80" y="f86"/>
                  </a:cxn>
                </a:cxnLst>
                <a:rect l="f80" t="f83" r="f81" b="f82"/>
                <a:pathLst>
                  <a:path w="86170" h="75503">
                    <a:moveTo>
                      <a:pt x="f8" y="f9"/>
                    </a:moveTo>
                    <a:cubicBezTo>
                      <a:pt x="f10" y="f11"/>
                      <a:pt x="f12" y="f13"/>
                      <a:pt x="f6" y="f14"/>
                    </a:cubicBezTo>
                    <a:cubicBezTo>
                      <a:pt x="f15" y="f16"/>
                      <a:pt x="f17" y="f7"/>
                      <a:pt x="f18" y="f19"/>
                    </a:cubicBezTo>
                    <a:cubicBezTo>
                      <a:pt x="f20" y="f21"/>
                      <a:pt x="f5" y="f22"/>
                      <a:pt x="f23" y="f24"/>
                    </a:cubicBezTo>
                    <a:cubicBezTo>
                      <a:pt x="f25" y="f26"/>
                      <a:pt x="f27" y="f28"/>
                      <a:pt x="f29" y="f30"/>
                    </a:cubicBezTo>
                    <a:cubicBezTo>
                      <a:pt x="f31" y="f32"/>
                      <a:pt x="f33" y="f5"/>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1" name="Shape 896"/>
              <p:cNvSpPr/>
              <p:nvPr/>
            </p:nvSpPr>
            <p:spPr>
              <a:xfrm>
                <a:off x="1899208" y="8420471"/>
                <a:ext cx="111940" cy="102431"/>
              </a:xfrm>
              <a:custGeom>
                <a:avLst/>
                <a:gdLst>
                  <a:gd name="f0" fmla="val 10800000"/>
                  <a:gd name="f1" fmla="val 5400000"/>
                  <a:gd name="f2" fmla="val 180"/>
                  <a:gd name="f3" fmla="val w"/>
                  <a:gd name="f4" fmla="val h"/>
                  <a:gd name="f5" fmla="val 0"/>
                  <a:gd name="f6" fmla="val 141872"/>
                  <a:gd name="f7" fmla="val 140665"/>
                  <a:gd name="f8" fmla="val 82131"/>
                  <a:gd name="f9" fmla="val 7138"/>
                  <a:gd name="f10" fmla="val 137820"/>
                  <a:gd name="f11" fmla="val 111277"/>
                  <a:gd name="f12" fmla="val 102743"/>
                  <a:gd name="f13" fmla="val 85293"/>
                  <a:gd name="f14" fmla="val 95580"/>
                  <a:gd name="f15" fmla="val 108471"/>
                  <a:gd name="f16" fmla="val 6096"/>
                  <a:gd name="f17" fmla="val 66789"/>
                  <a:gd name="f18" fmla="val 11951"/>
                  <a:gd name="f19" fmla="val 33477"/>
                  <a:gd name="f20" fmla="val 44234"/>
                  <a:gd name="f21" fmla="val 51473"/>
                  <a:gd name="f22" fmla="val 55461"/>
                  <a:gd name="f23" fmla="val 45479"/>
                  <a:gd name="f24" fmla="val 73977"/>
                  <a:gd name="f25" fmla="val 35674"/>
                  <a:gd name="f26" fmla="val 48946"/>
                  <a:gd name="f27" fmla="val 11176"/>
                  <a:gd name="f28" fmla="+- 0 0 -360"/>
                  <a:gd name="f29" fmla="+- 0 0 -90"/>
                  <a:gd name="f30" fmla="+- 0 0 -180"/>
                  <a:gd name="f31" fmla="+- 0 0 -270"/>
                  <a:gd name="f32" fmla="*/ f3 1 141872"/>
                  <a:gd name="f33" fmla="*/ f4 1 140665"/>
                  <a:gd name="f34" fmla="+- f7 0 f5"/>
                  <a:gd name="f35" fmla="+- f6 0 f5"/>
                  <a:gd name="f36" fmla="*/ f28 f0 1"/>
                  <a:gd name="f37" fmla="*/ f29 f0 1"/>
                  <a:gd name="f38" fmla="*/ f30 f0 1"/>
                  <a:gd name="f39" fmla="*/ f31 f0 1"/>
                  <a:gd name="f40" fmla="*/ f35 1 141872"/>
                  <a:gd name="f41" fmla="*/ f34 1 140665"/>
                  <a:gd name="f42" fmla="*/ 23641 f35 1"/>
                  <a:gd name="f43" fmla="*/ 0 f34 1"/>
                  <a:gd name="f44" fmla="*/ 47281 f35 1"/>
                  <a:gd name="f45" fmla="*/ 24331 f34 1"/>
                  <a:gd name="f46" fmla="*/ 48662 f34 1"/>
                  <a:gd name="f47" fmla="*/ 0 f35 1"/>
                  <a:gd name="f48" fmla="*/ 141872 f35 1"/>
                  <a:gd name="f49" fmla="*/ 140665 f34 1"/>
                  <a:gd name="f50" fmla="*/ f36 1 f2"/>
                  <a:gd name="f51" fmla="*/ f37 1 f2"/>
                  <a:gd name="f52" fmla="*/ f38 1 f2"/>
                  <a:gd name="f53" fmla="*/ f39 1 f2"/>
                  <a:gd name="f54" fmla="*/ f42 1 141872"/>
                  <a:gd name="f55" fmla="*/ f43 1 140665"/>
                  <a:gd name="f56" fmla="*/ f44 1 141872"/>
                  <a:gd name="f57" fmla="*/ f45 1 140665"/>
                  <a:gd name="f58" fmla="*/ f46 1 140665"/>
                  <a:gd name="f59" fmla="*/ f47 1 141872"/>
                  <a:gd name="f60" fmla="*/ f48 1 141872"/>
                  <a:gd name="f61" fmla="*/ f49 1 140665"/>
                  <a:gd name="f62" fmla="+- f50 0 f1"/>
                  <a:gd name="f63" fmla="+- f51 0 f1"/>
                  <a:gd name="f64" fmla="+- f52 0 f1"/>
                  <a:gd name="f65" fmla="+- f53 0 f1"/>
                  <a:gd name="f66" fmla="*/ f54 1 f40"/>
                  <a:gd name="f67" fmla="*/ f55 1 f41"/>
                  <a:gd name="f68" fmla="*/ f56 1 f40"/>
                  <a:gd name="f69" fmla="*/ f57 1 f41"/>
                  <a:gd name="f70" fmla="*/ f58 1 f41"/>
                  <a:gd name="f71" fmla="*/ f59 1 f40"/>
                  <a:gd name="f72" fmla="*/ f60 1 f40"/>
                  <a:gd name="f73" fmla="*/ f61 1 f41"/>
                  <a:gd name="f74" fmla="*/ f71 f32 1"/>
                  <a:gd name="f75" fmla="*/ f72 f32 1"/>
                  <a:gd name="f76" fmla="*/ f73 f33 1"/>
                  <a:gd name="f77" fmla="*/ f67 f33 1"/>
                  <a:gd name="f78" fmla="*/ f66 f32 1"/>
                  <a:gd name="f79" fmla="*/ f68 f32 1"/>
                  <a:gd name="f80" fmla="*/ f69 f33 1"/>
                  <a:gd name="f81" fmla="*/ f70 f33 1"/>
                </a:gdLst>
                <a:ahLst/>
                <a:cxnLst>
                  <a:cxn ang="3cd4">
                    <a:pos x="hc" y="t"/>
                  </a:cxn>
                  <a:cxn ang="0">
                    <a:pos x="r" y="vc"/>
                  </a:cxn>
                  <a:cxn ang="cd4">
                    <a:pos x="hc" y="b"/>
                  </a:cxn>
                  <a:cxn ang="cd2">
                    <a:pos x="l" y="vc"/>
                  </a:cxn>
                  <a:cxn ang="f62">
                    <a:pos x="f78" y="f77"/>
                  </a:cxn>
                  <a:cxn ang="f63">
                    <a:pos x="f79" y="f80"/>
                  </a:cxn>
                  <a:cxn ang="f64">
                    <a:pos x="f78" y="f81"/>
                  </a:cxn>
                  <a:cxn ang="f65">
                    <a:pos x="f74" y="f80"/>
                  </a:cxn>
                </a:cxnLst>
                <a:rect l="f74" t="f77" r="f75" b="f76"/>
                <a:pathLst>
                  <a:path w="141872" h="140665">
                    <a:moveTo>
                      <a:pt x="f8" y="f9"/>
                    </a:moveTo>
                    <a:cubicBezTo>
                      <a:pt x="f6" y="f5"/>
                      <a:pt x="f10" y="f11"/>
                      <a:pt x="f12" y="f7"/>
                    </a:cubicBezTo>
                    <a:cubicBezTo>
                      <a:pt x="f13" y="f14"/>
                      <a:pt x="f5" y="f15"/>
                      <a:pt x="f16" y="f17"/>
                    </a:cubicBezTo>
                    <a:cubicBezTo>
                      <a:pt x="f18" y="f19"/>
                      <a:pt x="f20" y="f21"/>
                      <a:pt x="f22" y="f23"/>
                    </a:cubicBezTo>
                    <a:cubicBezTo>
                      <a:pt x="f24" y="f25"/>
                      <a:pt x="f26" y="f27"/>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2" name="Shape 897"/>
              <p:cNvSpPr/>
              <p:nvPr/>
            </p:nvSpPr>
            <p:spPr>
              <a:xfrm>
                <a:off x="2352879" y="8358393"/>
                <a:ext cx="120783" cy="86913"/>
              </a:xfrm>
              <a:custGeom>
                <a:avLst/>
                <a:gdLst>
                  <a:gd name="f0" fmla="val 10800000"/>
                  <a:gd name="f1" fmla="val 5400000"/>
                  <a:gd name="f2" fmla="val 180"/>
                  <a:gd name="f3" fmla="val w"/>
                  <a:gd name="f4" fmla="val h"/>
                  <a:gd name="f5" fmla="val 0"/>
                  <a:gd name="f6" fmla="val 153480"/>
                  <a:gd name="f7" fmla="val 116777"/>
                  <a:gd name="f8" fmla="val 40156"/>
                  <a:gd name="f9" fmla="val 9246"/>
                  <a:gd name="f10" fmla="val 53233"/>
                  <a:gd name="f11" fmla="val 9093"/>
                  <a:gd name="f12" fmla="val 62522"/>
                  <a:gd name="f13" fmla="val 25686"/>
                  <a:gd name="f14" fmla="val 70676"/>
                  <a:gd name="f15" fmla="val 26962"/>
                  <a:gd name="f16" fmla="val 88443"/>
                  <a:gd name="f17" fmla="val 29743"/>
                  <a:gd name="f18" fmla="val 83833"/>
                  <a:gd name="f19" fmla="val 108738"/>
                  <a:gd name="f20" fmla="val 14288"/>
                  <a:gd name="f21" fmla="val 40183"/>
                  <a:gd name="f22" fmla="val 93383"/>
                  <a:gd name="f23" fmla="val 114719"/>
                  <a:gd name="f24" fmla="val 54153"/>
                  <a:gd name="f25" fmla="val 65367"/>
                  <a:gd name="f26" fmla="val 76771"/>
                  <a:gd name="f27" fmla="val 41681"/>
                  <a:gd name="f28" fmla="val 25717"/>
                  <a:gd name="f29" fmla="val 16167"/>
                  <a:gd name="f30" fmla="val 31016"/>
                  <a:gd name="f31" fmla="val 11208"/>
                  <a:gd name="f32" fmla="val 35797"/>
                  <a:gd name="f33" fmla="val 9297"/>
                  <a:gd name="f34" fmla="+- 0 0 -360"/>
                  <a:gd name="f35" fmla="+- 0 0 -90"/>
                  <a:gd name="f36" fmla="+- 0 0 -180"/>
                  <a:gd name="f37" fmla="+- 0 0 -270"/>
                  <a:gd name="f38" fmla="*/ f3 1 153480"/>
                  <a:gd name="f39" fmla="*/ f4 1 116777"/>
                  <a:gd name="f40" fmla="+- f7 0 f5"/>
                  <a:gd name="f41" fmla="+- f6 0 f5"/>
                  <a:gd name="f42" fmla="*/ f34 f0 1"/>
                  <a:gd name="f43" fmla="*/ f35 f0 1"/>
                  <a:gd name="f44" fmla="*/ f36 f0 1"/>
                  <a:gd name="f45" fmla="*/ f37 f0 1"/>
                  <a:gd name="f46" fmla="*/ f41 1 153480"/>
                  <a:gd name="f47" fmla="*/ f40 1 116777"/>
                  <a:gd name="f48" fmla="*/ 25370 f41 1"/>
                  <a:gd name="f49" fmla="*/ 0 f40 1"/>
                  <a:gd name="f50" fmla="*/ 50740 f41 1"/>
                  <a:gd name="f51" fmla="*/ 21566 f40 1"/>
                  <a:gd name="f52" fmla="*/ 43132 f40 1"/>
                  <a:gd name="f53" fmla="*/ 0 f41 1"/>
                  <a:gd name="f54" fmla="*/ 153480 f41 1"/>
                  <a:gd name="f55" fmla="*/ 116777 f40 1"/>
                  <a:gd name="f56" fmla="*/ f42 1 f2"/>
                  <a:gd name="f57" fmla="*/ f43 1 f2"/>
                  <a:gd name="f58" fmla="*/ f44 1 f2"/>
                  <a:gd name="f59" fmla="*/ f45 1 f2"/>
                  <a:gd name="f60" fmla="*/ f48 1 153480"/>
                  <a:gd name="f61" fmla="*/ f49 1 116777"/>
                  <a:gd name="f62" fmla="*/ f50 1 153480"/>
                  <a:gd name="f63" fmla="*/ f51 1 116777"/>
                  <a:gd name="f64" fmla="*/ f52 1 116777"/>
                  <a:gd name="f65" fmla="*/ f53 1 153480"/>
                  <a:gd name="f66" fmla="*/ f54 1 153480"/>
                  <a:gd name="f67" fmla="*/ f55 1 116777"/>
                  <a:gd name="f68" fmla="+- f56 0 f1"/>
                  <a:gd name="f69" fmla="+- f57 0 f1"/>
                  <a:gd name="f70" fmla="+- f58 0 f1"/>
                  <a:gd name="f71" fmla="+- f59 0 f1"/>
                  <a:gd name="f72" fmla="*/ f60 1 f46"/>
                  <a:gd name="f73" fmla="*/ f61 1 f47"/>
                  <a:gd name="f74" fmla="*/ f62 1 f46"/>
                  <a:gd name="f75" fmla="*/ f63 1 f47"/>
                  <a:gd name="f76" fmla="*/ f64 1 f47"/>
                  <a:gd name="f77" fmla="*/ f65 1 f46"/>
                  <a:gd name="f78" fmla="*/ f66 1 f46"/>
                  <a:gd name="f79" fmla="*/ f67 1 f47"/>
                  <a:gd name="f80" fmla="*/ f77 f38 1"/>
                  <a:gd name="f81" fmla="*/ f78 f38 1"/>
                  <a:gd name="f82" fmla="*/ f79 f39 1"/>
                  <a:gd name="f83" fmla="*/ f73 f39 1"/>
                  <a:gd name="f84" fmla="*/ f72 f38 1"/>
                  <a:gd name="f85" fmla="*/ f74 f38 1"/>
                  <a:gd name="f86" fmla="*/ f75 f39 1"/>
                  <a:gd name="f87" fmla="*/ f76 f39 1"/>
                </a:gdLst>
                <a:ahLst/>
                <a:cxnLst>
                  <a:cxn ang="3cd4">
                    <a:pos x="hc" y="t"/>
                  </a:cxn>
                  <a:cxn ang="0">
                    <a:pos x="r" y="vc"/>
                  </a:cxn>
                  <a:cxn ang="cd4">
                    <a:pos x="hc" y="b"/>
                  </a:cxn>
                  <a:cxn ang="cd2">
                    <a:pos x="l" y="vc"/>
                  </a:cxn>
                  <a:cxn ang="f68">
                    <a:pos x="f84" y="f83"/>
                  </a:cxn>
                  <a:cxn ang="f69">
                    <a:pos x="f85" y="f86"/>
                  </a:cxn>
                  <a:cxn ang="f70">
                    <a:pos x="f84" y="f87"/>
                  </a:cxn>
                  <a:cxn ang="f71">
                    <a:pos x="f80" y="f86"/>
                  </a:cxn>
                </a:cxnLst>
                <a:rect l="f80" t="f83" r="f81" b="f82"/>
                <a:pathLst>
                  <a:path w="153480" h="116777">
                    <a:moveTo>
                      <a:pt x="f8" y="f9"/>
                    </a:moveTo>
                    <a:cubicBezTo>
                      <a:pt x="f10" y="f11"/>
                      <a:pt x="f12" y="f13"/>
                      <a:pt x="f14" y="f15"/>
                    </a:cubicBezTo>
                    <a:cubicBezTo>
                      <a:pt x="f16" y="f17"/>
                      <a:pt x="f18" y="f5"/>
                      <a:pt x="f19" y="f20"/>
                    </a:cubicBezTo>
                    <a:cubicBezTo>
                      <a:pt x="f6" y="f21"/>
                      <a:pt x="f22" y="f23"/>
                      <a:pt x="f24" y="f7"/>
                    </a:cubicBezTo>
                    <a:cubicBezTo>
                      <a:pt x="f25" y="f26"/>
                      <a:pt x="f5" y="f27"/>
                      <a:pt x="f28" y="f29"/>
                    </a:cubicBezTo>
                    <a:cubicBezTo>
                      <a:pt x="f30" y="f31"/>
                      <a:pt x="f32" y="f33"/>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3" name="Shape 898"/>
              <p:cNvSpPr/>
              <p:nvPr/>
            </p:nvSpPr>
            <p:spPr>
              <a:xfrm>
                <a:off x="1654707" y="8355284"/>
                <a:ext cx="185586" cy="139674"/>
              </a:xfrm>
              <a:custGeom>
                <a:avLst/>
                <a:gdLst>
                  <a:gd name="f0" fmla="val 10800000"/>
                  <a:gd name="f1" fmla="val 5400000"/>
                  <a:gd name="f2" fmla="val 180"/>
                  <a:gd name="f3" fmla="val w"/>
                  <a:gd name="f4" fmla="val h"/>
                  <a:gd name="f5" fmla="val 0"/>
                  <a:gd name="f6" fmla="val 233172"/>
                  <a:gd name="f7" fmla="val 191566"/>
                  <a:gd name="f8" fmla="val 140764"/>
                  <a:gd name="f9" fmla="val 554"/>
                  <a:gd name="f10" fmla="val 144685"/>
                  <a:gd name="f11" fmla="val 633"/>
                  <a:gd name="f12" fmla="val 149451"/>
                  <a:gd name="f13" fmla="val 1518"/>
                  <a:gd name="f14" fmla="val 155296"/>
                  <a:gd name="f15" fmla="val 3415"/>
                  <a:gd name="f16" fmla="val 28638"/>
                  <a:gd name="f17" fmla="val 172860"/>
                  <a:gd name="f18" fmla="val 161035"/>
                  <a:gd name="f19" fmla="val 115837"/>
                  <a:gd name="f20" fmla="val 79616"/>
                  <a:gd name="f21" fmla="val 99465"/>
                  <a:gd name="f22" fmla="val 122872"/>
                  <a:gd name="f23" fmla="val 22619"/>
                  <a:gd name="f24" fmla="val 62877"/>
                  <a:gd name="f25" fmla="val 42735"/>
                  <a:gd name="f26" fmla="val 13219"/>
                  <a:gd name="f27" fmla="val 82817"/>
                  <a:gd name="f28" fmla="val 51967"/>
                  <a:gd name="f29" fmla="val 101079"/>
                  <a:gd name="f30" fmla="val 46646"/>
                  <a:gd name="f31" fmla="val 127172"/>
                  <a:gd name="f32" fmla="val 38934"/>
                  <a:gd name="f33" fmla="val 113310"/>
                  <a:gd name="f34" fmla="+- 0 0 -360"/>
                  <a:gd name="f35" fmla="+- 0 0 -90"/>
                  <a:gd name="f36" fmla="+- 0 0 -180"/>
                  <a:gd name="f37" fmla="+- 0 0 -270"/>
                  <a:gd name="f38" fmla="*/ f3 1 233172"/>
                  <a:gd name="f39" fmla="*/ f4 1 191566"/>
                  <a:gd name="f40" fmla="+- f7 0 f5"/>
                  <a:gd name="f41" fmla="+- f6 0 f5"/>
                  <a:gd name="f42" fmla="*/ f34 f0 1"/>
                  <a:gd name="f43" fmla="*/ f35 f0 1"/>
                  <a:gd name="f44" fmla="*/ f36 f0 1"/>
                  <a:gd name="f45" fmla="*/ f37 f0 1"/>
                  <a:gd name="f46" fmla="*/ f41 1 233172"/>
                  <a:gd name="f47" fmla="*/ f40 1 191566"/>
                  <a:gd name="f48" fmla="*/ 39882 f41 1"/>
                  <a:gd name="f49" fmla="*/ 0 f40 1"/>
                  <a:gd name="f50" fmla="*/ 79763 f41 1"/>
                  <a:gd name="f51" fmla="*/ 33265 f40 1"/>
                  <a:gd name="f52" fmla="*/ 66531 f40 1"/>
                  <a:gd name="f53" fmla="*/ 0 f41 1"/>
                  <a:gd name="f54" fmla="*/ 233172 f41 1"/>
                  <a:gd name="f55" fmla="*/ 191566 f40 1"/>
                  <a:gd name="f56" fmla="*/ f42 1 f2"/>
                  <a:gd name="f57" fmla="*/ f43 1 f2"/>
                  <a:gd name="f58" fmla="*/ f44 1 f2"/>
                  <a:gd name="f59" fmla="*/ f45 1 f2"/>
                  <a:gd name="f60" fmla="*/ f48 1 233172"/>
                  <a:gd name="f61" fmla="*/ f49 1 191566"/>
                  <a:gd name="f62" fmla="*/ f50 1 233172"/>
                  <a:gd name="f63" fmla="*/ f51 1 191566"/>
                  <a:gd name="f64" fmla="*/ f52 1 191566"/>
                  <a:gd name="f65" fmla="*/ f53 1 233172"/>
                  <a:gd name="f66" fmla="*/ f54 1 233172"/>
                  <a:gd name="f67" fmla="*/ f55 1 191566"/>
                  <a:gd name="f68" fmla="+- f56 0 f1"/>
                  <a:gd name="f69" fmla="+- f57 0 f1"/>
                  <a:gd name="f70" fmla="+- f58 0 f1"/>
                  <a:gd name="f71" fmla="+- f59 0 f1"/>
                  <a:gd name="f72" fmla="*/ f60 1 f46"/>
                  <a:gd name="f73" fmla="*/ f61 1 f47"/>
                  <a:gd name="f74" fmla="*/ f62 1 f46"/>
                  <a:gd name="f75" fmla="*/ f63 1 f47"/>
                  <a:gd name="f76" fmla="*/ f64 1 f47"/>
                  <a:gd name="f77" fmla="*/ f65 1 f46"/>
                  <a:gd name="f78" fmla="*/ f66 1 f46"/>
                  <a:gd name="f79" fmla="*/ f67 1 f47"/>
                  <a:gd name="f80" fmla="*/ f77 f38 1"/>
                  <a:gd name="f81" fmla="*/ f78 f38 1"/>
                  <a:gd name="f82" fmla="*/ f79 f39 1"/>
                  <a:gd name="f83" fmla="*/ f73 f39 1"/>
                  <a:gd name="f84" fmla="*/ f72 f38 1"/>
                  <a:gd name="f85" fmla="*/ f74 f38 1"/>
                  <a:gd name="f86" fmla="*/ f75 f39 1"/>
                  <a:gd name="f87" fmla="*/ f76 f39 1"/>
                </a:gdLst>
                <a:ahLst/>
                <a:cxnLst>
                  <a:cxn ang="3cd4">
                    <a:pos x="hc" y="t"/>
                  </a:cxn>
                  <a:cxn ang="0">
                    <a:pos x="r" y="vc"/>
                  </a:cxn>
                  <a:cxn ang="cd4">
                    <a:pos x="hc" y="b"/>
                  </a:cxn>
                  <a:cxn ang="cd2">
                    <a:pos x="l" y="vc"/>
                  </a:cxn>
                  <a:cxn ang="f68">
                    <a:pos x="f84" y="f83"/>
                  </a:cxn>
                  <a:cxn ang="f69">
                    <a:pos x="f85" y="f86"/>
                  </a:cxn>
                  <a:cxn ang="f70">
                    <a:pos x="f84" y="f87"/>
                  </a:cxn>
                  <a:cxn ang="f71">
                    <a:pos x="f80" y="f86"/>
                  </a:cxn>
                </a:cxnLst>
                <a:rect l="f80" t="f83" r="f81" b="f82"/>
                <a:pathLst>
                  <a:path w="233172" h="191566">
                    <a:moveTo>
                      <a:pt x="f8" y="f9"/>
                    </a:moveTo>
                    <a:cubicBezTo>
                      <a:pt x="f10" y="f11"/>
                      <a:pt x="f12" y="f13"/>
                      <a:pt x="f14" y="f15"/>
                    </a:cubicBezTo>
                    <a:cubicBezTo>
                      <a:pt x="f6" y="f16"/>
                      <a:pt x="f17" y="f18"/>
                      <a:pt x="f19" y="f7"/>
                    </a:cubicBezTo>
                    <a:cubicBezTo>
                      <a:pt x="f20" y="f21"/>
                      <a:pt x="f5" y="f22"/>
                      <a:pt x="f23" y="f24"/>
                    </a:cubicBezTo>
                    <a:cubicBezTo>
                      <a:pt x="f25" y="f26"/>
                      <a:pt x="f27" y="f28"/>
                      <a:pt x="f29" y="f30"/>
                    </a:cubicBezTo>
                    <a:cubicBezTo>
                      <a:pt x="f31" y="f32"/>
                      <a:pt x="f33" y="f5"/>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4" name="Shape 899"/>
              <p:cNvSpPr/>
              <p:nvPr/>
            </p:nvSpPr>
            <p:spPr>
              <a:xfrm>
                <a:off x="994812" y="8377010"/>
                <a:ext cx="153180" cy="114848"/>
              </a:xfrm>
              <a:custGeom>
                <a:avLst/>
                <a:gdLst>
                  <a:gd name="f0" fmla="val 10800000"/>
                  <a:gd name="f1" fmla="val 5400000"/>
                  <a:gd name="f2" fmla="val 180"/>
                  <a:gd name="f3" fmla="val w"/>
                  <a:gd name="f4" fmla="val h"/>
                  <a:gd name="f5" fmla="val 0"/>
                  <a:gd name="f6" fmla="val 192088"/>
                  <a:gd name="f7" fmla="val 157751"/>
                  <a:gd name="f8" fmla="val 115992"/>
                  <a:gd name="f9" fmla="val 455"/>
                  <a:gd name="f10" fmla="val 119227"/>
                  <a:gd name="f11" fmla="val 520"/>
                  <a:gd name="f12" fmla="val 123157"/>
                  <a:gd name="f13" fmla="val 1249"/>
                  <a:gd name="f14" fmla="val 127978"/>
                  <a:gd name="f15" fmla="val 2811"/>
                  <a:gd name="f16" fmla="val 23563"/>
                  <a:gd name="f17" fmla="val 142380"/>
                  <a:gd name="f18" fmla="val 132618"/>
                  <a:gd name="f19" fmla="val 95440"/>
                  <a:gd name="f20" fmla="val 65621"/>
                  <a:gd name="f21" fmla="val 81933"/>
                  <a:gd name="f22" fmla="val 101173"/>
                  <a:gd name="f23" fmla="val 18669"/>
                  <a:gd name="f24" fmla="val 51770"/>
                  <a:gd name="f25" fmla="val 35204"/>
                  <a:gd name="f26" fmla="val 10888"/>
                  <a:gd name="f27" fmla="val 68250"/>
                  <a:gd name="f28" fmla="val 42803"/>
                  <a:gd name="f29" fmla="val 83274"/>
                  <a:gd name="f30" fmla="val 38397"/>
                  <a:gd name="f31" fmla="val 104799"/>
                  <a:gd name="f32" fmla="val 32062"/>
                  <a:gd name="f33" fmla="val 93351"/>
                  <a:gd name="f34" fmla="+- 0 0 -360"/>
                  <a:gd name="f35" fmla="+- 0 0 -90"/>
                  <a:gd name="f36" fmla="+- 0 0 -180"/>
                  <a:gd name="f37" fmla="+- 0 0 -270"/>
                  <a:gd name="f38" fmla="*/ f3 1 192088"/>
                  <a:gd name="f39" fmla="*/ f4 1 157751"/>
                  <a:gd name="f40" fmla="+- f7 0 f5"/>
                  <a:gd name="f41" fmla="+- f6 0 f5"/>
                  <a:gd name="f42" fmla="*/ f34 f0 1"/>
                  <a:gd name="f43" fmla="*/ f35 f0 1"/>
                  <a:gd name="f44" fmla="*/ f36 f0 1"/>
                  <a:gd name="f45" fmla="*/ f37 f0 1"/>
                  <a:gd name="f46" fmla="*/ f41 1 192088"/>
                  <a:gd name="f47" fmla="*/ f40 1 157751"/>
                  <a:gd name="f48" fmla="*/ 33044 f41 1"/>
                  <a:gd name="f49" fmla="*/ 0 f40 1"/>
                  <a:gd name="f50" fmla="*/ 66089 f41 1"/>
                  <a:gd name="f51" fmla="*/ 27268 f40 1"/>
                  <a:gd name="f52" fmla="*/ 54535 f40 1"/>
                  <a:gd name="f53" fmla="*/ 0 f41 1"/>
                  <a:gd name="f54" fmla="*/ 192088 f41 1"/>
                  <a:gd name="f55" fmla="*/ 157751 f40 1"/>
                  <a:gd name="f56" fmla="*/ f42 1 f2"/>
                  <a:gd name="f57" fmla="*/ f43 1 f2"/>
                  <a:gd name="f58" fmla="*/ f44 1 f2"/>
                  <a:gd name="f59" fmla="*/ f45 1 f2"/>
                  <a:gd name="f60" fmla="*/ f48 1 192088"/>
                  <a:gd name="f61" fmla="*/ f49 1 157751"/>
                  <a:gd name="f62" fmla="*/ f50 1 192088"/>
                  <a:gd name="f63" fmla="*/ f51 1 157751"/>
                  <a:gd name="f64" fmla="*/ f52 1 157751"/>
                  <a:gd name="f65" fmla="*/ f53 1 192088"/>
                  <a:gd name="f66" fmla="*/ f54 1 192088"/>
                  <a:gd name="f67" fmla="*/ f55 1 157751"/>
                  <a:gd name="f68" fmla="+- f56 0 f1"/>
                  <a:gd name="f69" fmla="+- f57 0 f1"/>
                  <a:gd name="f70" fmla="+- f58 0 f1"/>
                  <a:gd name="f71" fmla="+- f59 0 f1"/>
                  <a:gd name="f72" fmla="*/ f60 1 f46"/>
                  <a:gd name="f73" fmla="*/ f61 1 f47"/>
                  <a:gd name="f74" fmla="*/ f62 1 f46"/>
                  <a:gd name="f75" fmla="*/ f63 1 f47"/>
                  <a:gd name="f76" fmla="*/ f64 1 f47"/>
                  <a:gd name="f77" fmla="*/ f65 1 f46"/>
                  <a:gd name="f78" fmla="*/ f66 1 f46"/>
                  <a:gd name="f79" fmla="*/ f67 1 f47"/>
                  <a:gd name="f80" fmla="*/ f77 f38 1"/>
                  <a:gd name="f81" fmla="*/ f78 f38 1"/>
                  <a:gd name="f82" fmla="*/ f79 f39 1"/>
                  <a:gd name="f83" fmla="*/ f73 f39 1"/>
                  <a:gd name="f84" fmla="*/ f72 f38 1"/>
                  <a:gd name="f85" fmla="*/ f74 f38 1"/>
                  <a:gd name="f86" fmla="*/ f75 f39 1"/>
                  <a:gd name="f87" fmla="*/ f76 f39 1"/>
                </a:gdLst>
                <a:ahLst/>
                <a:cxnLst>
                  <a:cxn ang="3cd4">
                    <a:pos x="hc" y="t"/>
                  </a:cxn>
                  <a:cxn ang="0">
                    <a:pos x="r" y="vc"/>
                  </a:cxn>
                  <a:cxn ang="cd4">
                    <a:pos x="hc" y="b"/>
                  </a:cxn>
                  <a:cxn ang="cd2">
                    <a:pos x="l" y="vc"/>
                  </a:cxn>
                  <a:cxn ang="f68">
                    <a:pos x="f84" y="f83"/>
                  </a:cxn>
                  <a:cxn ang="f69">
                    <a:pos x="f85" y="f86"/>
                  </a:cxn>
                  <a:cxn ang="f70">
                    <a:pos x="f84" y="f87"/>
                  </a:cxn>
                  <a:cxn ang="f71">
                    <a:pos x="f80" y="f86"/>
                  </a:cxn>
                </a:cxnLst>
                <a:rect l="f80" t="f83" r="f81" b="f82"/>
                <a:pathLst>
                  <a:path w="192088" h="157751">
                    <a:moveTo>
                      <a:pt x="f8" y="f9"/>
                    </a:moveTo>
                    <a:cubicBezTo>
                      <a:pt x="f10" y="f11"/>
                      <a:pt x="f12" y="f13"/>
                      <a:pt x="f14" y="f15"/>
                    </a:cubicBezTo>
                    <a:cubicBezTo>
                      <a:pt x="f6" y="f16"/>
                      <a:pt x="f17" y="f18"/>
                      <a:pt x="f19" y="f7"/>
                    </a:cubicBezTo>
                    <a:cubicBezTo>
                      <a:pt x="f20" y="f21"/>
                      <a:pt x="f5" y="f22"/>
                      <a:pt x="f23" y="f24"/>
                    </a:cubicBezTo>
                    <a:cubicBezTo>
                      <a:pt x="f25" y="f26"/>
                      <a:pt x="f27" y="f28"/>
                      <a:pt x="f29" y="f30"/>
                    </a:cubicBezTo>
                    <a:cubicBezTo>
                      <a:pt x="f31" y="f32"/>
                      <a:pt x="f33" y="f5"/>
                      <a:pt x="f8" y="f9"/>
                    </a:cubicBezTo>
                    <a:close/>
                  </a:path>
                </a:pathLst>
              </a:custGeom>
              <a:solidFill>
                <a:srgbClr val="DE468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5" name="Shape 900"/>
              <p:cNvSpPr/>
              <p:nvPr/>
            </p:nvSpPr>
            <p:spPr>
              <a:xfrm>
                <a:off x="882871" y="9283381"/>
                <a:ext cx="598026" cy="689082"/>
              </a:xfrm>
              <a:custGeom>
                <a:avLst/>
                <a:gdLst>
                  <a:gd name="f0" fmla="val 10800000"/>
                  <a:gd name="f1" fmla="val 5400000"/>
                  <a:gd name="f2" fmla="val 180"/>
                  <a:gd name="f3" fmla="val w"/>
                  <a:gd name="f4" fmla="val h"/>
                  <a:gd name="f5" fmla="val 0"/>
                  <a:gd name="f6" fmla="val 752604"/>
                  <a:gd name="f7" fmla="val 950793"/>
                  <a:gd name="f8" fmla="val 721611"/>
                  <a:gd name="f9" fmla="val 2757"/>
                  <a:gd name="f10" fmla="val 693928"/>
                  <a:gd name="f11" fmla="val 118889"/>
                  <a:gd name="f12" fmla="val 649046"/>
                  <a:gd name="f13" fmla="val 175420"/>
                  <a:gd name="f14" fmla="val 582905"/>
                  <a:gd name="f15" fmla="val 258732"/>
                  <a:gd name="f16" fmla="val 531736"/>
                  <a:gd name="f17" fmla="val 287903"/>
                  <a:gd name="f18" fmla="val 288696"/>
                  <a:gd name="f19" fmla="val 368561"/>
                  <a:gd name="f20" fmla="val 81432"/>
                  <a:gd name="f21" fmla="val 437395"/>
                  <a:gd name="f22" fmla="val 129604"/>
                  <a:gd name="f23" fmla="val 675000"/>
                  <a:gd name="f24" fmla="val 179375"/>
                  <a:gd name="f25" fmla="val 773145"/>
                  <a:gd name="f26" fmla="val 216776"/>
                  <a:gd name="f27" fmla="val 846844"/>
                  <a:gd name="f28" fmla="val 263970"/>
                  <a:gd name="f29" fmla="val 900843"/>
                  <a:gd name="f30" fmla="val 322885"/>
                  <a:gd name="f31" fmla="val 256438"/>
                  <a:gd name="f32" fmla="val 937788"/>
                  <a:gd name="f33" fmla="val 131902"/>
                  <a:gd name="f34" fmla="val 929774"/>
                  <a:gd name="f35" fmla="val 54585"/>
                  <a:gd name="f36" fmla="val 927653"/>
                  <a:gd name="f37" fmla="val 49733"/>
                  <a:gd name="f38" fmla="val 899371"/>
                  <a:gd name="f39" fmla="val 43561"/>
                  <a:gd name="f40" fmla="val 860941"/>
                  <a:gd name="f41" fmla="val 35763"/>
                  <a:gd name="f42" fmla="val 808845"/>
                  <a:gd name="f43" fmla="val 6134"/>
                  <a:gd name="f44" fmla="val 611601"/>
                  <a:gd name="f45" fmla="val 411398"/>
                  <a:gd name="f46" fmla="val 79972"/>
                  <a:gd name="f47" fmla="val 265209"/>
                  <a:gd name="f48" fmla="val 143332"/>
                  <a:gd name="f49" fmla="val 149423"/>
                  <a:gd name="f50" fmla="val 245897"/>
                  <a:gd name="f51" fmla="val 104312"/>
                  <a:gd name="f52" fmla="val 342875"/>
                  <a:gd name="f53" fmla="val 78379"/>
                  <a:gd name="f54" fmla="val 554863"/>
                  <a:gd name="f55" fmla="val 21661"/>
                  <a:gd name="f56" fmla="val 324587"/>
                  <a:gd name="f57" fmla="val 124074"/>
                  <a:gd name="f58" fmla="val 252108"/>
                  <a:gd name="f59" fmla="val 183001"/>
                  <a:gd name="f60" fmla="val 129794"/>
                  <a:gd name="f61" fmla="val 282608"/>
                  <a:gd name="f62" fmla="val 485153"/>
                  <a:gd name="f63" fmla="val 228175"/>
                  <a:gd name="f64" fmla="val 656895"/>
                  <a:gd name="f65" fmla="val 52877"/>
                  <a:gd name="f66" fmla="val 690985"/>
                  <a:gd name="f67" fmla="val 18111"/>
                  <a:gd name="f68" fmla="val 711279"/>
                  <a:gd name="f69" fmla="val 3676"/>
                  <a:gd name="f70" fmla="+- 0 0 -360"/>
                  <a:gd name="f71" fmla="+- 0 0 -90"/>
                  <a:gd name="f72" fmla="+- 0 0 -180"/>
                  <a:gd name="f73" fmla="+- 0 0 -270"/>
                  <a:gd name="f74" fmla="*/ f3 1 752604"/>
                  <a:gd name="f75" fmla="*/ f4 1 950793"/>
                  <a:gd name="f76" fmla="+- f7 0 f5"/>
                  <a:gd name="f77" fmla="+- f6 0 f5"/>
                  <a:gd name="f78" fmla="*/ f70 f0 1"/>
                  <a:gd name="f79" fmla="*/ f71 f0 1"/>
                  <a:gd name="f80" fmla="*/ f72 f0 1"/>
                  <a:gd name="f81" fmla="*/ f73 f0 1"/>
                  <a:gd name="f82" fmla="*/ f77 1 752604"/>
                  <a:gd name="f83" fmla="*/ f76 1 950793"/>
                  <a:gd name="f84" fmla="*/ 128079 f77 1"/>
                  <a:gd name="f85" fmla="*/ 0 f76 1"/>
                  <a:gd name="f86" fmla="*/ 256158 f77 1"/>
                  <a:gd name="f87" fmla="*/ 162142 f76 1"/>
                  <a:gd name="f88" fmla="*/ 324283 f76 1"/>
                  <a:gd name="f89" fmla="*/ 0 f77 1"/>
                  <a:gd name="f90" fmla="*/ 752604 f77 1"/>
                  <a:gd name="f91" fmla="*/ 950793 f76 1"/>
                  <a:gd name="f92" fmla="*/ f78 1 f2"/>
                  <a:gd name="f93" fmla="*/ f79 1 f2"/>
                  <a:gd name="f94" fmla="*/ f80 1 f2"/>
                  <a:gd name="f95" fmla="*/ f81 1 f2"/>
                  <a:gd name="f96" fmla="*/ f84 1 752604"/>
                  <a:gd name="f97" fmla="*/ f85 1 950793"/>
                  <a:gd name="f98" fmla="*/ f86 1 752604"/>
                  <a:gd name="f99" fmla="*/ f87 1 950793"/>
                  <a:gd name="f100" fmla="*/ f88 1 950793"/>
                  <a:gd name="f101" fmla="*/ f89 1 752604"/>
                  <a:gd name="f102" fmla="*/ f90 1 752604"/>
                  <a:gd name="f103" fmla="*/ f91 1 950793"/>
                  <a:gd name="f104" fmla="+- f92 0 f1"/>
                  <a:gd name="f105" fmla="+- f93 0 f1"/>
                  <a:gd name="f106" fmla="+- f94 0 f1"/>
                  <a:gd name="f107" fmla="+- f95 0 f1"/>
                  <a:gd name="f108" fmla="*/ f96 1 f82"/>
                  <a:gd name="f109" fmla="*/ f97 1 f83"/>
                  <a:gd name="f110" fmla="*/ f98 1 f82"/>
                  <a:gd name="f111" fmla="*/ f99 1 f83"/>
                  <a:gd name="f112" fmla="*/ f100 1 f83"/>
                  <a:gd name="f113" fmla="*/ f101 1 f82"/>
                  <a:gd name="f114" fmla="*/ f102 1 f82"/>
                  <a:gd name="f115" fmla="*/ f103 1 f83"/>
                  <a:gd name="f116" fmla="*/ f113 f74 1"/>
                  <a:gd name="f117" fmla="*/ f114 f74 1"/>
                  <a:gd name="f118" fmla="*/ f115 f75 1"/>
                  <a:gd name="f119" fmla="*/ f109 f75 1"/>
                  <a:gd name="f120" fmla="*/ f108 f74 1"/>
                  <a:gd name="f121" fmla="*/ f110 f74 1"/>
                  <a:gd name="f122" fmla="*/ f111 f75 1"/>
                  <a:gd name="f123" fmla="*/ f112 f75 1"/>
                </a:gdLst>
                <a:ahLst/>
                <a:cxnLst>
                  <a:cxn ang="3cd4">
                    <a:pos x="hc" y="t"/>
                  </a:cxn>
                  <a:cxn ang="0">
                    <a:pos x="r" y="vc"/>
                  </a:cxn>
                  <a:cxn ang="cd4">
                    <a:pos x="hc" y="b"/>
                  </a:cxn>
                  <a:cxn ang="cd2">
                    <a:pos x="l" y="vc"/>
                  </a:cxn>
                  <a:cxn ang="f104">
                    <a:pos x="f120" y="f119"/>
                  </a:cxn>
                  <a:cxn ang="f105">
                    <a:pos x="f121" y="f122"/>
                  </a:cxn>
                  <a:cxn ang="f106">
                    <a:pos x="f120" y="f123"/>
                  </a:cxn>
                  <a:cxn ang="f107">
                    <a:pos x="f116" y="f122"/>
                  </a:cxn>
                </a:cxnLst>
                <a:rect l="f116" t="f119" r="f117" b="f118"/>
                <a:pathLst>
                  <a:path w="752604" h="950793">
                    <a:moveTo>
                      <a:pt x="f8" y="f9"/>
                    </a:moveTo>
                    <a:cubicBezTo>
                      <a:pt x="f6" y="f5"/>
                      <a:pt x="f10" y="f11"/>
                      <a:pt x="f12" y="f13"/>
                    </a:cubicBezTo>
                    <a:cubicBezTo>
                      <a:pt x="f14" y="f15"/>
                      <a:pt x="f16" y="f17"/>
                      <a:pt x="f18" y="f19"/>
                    </a:cubicBezTo>
                    <a:cubicBezTo>
                      <a:pt x="f20" y="f21"/>
                      <a:pt x="f22" y="f23"/>
                      <a:pt x="f24" y="f25"/>
                    </a:cubicBezTo>
                    <a:cubicBezTo>
                      <a:pt x="f26" y="f27"/>
                      <a:pt x="f28" y="f29"/>
                      <a:pt x="f30" y="f7"/>
                    </a:cubicBezTo>
                    <a:cubicBezTo>
                      <a:pt x="f31" y="f32"/>
                      <a:pt x="f33" y="f34"/>
                      <a:pt x="f35" y="f36"/>
                    </a:cubicBezTo>
                    <a:cubicBezTo>
                      <a:pt x="f37" y="f38"/>
                      <a:pt x="f39" y="f40"/>
                      <a:pt x="f41" y="f42"/>
                    </a:cubicBezTo>
                    <a:cubicBezTo>
                      <a:pt x="f43" y="f44"/>
                      <a:pt x="f5" y="f45"/>
                      <a:pt x="f46" y="f47"/>
                    </a:cubicBezTo>
                    <a:cubicBezTo>
                      <a:pt x="f48" y="f49"/>
                      <a:pt x="f50" y="f51"/>
                      <a:pt x="f52" y="f53"/>
                    </a:cubicBezTo>
                    <a:cubicBezTo>
                      <a:pt x="f54" y="f55"/>
                      <a:pt x="f56" y="f57"/>
                      <a:pt x="f58" y="f59"/>
                    </a:cubicBezTo>
                    <a:cubicBezTo>
                      <a:pt x="f60" y="f61"/>
                      <a:pt x="f62" y="f63"/>
                      <a:pt x="f64" y="f65"/>
                    </a:cubicBezTo>
                    <a:cubicBezTo>
                      <a:pt x="f66" y="f67"/>
                      <a:pt x="f68" y="f69"/>
                      <a:pt x="f8" y="f9"/>
                    </a:cubicBezTo>
                    <a:close/>
                  </a:path>
                </a:pathLst>
              </a:custGeom>
              <a:solidFill>
                <a:srgbClr val="3F317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6" name="Shape 901"/>
              <p:cNvSpPr/>
              <p:nvPr/>
            </p:nvSpPr>
            <p:spPr>
              <a:xfrm>
                <a:off x="396794" y="9140589"/>
                <a:ext cx="515529" cy="831866"/>
              </a:xfrm>
              <a:custGeom>
                <a:avLst/>
                <a:gdLst>
                  <a:gd name="f0" fmla="val 10800000"/>
                  <a:gd name="f1" fmla="val 5400000"/>
                  <a:gd name="f2" fmla="val 180"/>
                  <a:gd name="f3" fmla="val w"/>
                  <a:gd name="f4" fmla="val h"/>
                  <a:gd name="f5" fmla="val 0"/>
                  <a:gd name="f6" fmla="val 648422"/>
                  <a:gd name="f7" fmla="val 1146592"/>
                  <a:gd name="f8" fmla="val 31096"/>
                  <a:gd name="f9" fmla="val 2945"/>
                  <a:gd name="f10" fmla="val 45230"/>
                  <a:gd name="f11" fmla="val 4284"/>
                  <a:gd name="f12" fmla="val 74420"/>
                  <a:gd name="f13" fmla="val 25527"/>
                  <a:gd name="f14" fmla="val 125538"/>
                  <a:gd name="f15" fmla="val 80299"/>
                  <a:gd name="f16" fmla="val 265962"/>
                  <a:gd name="f17" fmla="val 230680"/>
                  <a:gd name="f18" fmla="val 511199"/>
                  <a:gd name="f19" fmla="val 277264"/>
                  <a:gd name="f20" fmla="val 415911"/>
                  <a:gd name="f21" fmla="val 206436"/>
                  <a:gd name="f22" fmla="val 325677"/>
                  <a:gd name="f23" fmla="val 139431"/>
                  <a:gd name="f24" fmla="val 277277"/>
                  <a:gd name="f25" fmla="val 46645"/>
                  <a:gd name="f26" fmla="val 330795"/>
                  <a:gd name="f27" fmla="val 77366"/>
                  <a:gd name="f28" fmla="val 427049"/>
                  <a:gd name="f29" fmla="val 132522"/>
                  <a:gd name="f30" fmla="val 519721"/>
                  <a:gd name="f31" fmla="val 173670"/>
                  <a:gd name="f32" fmla="val 584071"/>
                  <a:gd name="f33" fmla="val 323099"/>
                  <a:gd name="f34" fmla="val 472539"/>
                  <a:gd name="f35" fmla="val 591260"/>
                  <a:gd name="f36" fmla="val 567967"/>
                  <a:gd name="f37" fmla="val 590282"/>
                  <a:gd name="f38" fmla="val 807832"/>
                  <a:gd name="f39" fmla="val 589723"/>
                  <a:gd name="f40" fmla="val 932508"/>
                  <a:gd name="f41" fmla="val 604684"/>
                  <a:gd name="f42" fmla="val 1040064"/>
                  <a:gd name="f43" fmla="val 622387"/>
                  <a:gd name="f44" fmla="val 1123364"/>
                  <a:gd name="f45" fmla="val 619441"/>
                  <a:gd name="f46" fmla="val 616558"/>
                  <a:gd name="f47" fmla="val 1123300"/>
                  <a:gd name="f48" fmla="val 613535"/>
                  <a:gd name="f49" fmla="val 522743"/>
                  <a:gd name="f50" fmla="val 342962"/>
                  <a:gd name="f51" fmla="val 1131682"/>
                  <a:gd name="f52" fmla="val 266038"/>
                  <a:gd name="f53" fmla="val 349363"/>
                  <a:gd name="f54" fmla="val 1092299"/>
                  <a:gd name="f55" fmla="val 425486"/>
                  <a:gd name="f56" fmla="val 1003704"/>
                  <a:gd name="f57" fmla="val 431697"/>
                  <a:gd name="f58" fmla="val 800339"/>
                  <a:gd name="f59" fmla="val 437805"/>
                  <a:gd name="f60" fmla="val 602574"/>
                  <a:gd name="f61" fmla="val 479893"/>
                  <a:gd name="f62" fmla="val 468780"/>
                  <a:gd name="f63" fmla="val 345934"/>
                  <a:gd name="f64" fmla="val 391208"/>
                  <a:gd name="f65" fmla="val 229995"/>
                  <a:gd name="f66" fmla="val 323987"/>
                  <a:gd name="f67" fmla="val 143648"/>
                  <a:gd name="f68" fmla="val 202905"/>
                  <a:gd name="f69" fmla="val 83247"/>
                  <a:gd name="f70" fmla="val 138034"/>
                  <a:gd name="f71" fmla="val 41773"/>
                  <a:gd name="f72" fmla="val 93391"/>
                  <a:gd name="f73" fmla="+- 0 0 -360"/>
                  <a:gd name="f74" fmla="+- 0 0 -90"/>
                  <a:gd name="f75" fmla="+- 0 0 -180"/>
                  <a:gd name="f76" fmla="+- 0 0 -270"/>
                  <a:gd name="f77" fmla="*/ f3 1 648422"/>
                  <a:gd name="f78" fmla="*/ f4 1 1146592"/>
                  <a:gd name="f79" fmla="+- f7 0 f5"/>
                  <a:gd name="f80" fmla="+- f6 0 f5"/>
                  <a:gd name="f81" fmla="*/ f73 f0 1"/>
                  <a:gd name="f82" fmla="*/ f74 f0 1"/>
                  <a:gd name="f83" fmla="*/ f75 f0 1"/>
                  <a:gd name="f84" fmla="*/ f76 f0 1"/>
                  <a:gd name="f85" fmla="*/ f80 1 648422"/>
                  <a:gd name="f86" fmla="*/ f79 1 1146592"/>
                  <a:gd name="f87" fmla="*/ 110536 f80 1"/>
                  <a:gd name="f88" fmla="*/ 0 f79 1"/>
                  <a:gd name="f89" fmla="*/ 221072 f80 1"/>
                  <a:gd name="f90" fmla="*/ 196157 f79 1"/>
                  <a:gd name="f91" fmla="*/ 392314 f79 1"/>
                  <a:gd name="f92" fmla="*/ 0 f80 1"/>
                  <a:gd name="f93" fmla="*/ 648422 f80 1"/>
                  <a:gd name="f94" fmla="*/ 1146592 f79 1"/>
                  <a:gd name="f95" fmla="*/ f81 1 f2"/>
                  <a:gd name="f96" fmla="*/ f82 1 f2"/>
                  <a:gd name="f97" fmla="*/ f83 1 f2"/>
                  <a:gd name="f98" fmla="*/ f84 1 f2"/>
                  <a:gd name="f99" fmla="*/ f87 1 648422"/>
                  <a:gd name="f100" fmla="*/ f88 1 1146592"/>
                  <a:gd name="f101" fmla="*/ f89 1 648422"/>
                  <a:gd name="f102" fmla="*/ f90 1 1146592"/>
                  <a:gd name="f103" fmla="*/ f91 1 1146592"/>
                  <a:gd name="f104" fmla="*/ f92 1 648422"/>
                  <a:gd name="f105" fmla="*/ f93 1 648422"/>
                  <a:gd name="f106" fmla="*/ f94 1 1146592"/>
                  <a:gd name="f107" fmla="+- f95 0 f1"/>
                  <a:gd name="f108" fmla="+- f96 0 f1"/>
                  <a:gd name="f109" fmla="+- f97 0 f1"/>
                  <a:gd name="f110" fmla="+- f98 0 f1"/>
                  <a:gd name="f111" fmla="*/ f99 1 f85"/>
                  <a:gd name="f112" fmla="*/ f100 1 f86"/>
                  <a:gd name="f113" fmla="*/ f101 1 f85"/>
                  <a:gd name="f114" fmla="*/ f102 1 f86"/>
                  <a:gd name="f115" fmla="*/ f103 1 f86"/>
                  <a:gd name="f116" fmla="*/ f104 1 f85"/>
                  <a:gd name="f117" fmla="*/ f105 1 f85"/>
                  <a:gd name="f118" fmla="*/ f106 1 f86"/>
                  <a:gd name="f119" fmla="*/ f116 f77 1"/>
                  <a:gd name="f120" fmla="*/ f117 f77 1"/>
                  <a:gd name="f121" fmla="*/ f118 f78 1"/>
                  <a:gd name="f122" fmla="*/ f112 f78 1"/>
                  <a:gd name="f123" fmla="*/ f111 f77 1"/>
                  <a:gd name="f124" fmla="*/ f113 f77 1"/>
                  <a:gd name="f125" fmla="*/ f114 f78 1"/>
                  <a:gd name="f126" fmla="*/ f115 f78 1"/>
                </a:gdLst>
                <a:ahLst/>
                <a:cxnLst>
                  <a:cxn ang="3cd4">
                    <a:pos x="hc" y="t"/>
                  </a:cxn>
                  <a:cxn ang="0">
                    <a:pos x="r" y="vc"/>
                  </a:cxn>
                  <a:cxn ang="cd4">
                    <a:pos x="hc" y="b"/>
                  </a:cxn>
                  <a:cxn ang="cd2">
                    <a:pos x="l" y="vc"/>
                  </a:cxn>
                  <a:cxn ang="f107">
                    <a:pos x="f123" y="f122"/>
                  </a:cxn>
                  <a:cxn ang="f108">
                    <a:pos x="f124" y="f125"/>
                  </a:cxn>
                  <a:cxn ang="f109">
                    <a:pos x="f123" y="f126"/>
                  </a:cxn>
                  <a:cxn ang="f110">
                    <a:pos x="f119" y="f125"/>
                  </a:cxn>
                </a:cxnLst>
                <a:rect l="f119" t="f122" r="f120" b="f121"/>
                <a:pathLst>
                  <a:path w="648422" h="114659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6" y="f34"/>
                      <a:pt x="f35" y="f36"/>
                      <a:pt x="f37" y="f38"/>
                    </a:cubicBezTo>
                    <a:cubicBezTo>
                      <a:pt x="f39" y="f40"/>
                      <a:pt x="f41" y="f42"/>
                      <a:pt x="f43" y="f44"/>
                    </a:cubicBezTo>
                    <a:cubicBezTo>
                      <a:pt x="f45" y="f44"/>
                      <a:pt x="f46" y="f47"/>
                      <a:pt x="f48" y="f47"/>
                    </a:cubicBezTo>
                    <a:cubicBezTo>
                      <a:pt x="f49" y="f47"/>
                      <a:pt x="f50" y="f51"/>
                      <a:pt x="f52" y="f7"/>
                    </a:cubicBezTo>
                    <a:cubicBezTo>
                      <a:pt x="f53" y="f54"/>
                      <a:pt x="f55" y="f56"/>
                      <a:pt x="f57" y="f58"/>
                    </a:cubicBezTo>
                    <a:cubicBezTo>
                      <a:pt x="f59" y="f60"/>
                      <a:pt x="f61" y="f62"/>
                      <a:pt x="f63" y="f64"/>
                    </a:cubicBezTo>
                    <a:cubicBezTo>
                      <a:pt x="f65" y="f66"/>
                      <a:pt x="f67" y="f68"/>
                      <a:pt x="f69" y="f70"/>
                    </a:cubicBezTo>
                    <a:cubicBezTo>
                      <a:pt x="f71" y="f72"/>
                      <a:pt x="f5" y="f5"/>
                      <a:pt x="f8" y="f9"/>
                    </a:cubicBezTo>
                    <a:close/>
                  </a:path>
                </a:pathLst>
              </a:custGeom>
              <a:solidFill>
                <a:srgbClr val="3F317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7" name="Shape 902"/>
              <p:cNvSpPr/>
              <p:nvPr/>
            </p:nvSpPr>
            <p:spPr>
              <a:xfrm>
                <a:off x="423303" y="8572564"/>
                <a:ext cx="108996" cy="99331"/>
              </a:xfrm>
              <a:custGeom>
                <a:avLst/>
                <a:gdLst>
                  <a:gd name="f0" fmla="val 10800000"/>
                  <a:gd name="f1" fmla="val 5400000"/>
                  <a:gd name="f2" fmla="val 180"/>
                  <a:gd name="f3" fmla="val w"/>
                  <a:gd name="f4" fmla="val h"/>
                  <a:gd name="f5" fmla="val 0"/>
                  <a:gd name="f6" fmla="val 136188"/>
                  <a:gd name="f7" fmla="val 135896"/>
                  <a:gd name="f8" fmla="val 73311"/>
                  <a:gd name="f9" fmla="val 2311"/>
                  <a:gd name="f10" fmla="val 115119"/>
                  <a:gd name="f11" fmla="val 96247"/>
                  <a:gd name="f12" fmla="val 89891"/>
                  <a:gd name="f13" fmla="val 108293"/>
                  <a:gd name="f14" fmla="val 121647"/>
                  <a:gd name="f15" fmla="val 125577"/>
                  <a:gd name="f16" fmla="val 86309"/>
                  <a:gd name="f17" fmla="val 55897"/>
                  <a:gd name="f18" fmla="val 133662"/>
                  <a:gd name="f19" fmla="val 25486"/>
                  <a:gd name="f20" fmla="val 131429"/>
                  <a:gd name="f21" fmla="val 116642"/>
                  <a:gd name="f22" fmla="val 5162"/>
                  <a:gd name="f23" fmla="val 83718"/>
                  <a:gd name="f24" fmla="val 11017"/>
                  <a:gd name="f25" fmla="val 46113"/>
                  <a:gd name="f26" fmla="val 36633"/>
                  <a:gd name="f27" fmla="val 75641"/>
                  <a:gd name="f28" fmla="val 48025"/>
                  <a:gd name="f29" fmla="val 55689"/>
                  <a:gd name="f30" fmla="val 55010"/>
                  <a:gd name="f31" fmla="val 43599"/>
                  <a:gd name="f32" fmla="val 37598"/>
                  <a:gd name="f33" fmla="val 5359"/>
                  <a:gd name="f34" fmla="+- 0 0 -360"/>
                  <a:gd name="f35" fmla="+- 0 0 -90"/>
                  <a:gd name="f36" fmla="+- 0 0 -180"/>
                  <a:gd name="f37" fmla="+- 0 0 -270"/>
                  <a:gd name="f38" fmla="*/ f3 1 136188"/>
                  <a:gd name="f39" fmla="*/ f4 1 135896"/>
                  <a:gd name="f40" fmla="+- f7 0 f5"/>
                  <a:gd name="f41" fmla="+- f6 0 f5"/>
                  <a:gd name="f42" fmla="*/ f34 f0 1"/>
                  <a:gd name="f43" fmla="*/ f35 f0 1"/>
                  <a:gd name="f44" fmla="*/ f36 f0 1"/>
                  <a:gd name="f45" fmla="*/ f37 f0 1"/>
                  <a:gd name="f46" fmla="*/ f41 1 136188"/>
                  <a:gd name="f47" fmla="*/ f40 1 135896"/>
                  <a:gd name="f48" fmla="*/ 23683 f41 1"/>
                  <a:gd name="f49" fmla="*/ 0 f40 1"/>
                  <a:gd name="f50" fmla="*/ 47366 f41 1"/>
                  <a:gd name="f51" fmla="*/ 23771 f40 1"/>
                  <a:gd name="f52" fmla="*/ 47541 f40 1"/>
                  <a:gd name="f53" fmla="*/ 0 f41 1"/>
                  <a:gd name="f54" fmla="*/ 136188 f41 1"/>
                  <a:gd name="f55" fmla="*/ 135896 f40 1"/>
                  <a:gd name="f56" fmla="*/ f42 1 f2"/>
                  <a:gd name="f57" fmla="*/ f43 1 f2"/>
                  <a:gd name="f58" fmla="*/ f44 1 f2"/>
                  <a:gd name="f59" fmla="*/ f45 1 f2"/>
                  <a:gd name="f60" fmla="*/ f48 1 136188"/>
                  <a:gd name="f61" fmla="*/ f49 1 135896"/>
                  <a:gd name="f62" fmla="*/ f50 1 136188"/>
                  <a:gd name="f63" fmla="*/ f51 1 135896"/>
                  <a:gd name="f64" fmla="*/ f52 1 135896"/>
                  <a:gd name="f65" fmla="*/ f53 1 136188"/>
                  <a:gd name="f66" fmla="*/ f54 1 136188"/>
                  <a:gd name="f67" fmla="*/ f55 1 135896"/>
                  <a:gd name="f68" fmla="+- f56 0 f1"/>
                  <a:gd name="f69" fmla="+- f57 0 f1"/>
                  <a:gd name="f70" fmla="+- f58 0 f1"/>
                  <a:gd name="f71" fmla="+- f59 0 f1"/>
                  <a:gd name="f72" fmla="*/ f60 1 f46"/>
                  <a:gd name="f73" fmla="*/ f61 1 f47"/>
                  <a:gd name="f74" fmla="*/ f62 1 f46"/>
                  <a:gd name="f75" fmla="*/ f63 1 f47"/>
                  <a:gd name="f76" fmla="*/ f64 1 f47"/>
                  <a:gd name="f77" fmla="*/ f65 1 f46"/>
                  <a:gd name="f78" fmla="*/ f66 1 f46"/>
                  <a:gd name="f79" fmla="*/ f67 1 f47"/>
                  <a:gd name="f80" fmla="*/ f77 f38 1"/>
                  <a:gd name="f81" fmla="*/ f78 f38 1"/>
                  <a:gd name="f82" fmla="*/ f79 f39 1"/>
                  <a:gd name="f83" fmla="*/ f73 f39 1"/>
                  <a:gd name="f84" fmla="*/ f72 f38 1"/>
                  <a:gd name="f85" fmla="*/ f74 f38 1"/>
                  <a:gd name="f86" fmla="*/ f75 f39 1"/>
                  <a:gd name="f87" fmla="*/ f76 f39 1"/>
                </a:gdLst>
                <a:ahLst/>
                <a:cxnLst>
                  <a:cxn ang="3cd4">
                    <a:pos x="hc" y="t"/>
                  </a:cxn>
                  <a:cxn ang="0">
                    <a:pos x="r" y="vc"/>
                  </a:cxn>
                  <a:cxn ang="cd4">
                    <a:pos x="hc" y="b"/>
                  </a:cxn>
                  <a:cxn ang="cd2">
                    <a:pos x="l" y="vc"/>
                  </a:cxn>
                  <a:cxn ang="f68">
                    <a:pos x="f84" y="f83"/>
                  </a:cxn>
                  <a:cxn ang="f69">
                    <a:pos x="f85" y="f86"/>
                  </a:cxn>
                  <a:cxn ang="f70">
                    <a:pos x="f84" y="f87"/>
                  </a:cxn>
                  <a:cxn ang="f71">
                    <a:pos x="f80" y="f86"/>
                  </a:cxn>
                </a:cxnLst>
                <a:rect l="f80" t="f83" r="f81" b="f82"/>
                <a:pathLst>
                  <a:path w="136188" h="135896">
                    <a:moveTo>
                      <a:pt x="f8" y="f9"/>
                    </a:moveTo>
                    <a:cubicBezTo>
                      <a:pt x="f10" y="f5"/>
                      <a:pt x="f11" y="f12"/>
                      <a:pt x="f6" y="f13"/>
                    </a:cubicBezTo>
                    <a:cubicBezTo>
                      <a:pt x="f14" y="f15"/>
                      <a:pt x="f16" y="f7"/>
                      <a:pt x="f17" y="f18"/>
                    </a:cubicBezTo>
                    <a:cubicBezTo>
                      <a:pt x="f19" y="f20"/>
                      <a:pt x="f5" y="f21"/>
                      <a:pt x="f22" y="f23"/>
                    </a:cubicBezTo>
                    <a:cubicBezTo>
                      <a:pt x="f24" y="f25"/>
                      <a:pt x="f26" y="f27"/>
                      <a:pt x="f28" y="f29"/>
                    </a:cubicBezTo>
                    <a:cubicBezTo>
                      <a:pt x="f30" y="f31"/>
                      <a:pt x="f32" y="f33"/>
                      <a:pt x="f8" y="f9"/>
                    </a:cubicBezTo>
                    <a:close/>
                  </a:path>
                </a:pathLst>
              </a:custGeom>
              <a:solidFill>
                <a:srgbClr val="6A297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8" name="Shape 903"/>
              <p:cNvSpPr/>
              <p:nvPr/>
            </p:nvSpPr>
            <p:spPr>
              <a:xfrm>
                <a:off x="626574" y="8541520"/>
                <a:ext cx="212104" cy="148992"/>
              </a:xfrm>
              <a:custGeom>
                <a:avLst/>
                <a:gdLst>
                  <a:gd name="f0" fmla="val 10800000"/>
                  <a:gd name="f1" fmla="val 5400000"/>
                  <a:gd name="f2" fmla="val 180"/>
                  <a:gd name="f3" fmla="val w"/>
                  <a:gd name="f4" fmla="val h"/>
                  <a:gd name="f5" fmla="val 0"/>
                  <a:gd name="f6" fmla="val 264706"/>
                  <a:gd name="f7" fmla="val 205903"/>
                  <a:gd name="f8" fmla="val 92385"/>
                  <a:gd name="f9" fmla="val 6081"/>
                  <a:gd name="f10" fmla="val 121320"/>
                  <a:gd name="f11" fmla="val 114087"/>
                  <a:gd name="f12" fmla="val 44478"/>
                  <a:gd name="f13" fmla="val 143269"/>
                  <a:gd name="f14" fmla="val 47534"/>
                  <a:gd name="f15" fmla="val 163462"/>
                  <a:gd name="f16" fmla="val 49630"/>
                  <a:gd name="f17" fmla="val 198514"/>
                  <a:gd name="f18" fmla="val 188"/>
                  <a:gd name="f19" fmla="val 229298"/>
                  <a:gd name="f20" fmla="val 49261"/>
                  <a:gd name="f21" fmla="val 109141"/>
                  <a:gd name="f22" fmla="val 175895"/>
                  <a:gd name="f23" fmla="val 100036"/>
                  <a:gd name="f24" fmla="val 155054"/>
                  <a:gd name="f25" fmla="val 88951"/>
                  <a:gd name="f26" fmla="val 184631"/>
                  <a:gd name="f27" fmla="val 54595"/>
                  <a:gd name="f28" fmla="val 77559"/>
                  <a:gd name="f29" fmla="val 12050"/>
                  <a:gd name="f30" fmla="val 83380"/>
                  <a:gd name="f31" fmla="val 8850"/>
                  <a:gd name="f32" fmla="val 88252"/>
                  <a:gd name="f33" fmla="val 6949"/>
                  <a:gd name="f34" fmla="+- 0 0 -360"/>
                  <a:gd name="f35" fmla="+- 0 0 -90"/>
                  <a:gd name="f36" fmla="+- 0 0 -180"/>
                  <a:gd name="f37" fmla="+- 0 0 -270"/>
                  <a:gd name="f38" fmla="*/ f3 1 264706"/>
                  <a:gd name="f39" fmla="*/ f4 1 205903"/>
                  <a:gd name="f40" fmla="+- f7 0 f5"/>
                  <a:gd name="f41" fmla="+- f6 0 f5"/>
                  <a:gd name="f42" fmla="*/ f34 f0 1"/>
                  <a:gd name="f43" fmla="*/ f35 f0 1"/>
                  <a:gd name="f44" fmla="*/ f36 f0 1"/>
                  <a:gd name="f45" fmla="*/ f37 f0 1"/>
                  <a:gd name="f46" fmla="*/ f41 1 264706"/>
                  <a:gd name="f47" fmla="*/ f40 1 205903"/>
                  <a:gd name="f48" fmla="*/ 46195 f41 1"/>
                  <a:gd name="f49" fmla="*/ 0 f40 1"/>
                  <a:gd name="f50" fmla="*/ 92389 f41 1"/>
                  <a:gd name="f51" fmla="*/ 34947 f40 1"/>
                  <a:gd name="f52" fmla="*/ 69894 f40 1"/>
                  <a:gd name="f53" fmla="*/ 0 f41 1"/>
                  <a:gd name="f54" fmla="*/ 264706 f41 1"/>
                  <a:gd name="f55" fmla="*/ 205903 f40 1"/>
                  <a:gd name="f56" fmla="*/ f42 1 f2"/>
                  <a:gd name="f57" fmla="*/ f43 1 f2"/>
                  <a:gd name="f58" fmla="*/ f44 1 f2"/>
                  <a:gd name="f59" fmla="*/ f45 1 f2"/>
                  <a:gd name="f60" fmla="*/ f48 1 264706"/>
                  <a:gd name="f61" fmla="*/ f49 1 205903"/>
                  <a:gd name="f62" fmla="*/ f50 1 264706"/>
                  <a:gd name="f63" fmla="*/ f51 1 205903"/>
                  <a:gd name="f64" fmla="*/ f52 1 205903"/>
                  <a:gd name="f65" fmla="*/ f53 1 264706"/>
                  <a:gd name="f66" fmla="*/ f54 1 264706"/>
                  <a:gd name="f67" fmla="*/ f55 1 205903"/>
                  <a:gd name="f68" fmla="+- f56 0 f1"/>
                  <a:gd name="f69" fmla="+- f57 0 f1"/>
                  <a:gd name="f70" fmla="+- f58 0 f1"/>
                  <a:gd name="f71" fmla="+- f59 0 f1"/>
                  <a:gd name="f72" fmla="*/ f60 1 f46"/>
                  <a:gd name="f73" fmla="*/ f61 1 f47"/>
                  <a:gd name="f74" fmla="*/ f62 1 f46"/>
                  <a:gd name="f75" fmla="*/ f63 1 f47"/>
                  <a:gd name="f76" fmla="*/ f64 1 f47"/>
                  <a:gd name="f77" fmla="*/ f65 1 f46"/>
                  <a:gd name="f78" fmla="*/ f66 1 f46"/>
                  <a:gd name="f79" fmla="*/ f67 1 f47"/>
                  <a:gd name="f80" fmla="*/ f77 f38 1"/>
                  <a:gd name="f81" fmla="*/ f78 f38 1"/>
                  <a:gd name="f82" fmla="*/ f79 f39 1"/>
                  <a:gd name="f83" fmla="*/ f73 f39 1"/>
                  <a:gd name="f84" fmla="*/ f72 f38 1"/>
                  <a:gd name="f85" fmla="*/ f74 f38 1"/>
                  <a:gd name="f86" fmla="*/ f75 f39 1"/>
                  <a:gd name="f87" fmla="*/ f76 f39 1"/>
                </a:gdLst>
                <a:ahLst/>
                <a:cxnLst>
                  <a:cxn ang="3cd4">
                    <a:pos x="hc" y="t"/>
                  </a:cxn>
                  <a:cxn ang="0">
                    <a:pos x="r" y="vc"/>
                  </a:cxn>
                  <a:cxn ang="cd4">
                    <a:pos x="hc" y="b"/>
                  </a:cxn>
                  <a:cxn ang="cd2">
                    <a:pos x="l" y="vc"/>
                  </a:cxn>
                  <a:cxn ang="f68">
                    <a:pos x="f84" y="f83"/>
                  </a:cxn>
                  <a:cxn ang="f69">
                    <a:pos x="f85" y="f86"/>
                  </a:cxn>
                  <a:cxn ang="f70">
                    <a:pos x="f84" y="f87"/>
                  </a:cxn>
                  <a:cxn ang="f71">
                    <a:pos x="f80" y="f86"/>
                  </a:cxn>
                </a:cxnLst>
                <a:rect l="f80" t="f83" r="f81" b="f82"/>
                <a:pathLst>
                  <a:path w="264706" h="205903">
                    <a:moveTo>
                      <a:pt x="f8" y="f9"/>
                    </a:moveTo>
                    <a:cubicBezTo>
                      <a:pt x="f10" y="f5"/>
                      <a:pt x="f11" y="f12"/>
                      <a:pt x="f13" y="f14"/>
                    </a:cubicBezTo>
                    <a:cubicBezTo>
                      <a:pt x="f15" y="f16"/>
                      <a:pt x="f17" y="f18"/>
                      <a:pt x="f19" y="f20"/>
                    </a:cubicBezTo>
                    <a:cubicBezTo>
                      <a:pt x="f6" y="f21"/>
                      <a:pt x="f22" y="f23"/>
                      <a:pt x="f24" y="f7"/>
                    </a:cubicBezTo>
                    <a:cubicBezTo>
                      <a:pt x="f25" y="f26"/>
                      <a:pt x="f5" y="f27"/>
                      <a:pt x="f28" y="f29"/>
                    </a:cubicBezTo>
                    <a:cubicBezTo>
                      <a:pt x="f30" y="f31"/>
                      <a:pt x="f32" y="f33"/>
                      <a:pt x="f8" y="f9"/>
                    </a:cubicBezTo>
                    <a:close/>
                  </a:path>
                </a:pathLst>
              </a:custGeom>
              <a:solidFill>
                <a:srgbClr val="6A297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9" name="Shape 904"/>
              <p:cNvSpPr/>
              <p:nvPr/>
            </p:nvSpPr>
            <p:spPr>
              <a:xfrm>
                <a:off x="299575" y="8858131"/>
                <a:ext cx="244510" cy="180027"/>
              </a:xfrm>
              <a:custGeom>
                <a:avLst/>
                <a:gdLst>
                  <a:gd name="f0" fmla="val 10800000"/>
                  <a:gd name="f1" fmla="val 5400000"/>
                  <a:gd name="f2" fmla="val 180"/>
                  <a:gd name="f3" fmla="val w"/>
                  <a:gd name="f4" fmla="val h"/>
                  <a:gd name="f5" fmla="val 0"/>
                  <a:gd name="f6" fmla="val 308559"/>
                  <a:gd name="f7" fmla="val 246367"/>
                  <a:gd name="f8" fmla="val 179451"/>
                  <a:gd name="f9" fmla="val 6642"/>
                  <a:gd name="f10" fmla="val 241198"/>
                  <a:gd name="f11" fmla="val 9004"/>
                  <a:gd name="f12" fmla="val 192634"/>
                  <a:gd name="f13" fmla="val 57962"/>
                  <a:gd name="f14" fmla="val 223761"/>
                  <a:gd name="f15" fmla="val 81293"/>
                  <a:gd name="f16" fmla="val 242672"/>
                  <a:gd name="f17" fmla="val 95503"/>
                  <a:gd name="f18" fmla="val 307162"/>
                  <a:gd name="f19" fmla="val 67069"/>
                  <a:gd name="f20" fmla="val 134442"/>
                  <a:gd name="f21" fmla="val 308077"/>
                  <a:gd name="f22" fmla="val 215354"/>
                  <a:gd name="f23" fmla="val 224955"/>
                  <a:gd name="f24" fmla="val 153174"/>
                  <a:gd name="f25" fmla="val 140995"/>
                  <a:gd name="f26" fmla="val 90221"/>
                  <a:gd name="f27" fmla="val 188544"/>
                  <a:gd name="f28" fmla="+- 0 0 -360"/>
                  <a:gd name="f29" fmla="+- 0 0 -90"/>
                  <a:gd name="f30" fmla="+- 0 0 -180"/>
                  <a:gd name="f31" fmla="+- 0 0 -270"/>
                  <a:gd name="f32" fmla="*/ f3 1 308559"/>
                  <a:gd name="f33" fmla="*/ f4 1 246367"/>
                  <a:gd name="f34" fmla="+- f7 0 f5"/>
                  <a:gd name="f35" fmla="+- f6 0 f5"/>
                  <a:gd name="f36" fmla="*/ f28 f0 1"/>
                  <a:gd name="f37" fmla="*/ f29 f0 1"/>
                  <a:gd name="f38" fmla="*/ f30 f0 1"/>
                  <a:gd name="f39" fmla="*/ f31 f0 1"/>
                  <a:gd name="f40" fmla="*/ f35 1 308559"/>
                  <a:gd name="f41" fmla="*/ f34 1 246367"/>
                  <a:gd name="f42" fmla="*/ 52081 f35 1"/>
                  <a:gd name="f43" fmla="*/ 0 f34 1"/>
                  <a:gd name="f44" fmla="*/ 104162 f35 1"/>
                  <a:gd name="f45" fmla="*/ 43063 f34 1"/>
                  <a:gd name="f46" fmla="*/ 86125 f34 1"/>
                  <a:gd name="f47" fmla="*/ 0 f35 1"/>
                  <a:gd name="f48" fmla="*/ 308559 f35 1"/>
                  <a:gd name="f49" fmla="*/ 246367 f34 1"/>
                  <a:gd name="f50" fmla="*/ f36 1 f2"/>
                  <a:gd name="f51" fmla="*/ f37 1 f2"/>
                  <a:gd name="f52" fmla="*/ f38 1 f2"/>
                  <a:gd name="f53" fmla="*/ f39 1 f2"/>
                  <a:gd name="f54" fmla="*/ f42 1 308559"/>
                  <a:gd name="f55" fmla="*/ f43 1 246367"/>
                  <a:gd name="f56" fmla="*/ f44 1 308559"/>
                  <a:gd name="f57" fmla="*/ f45 1 246367"/>
                  <a:gd name="f58" fmla="*/ f46 1 246367"/>
                  <a:gd name="f59" fmla="*/ f47 1 308559"/>
                  <a:gd name="f60" fmla="*/ f48 1 308559"/>
                  <a:gd name="f61" fmla="*/ f49 1 246367"/>
                  <a:gd name="f62" fmla="+- f50 0 f1"/>
                  <a:gd name="f63" fmla="+- f51 0 f1"/>
                  <a:gd name="f64" fmla="+- f52 0 f1"/>
                  <a:gd name="f65" fmla="+- f53 0 f1"/>
                  <a:gd name="f66" fmla="*/ f54 1 f40"/>
                  <a:gd name="f67" fmla="*/ f55 1 f41"/>
                  <a:gd name="f68" fmla="*/ f56 1 f40"/>
                  <a:gd name="f69" fmla="*/ f57 1 f41"/>
                  <a:gd name="f70" fmla="*/ f58 1 f41"/>
                  <a:gd name="f71" fmla="*/ f59 1 f40"/>
                  <a:gd name="f72" fmla="*/ f60 1 f40"/>
                  <a:gd name="f73" fmla="*/ f61 1 f41"/>
                  <a:gd name="f74" fmla="*/ f71 f32 1"/>
                  <a:gd name="f75" fmla="*/ f72 f32 1"/>
                  <a:gd name="f76" fmla="*/ f73 f33 1"/>
                  <a:gd name="f77" fmla="*/ f67 f33 1"/>
                  <a:gd name="f78" fmla="*/ f66 f32 1"/>
                  <a:gd name="f79" fmla="*/ f68 f32 1"/>
                  <a:gd name="f80" fmla="*/ f69 f33 1"/>
                  <a:gd name="f81" fmla="*/ f70 f33 1"/>
                </a:gdLst>
                <a:ahLst/>
                <a:cxnLst>
                  <a:cxn ang="3cd4">
                    <a:pos x="hc" y="t"/>
                  </a:cxn>
                  <a:cxn ang="0">
                    <a:pos x="r" y="vc"/>
                  </a:cxn>
                  <a:cxn ang="cd4">
                    <a:pos x="hc" y="b"/>
                  </a:cxn>
                  <a:cxn ang="cd2">
                    <a:pos x="l" y="vc"/>
                  </a:cxn>
                  <a:cxn ang="f62">
                    <a:pos x="f78" y="f77"/>
                  </a:cxn>
                  <a:cxn ang="f63">
                    <a:pos x="f79" y="f80"/>
                  </a:cxn>
                  <a:cxn ang="f64">
                    <a:pos x="f78" y="f81"/>
                  </a:cxn>
                  <a:cxn ang="f65">
                    <a:pos x="f74" y="f80"/>
                  </a:cxn>
                </a:cxnLst>
                <a:rect l="f74" t="f77" r="f75" b="f76"/>
                <a:pathLst>
                  <a:path w="308559" h="246367">
                    <a:moveTo>
                      <a:pt x="f8" y="f9"/>
                    </a:moveTo>
                    <a:cubicBezTo>
                      <a:pt x="f10" y="f11"/>
                      <a:pt x="f12" y="f13"/>
                      <a:pt x="f14" y="f15"/>
                    </a:cubicBezTo>
                    <a:cubicBezTo>
                      <a:pt x="f16" y="f17"/>
                      <a:pt x="f18" y="f19"/>
                      <a:pt x="f6" y="f20"/>
                    </a:cubicBezTo>
                    <a:cubicBezTo>
                      <a:pt x="f21" y="f22"/>
                      <a:pt x="f23" y="f24"/>
                      <a:pt x="f25" y="f7"/>
                    </a:cubicBezTo>
                    <a:cubicBezTo>
                      <a:pt x="f26" y="f27"/>
                      <a:pt x="f5" y="f5"/>
                      <a:pt x="f8" y="f9"/>
                    </a:cubicBezTo>
                    <a:close/>
                  </a:path>
                </a:pathLst>
              </a:custGeom>
              <a:solidFill>
                <a:srgbClr val="6A297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0" name="Shape 905"/>
              <p:cNvSpPr/>
              <p:nvPr/>
            </p:nvSpPr>
            <p:spPr>
              <a:xfrm>
                <a:off x="526410" y="8817769"/>
                <a:ext cx="680505" cy="431459"/>
              </a:xfrm>
              <a:custGeom>
                <a:avLst/>
                <a:gdLst>
                  <a:gd name="f0" fmla="val 10800000"/>
                  <a:gd name="f1" fmla="val 5400000"/>
                  <a:gd name="f2" fmla="val 180"/>
                  <a:gd name="f3" fmla="val w"/>
                  <a:gd name="f4" fmla="val h"/>
                  <a:gd name="f5" fmla="val 0"/>
                  <a:gd name="f6" fmla="val 860997"/>
                  <a:gd name="f7" fmla="val 593154"/>
                  <a:gd name="f8" fmla="val 637412"/>
                  <a:gd name="f9" fmla="val 52315"/>
                  <a:gd name="f10" fmla="val 662900"/>
                  <a:gd name="f11" fmla="val 51517"/>
                  <a:gd name="f12" fmla="val 690547"/>
                  <a:gd name="f13" fmla="val 60075"/>
                  <a:gd name="f14" fmla="val 720560"/>
                  <a:gd name="f15" fmla="val 84087"/>
                  <a:gd name="f16" fmla="val 241198"/>
                  <a:gd name="f17" fmla="val 582384"/>
                  <a:gd name="f18" fmla="val 370460"/>
                  <a:gd name="f19" fmla="val 575805"/>
                  <a:gd name="f20" fmla="val 374637"/>
                  <a:gd name="f21" fmla="val 585508"/>
                  <a:gd name="f22" fmla="val 194031"/>
                  <a:gd name="f23" fmla="val 226936"/>
                  <a:gd name="f24" fmla="val 70206"/>
                  <a:gd name="f25" fmla="val 355498"/>
                  <a:gd name="f26" fmla="val 366827"/>
                  <a:gd name="f27" fmla="val 160934"/>
                  <a:gd name="f28" fmla="val 460781"/>
                  <a:gd name="f29" fmla="val 147409"/>
                  <a:gd name="f30" fmla="val 503930"/>
                  <a:gd name="f31" fmla="val 141303"/>
                  <a:gd name="f32" fmla="val 560951"/>
                  <a:gd name="f33" fmla="val 54709"/>
                  <a:gd name="f34" fmla="+- 0 0 -360"/>
                  <a:gd name="f35" fmla="+- 0 0 -90"/>
                  <a:gd name="f36" fmla="+- 0 0 -180"/>
                  <a:gd name="f37" fmla="+- 0 0 -270"/>
                  <a:gd name="f38" fmla="*/ f3 1 860997"/>
                  <a:gd name="f39" fmla="*/ f4 1 593154"/>
                  <a:gd name="f40" fmla="+- f7 0 f5"/>
                  <a:gd name="f41" fmla="+- f6 0 f5"/>
                  <a:gd name="f42" fmla="*/ f34 f0 1"/>
                  <a:gd name="f43" fmla="*/ f35 f0 1"/>
                  <a:gd name="f44" fmla="*/ f36 f0 1"/>
                  <a:gd name="f45" fmla="*/ f37 f0 1"/>
                  <a:gd name="f46" fmla="*/ f41 1 860997"/>
                  <a:gd name="f47" fmla="*/ f40 1 593154"/>
                  <a:gd name="f48" fmla="*/ 144195 f41 1"/>
                  <a:gd name="f49" fmla="*/ 0 f40 1"/>
                  <a:gd name="f50" fmla="*/ 288388 f41 1"/>
                  <a:gd name="f51" fmla="*/ 102266 f40 1"/>
                  <a:gd name="f52" fmla="*/ 204533 f40 1"/>
                  <a:gd name="f53" fmla="*/ 0 f41 1"/>
                  <a:gd name="f54" fmla="*/ 860997 f41 1"/>
                  <a:gd name="f55" fmla="*/ 593154 f40 1"/>
                  <a:gd name="f56" fmla="*/ f42 1 f2"/>
                  <a:gd name="f57" fmla="*/ f43 1 f2"/>
                  <a:gd name="f58" fmla="*/ f44 1 f2"/>
                  <a:gd name="f59" fmla="*/ f45 1 f2"/>
                  <a:gd name="f60" fmla="*/ f48 1 860997"/>
                  <a:gd name="f61" fmla="*/ f49 1 593154"/>
                  <a:gd name="f62" fmla="*/ f50 1 860997"/>
                  <a:gd name="f63" fmla="*/ f51 1 593154"/>
                  <a:gd name="f64" fmla="*/ f52 1 593154"/>
                  <a:gd name="f65" fmla="*/ f53 1 860997"/>
                  <a:gd name="f66" fmla="*/ f54 1 860997"/>
                  <a:gd name="f67" fmla="*/ f55 1 593154"/>
                  <a:gd name="f68" fmla="+- f56 0 f1"/>
                  <a:gd name="f69" fmla="+- f57 0 f1"/>
                  <a:gd name="f70" fmla="+- f58 0 f1"/>
                  <a:gd name="f71" fmla="+- f59 0 f1"/>
                  <a:gd name="f72" fmla="*/ f60 1 f46"/>
                  <a:gd name="f73" fmla="*/ f61 1 f47"/>
                  <a:gd name="f74" fmla="*/ f62 1 f46"/>
                  <a:gd name="f75" fmla="*/ f63 1 f47"/>
                  <a:gd name="f76" fmla="*/ f64 1 f47"/>
                  <a:gd name="f77" fmla="*/ f65 1 f46"/>
                  <a:gd name="f78" fmla="*/ f66 1 f46"/>
                  <a:gd name="f79" fmla="*/ f67 1 f47"/>
                  <a:gd name="f80" fmla="*/ f77 f38 1"/>
                  <a:gd name="f81" fmla="*/ f78 f38 1"/>
                  <a:gd name="f82" fmla="*/ f79 f39 1"/>
                  <a:gd name="f83" fmla="*/ f73 f39 1"/>
                  <a:gd name="f84" fmla="*/ f72 f38 1"/>
                  <a:gd name="f85" fmla="*/ f74 f38 1"/>
                  <a:gd name="f86" fmla="*/ f75 f39 1"/>
                  <a:gd name="f87" fmla="*/ f76 f39 1"/>
                </a:gdLst>
                <a:ahLst/>
                <a:cxnLst>
                  <a:cxn ang="3cd4">
                    <a:pos x="hc" y="t"/>
                  </a:cxn>
                  <a:cxn ang="0">
                    <a:pos x="r" y="vc"/>
                  </a:cxn>
                  <a:cxn ang="cd4">
                    <a:pos x="hc" y="b"/>
                  </a:cxn>
                  <a:cxn ang="cd2">
                    <a:pos x="l" y="vc"/>
                  </a:cxn>
                  <a:cxn ang="f68">
                    <a:pos x="f84" y="f83"/>
                  </a:cxn>
                  <a:cxn ang="f69">
                    <a:pos x="f85" y="f86"/>
                  </a:cxn>
                  <a:cxn ang="f70">
                    <a:pos x="f84" y="f87"/>
                  </a:cxn>
                  <a:cxn ang="f71">
                    <a:pos x="f80" y="f86"/>
                  </a:cxn>
                </a:cxnLst>
                <a:rect l="f80" t="f83" r="f81" b="f82"/>
                <a:pathLst>
                  <a:path w="860997" h="593154">
                    <a:moveTo>
                      <a:pt x="f8" y="f9"/>
                    </a:moveTo>
                    <a:cubicBezTo>
                      <a:pt x="f10" y="f11"/>
                      <a:pt x="f12" y="f13"/>
                      <a:pt x="f14" y="f15"/>
                    </a:cubicBezTo>
                    <a:cubicBezTo>
                      <a:pt x="f6" y="f16"/>
                      <a:pt x="f17" y="f18"/>
                      <a:pt x="f19" y="f7"/>
                    </a:cubicBezTo>
                    <a:cubicBezTo>
                      <a:pt x="f20" y="f21"/>
                      <a:pt x="f5" y="f22"/>
                      <a:pt x="f23" y="f24"/>
                    </a:cubicBezTo>
                    <a:cubicBezTo>
                      <a:pt x="f25" y="f5"/>
                      <a:pt x="f26" y="f27"/>
                      <a:pt x="f28" y="f29"/>
                    </a:cubicBezTo>
                    <a:cubicBezTo>
                      <a:pt x="f30" y="f31"/>
                      <a:pt x="f32" y="f33"/>
                      <a:pt x="f8" y="f9"/>
                    </a:cubicBezTo>
                    <a:close/>
                  </a:path>
                </a:pathLst>
              </a:custGeom>
              <a:solidFill>
                <a:srgbClr val="6A297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1" name="Shape 906"/>
              <p:cNvSpPr/>
              <p:nvPr/>
            </p:nvSpPr>
            <p:spPr>
              <a:xfrm>
                <a:off x="2017047" y="8619116"/>
                <a:ext cx="150235" cy="102431"/>
              </a:xfrm>
              <a:custGeom>
                <a:avLst/>
                <a:gdLst>
                  <a:gd name="f0" fmla="val 10800000"/>
                  <a:gd name="f1" fmla="val 5400000"/>
                  <a:gd name="f2" fmla="val 180"/>
                  <a:gd name="f3" fmla="val w"/>
                  <a:gd name="f4" fmla="val h"/>
                  <a:gd name="f5" fmla="val 0"/>
                  <a:gd name="f6" fmla="val 188047"/>
                  <a:gd name="f7" fmla="val 141868"/>
                  <a:gd name="f8" fmla="val 55335"/>
                  <a:gd name="f9" fmla="val 2225"/>
                  <a:gd name="f10" fmla="val 80294"/>
                  <a:gd name="f11" fmla="val 84050"/>
                  <a:gd name="f12" fmla="val 33618"/>
                  <a:gd name="f13" fmla="val 95352"/>
                  <a:gd name="f14" fmla="val 39796"/>
                  <a:gd name="f15" fmla="val 116446"/>
                  <a:gd name="f16" fmla="val 51354"/>
                  <a:gd name="f17" fmla="val 125107"/>
                  <a:gd name="f18" fmla="val 11768"/>
                  <a:gd name="f19" fmla="val 149898"/>
                  <a:gd name="f20" fmla="val 41473"/>
                  <a:gd name="f21" fmla="val 87345"/>
                  <a:gd name="f22" fmla="val 108689"/>
                  <a:gd name="f23" fmla="val 139207"/>
                  <a:gd name="f24" fmla="val 55880"/>
                  <a:gd name="f25" fmla="val 141536"/>
                  <a:gd name="f26" fmla="val 48336"/>
                  <a:gd name="f27" fmla="val 41334"/>
                  <a:gd name="f28" fmla="val 141190"/>
                  <a:gd name="f29" fmla="val 35293"/>
                  <a:gd name="f30" fmla="val 139339"/>
                  <a:gd name="f31" fmla="val 66192"/>
                  <a:gd name="f32" fmla="val 97899"/>
                  <a:gd name="f33" fmla="val 25940"/>
                  <a:gd name="f34" fmla="val 43256"/>
                  <a:gd name="f35" fmla="val 5557"/>
                  <a:gd name="f36" fmla="val 47771"/>
                  <a:gd name="f37" fmla="val 3592"/>
                  <a:gd name="f38" fmla="val 51769"/>
                  <a:gd name="f39" fmla="val 2543"/>
                  <a:gd name="f40" fmla="+- 0 0 -360"/>
                  <a:gd name="f41" fmla="+- 0 0 -90"/>
                  <a:gd name="f42" fmla="+- 0 0 -180"/>
                  <a:gd name="f43" fmla="+- 0 0 -270"/>
                  <a:gd name="f44" fmla="*/ f3 1 188047"/>
                  <a:gd name="f45" fmla="*/ f4 1 141868"/>
                  <a:gd name="f46" fmla="+- f7 0 f5"/>
                  <a:gd name="f47" fmla="+- f6 0 f5"/>
                  <a:gd name="f48" fmla="*/ f40 f0 1"/>
                  <a:gd name="f49" fmla="*/ f41 f0 1"/>
                  <a:gd name="f50" fmla="*/ f42 f0 1"/>
                  <a:gd name="f51" fmla="*/ f43 f0 1"/>
                  <a:gd name="f52" fmla="*/ f47 1 188047"/>
                  <a:gd name="f53" fmla="*/ f46 1 141868"/>
                  <a:gd name="f54" fmla="*/ 32529 f47 1"/>
                  <a:gd name="f55" fmla="*/ 0 f46 1"/>
                  <a:gd name="f56" fmla="*/ 65057 f47 1"/>
                  <a:gd name="f57" fmla="*/ 23920 f46 1"/>
                  <a:gd name="f58" fmla="*/ 47840 f46 1"/>
                  <a:gd name="f59" fmla="*/ 0 f47 1"/>
                  <a:gd name="f60" fmla="*/ 188047 f47 1"/>
                  <a:gd name="f61" fmla="*/ 141868 f46 1"/>
                  <a:gd name="f62" fmla="*/ f48 1 f2"/>
                  <a:gd name="f63" fmla="*/ f49 1 f2"/>
                  <a:gd name="f64" fmla="*/ f50 1 f2"/>
                  <a:gd name="f65" fmla="*/ f51 1 f2"/>
                  <a:gd name="f66" fmla="*/ f54 1 188047"/>
                  <a:gd name="f67" fmla="*/ f55 1 141868"/>
                  <a:gd name="f68" fmla="*/ f56 1 188047"/>
                  <a:gd name="f69" fmla="*/ f57 1 141868"/>
                  <a:gd name="f70" fmla="*/ f58 1 141868"/>
                  <a:gd name="f71" fmla="*/ f59 1 188047"/>
                  <a:gd name="f72" fmla="*/ f60 1 188047"/>
                  <a:gd name="f73" fmla="*/ f61 1 141868"/>
                  <a:gd name="f74" fmla="+- f62 0 f1"/>
                  <a:gd name="f75" fmla="+- f63 0 f1"/>
                  <a:gd name="f76" fmla="+- f64 0 f1"/>
                  <a:gd name="f77" fmla="+- f65 0 f1"/>
                  <a:gd name="f78" fmla="*/ f66 1 f52"/>
                  <a:gd name="f79" fmla="*/ f67 1 f53"/>
                  <a:gd name="f80" fmla="*/ f68 1 f52"/>
                  <a:gd name="f81" fmla="*/ f69 1 f53"/>
                  <a:gd name="f82" fmla="*/ f70 1 f53"/>
                  <a:gd name="f83" fmla="*/ f71 1 f52"/>
                  <a:gd name="f84" fmla="*/ f72 1 f52"/>
                  <a:gd name="f85" fmla="*/ f73 1 f53"/>
                  <a:gd name="f86" fmla="*/ f83 f44 1"/>
                  <a:gd name="f87" fmla="*/ f84 f44 1"/>
                  <a:gd name="f88" fmla="*/ f85 f45 1"/>
                  <a:gd name="f89" fmla="*/ f79 f45 1"/>
                  <a:gd name="f90" fmla="*/ f78 f44 1"/>
                  <a:gd name="f91" fmla="*/ f80 f44 1"/>
                  <a:gd name="f92" fmla="*/ f81 f45 1"/>
                  <a:gd name="f93" fmla="*/ f82 f45 1"/>
                </a:gdLst>
                <a:ahLst/>
                <a:cxnLst>
                  <a:cxn ang="3cd4">
                    <a:pos x="hc" y="t"/>
                  </a:cxn>
                  <a:cxn ang="0">
                    <a:pos x="r" y="vc"/>
                  </a:cxn>
                  <a:cxn ang="cd4">
                    <a:pos x="hc" y="b"/>
                  </a:cxn>
                  <a:cxn ang="cd2">
                    <a:pos x="l" y="vc"/>
                  </a:cxn>
                  <a:cxn ang="f74">
                    <a:pos x="f90" y="f89"/>
                  </a:cxn>
                  <a:cxn ang="f75">
                    <a:pos x="f91" y="f92"/>
                  </a:cxn>
                  <a:cxn ang="f76">
                    <a:pos x="f90" y="f93"/>
                  </a:cxn>
                  <a:cxn ang="f77">
                    <a:pos x="f86" y="f92"/>
                  </a:cxn>
                </a:cxnLst>
                <a:rect l="f86" t="f89" r="f87" b="f88"/>
                <a:pathLst>
                  <a:path w="188047" h="141868">
                    <a:moveTo>
                      <a:pt x="f8" y="f9"/>
                    </a:moveTo>
                    <a:cubicBezTo>
                      <a:pt x="f10" y="f5"/>
                      <a:pt x="f11" y="f12"/>
                      <a:pt x="f13" y="f14"/>
                    </a:cubicBezTo>
                    <a:cubicBezTo>
                      <a:pt x="f15" y="f16"/>
                      <a:pt x="f17" y="f18"/>
                      <a:pt x="f19" y="f20"/>
                    </a:cubicBezTo>
                    <a:cubicBezTo>
                      <a:pt x="f6" y="f21"/>
                      <a:pt x="f22" y="f23"/>
                      <a:pt x="f24" y="f25"/>
                    </a:cubicBezTo>
                    <a:cubicBezTo>
                      <a:pt x="f26" y="f7"/>
                      <a:pt x="f27" y="f28"/>
                      <a:pt x="f29" y="f30"/>
                    </a:cubicBezTo>
                    <a:cubicBezTo>
                      <a:pt x="f31" y="f32"/>
                      <a:pt x="f5" y="f33"/>
                      <a:pt x="f34" y="f35"/>
                    </a:cubicBezTo>
                    <a:cubicBezTo>
                      <a:pt x="f36" y="f37"/>
                      <a:pt x="f38" y="f39"/>
                      <a:pt x="f8" y="f9"/>
                    </a:cubicBezTo>
                    <a:close/>
                  </a:path>
                </a:pathLst>
              </a:custGeom>
              <a:solidFill>
                <a:srgbClr val="6A297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2" name="Shape 907"/>
              <p:cNvSpPr/>
              <p:nvPr/>
            </p:nvSpPr>
            <p:spPr>
              <a:xfrm>
                <a:off x="1363059" y="9075410"/>
                <a:ext cx="162031" cy="121057"/>
              </a:xfrm>
              <a:custGeom>
                <a:avLst/>
                <a:gdLst>
                  <a:gd name="f0" fmla="val 10800000"/>
                  <a:gd name="f1" fmla="val 5400000"/>
                  <a:gd name="f2" fmla="val 180"/>
                  <a:gd name="f3" fmla="val w"/>
                  <a:gd name="f4" fmla="val h"/>
                  <a:gd name="f5" fmla="val 0"/>
                  <a:gd name="f6" fmla="val 204165"/>
                  <a:gd name="f7" fmla="val 170320"/>
                  <a:gd name="f8" fmla="val 128638"/>
                  <a:gd name="f9" fmla="val 3302"/>
                  <a:gd name="f10" fmla="val 9258"/>
                  <a:gd name="f11" fmla="val 166916"/>
                  <a:gd name="f12" fmla="val 143358"/>
                  <a:gd name="f13" fmla="val 117704"/>
                  <a:gd name="f14" fmla="val 108610"/>
                  <a:gd name="f15" fmla="val 113741"/>
                  <a:gd name="f16" fmla="val 110592"/>
                  <a:gd name="f17" fmla="val 17387"/>
                  <a:gd name="f18" fmla="val 60338"/>
                  <a:gd name="f19" fmla="val 32791"/>
                  <a:gd name="f20" fmla="val 19431"/>
                  <a:gd name="f21" fmla="val 69342"/>
                  <a:gd name="f22" fmla="val 50203"/>
                  <a:gd name="f23" fmla="val 85001"/>
                  <a:gd name="f24" fmla="val 45365"/>
                  <a:gd name="f25" fmla="val 110566"/>
                  <a:gd name="f26" fmla="val 37579"/>
                  <a:gd name="f27" fmla="val 85738"/>
                  <a:gd name="f28" fmla="+- 0 0 -360"/>
                  <a:gd name="f29" fmla="+- 0 0 -90"/>
                  <a:gd name="f30" fmla="+- 0 0 -180"/>
                  <a:gd name="f31" fmla="+- 0 0 -270"/>
                  <a:gd name="f32" fmla="*/ f3 1 204165"/>
                  <a:gd name="f33" fmla="*/ f4 1 170320"/>
                  <a:gd name="f34" fmla="+- f7 0 f5"/>
                  <a:gd name="f35" fmla="+- f6 0 f5"/>
                  <a:gd name="f36" fmla="*/ f28 f0 1"/>
                  <a:gd name="f37" fmla="*/ f29 f0 1"/>
                  <a:gd name="f38" fmla="*/ f30 f0 1"/>
                  <a:gd name="f39" fmla="*/ f31 f0 1"/>
                  <a:gd name="f40" fmla="*/ f35 1 204165"/>
                  <a:gd name="f41" fmla="*/ f34 1 170320"/>
                  <a:gd name="f42" fmla="*/ 34617 f35 1"/>
                  <a:gd name="f43" fmla="*/ 0 f34 1"/>
                  <a:gd name="f44" fmla="*/ 69232 f35 1"/>
                  <a:gd name="f45" fmla="*/ 27397 f34 1"/>
                  <a:gd name="f46" fmla="*/ 54793 f34 1"/>
                  <a:gd name="f47" fmla="*/ 0 f35 1"/>
                  <a:gd name="f48" fmla="*/ 204165 f35 1"/>
                  <a:gd name="f49" fmla="*/ 170320 f34 1"/>
                  <a:gd name="f50" fmla="*/ f36 1 f2"/>
                  <a:gd name="f51" fmla="*/ f37 1 f2"/>
                  <a:gd name="f52" fmla="*/ f38 1 f2"/>
                  <a:gd name="f53" fmla="*/ f39 1 f2"/>
                  <a:gd name="f54" fmla="*/ f42 1 204165"/>
                  <a:gd name="f55" fmla="*/ f43 1 170320"/>
                  <a:gd name="f56" fmla="*/ f44 1 204165"/>
                  <a:gd name="f57" fmla="*/ f45 1 170320"/>
                  <a:gd name="f58" fmla="*/ f46 1 170320"/>
                  <a:gd name="f59" fmla="*/ f47 1 204165"/>
                  <a:gd name="f60" fmla="*/ f48 1 204165"/>
                  <a:gd name="f61" fmla="*/ f49 1 170320"/>
                  <a:gd name="f62" fmla="+- f50 0 f1"/>
                  <a:gd name="f63" fmla="+- f51 0 f1"/>
                  <a:gd name="f64" fmla="+- f52 0 f1"/>
                  <a:gd name="f65" fmla="+- f53 0 f1"/>
                  <a:gd name="f66" fmla="*/ f54 1 f40"/>
                  <a:gd name="f67" fmla="*/ f55 1 f41"/>
                  <a:gd name="f68" fmla="*/ f56 1 f40"/>
                  <a:gd name="f69" fmla="*/ f57 1 f41"/>
                  <a:gd name="f70" fmla="*/ f58 1 f41"/>
                  <a:gd name="f71" fmla="*/ f59 1 f40"/>
                  <a:gd name="f72" fmla="*/ f60 1 f40"/>
                  <a:gd name="f73" fmla="*/ f61 1 f41"/>
                  <a:gd name="f74" fmla="*/ f71 f32 1"/>
                  <a:gd name="f75" fmla="*/ f72 f32 1"/>
                  <a:gd name="f76" fmla="*/ f73 f33 1"/>
                  <a:gd name="f77" fmla="*/ f67 f33 1"/>
                  <a:gd name="f78" fmla="*/ f66 f32 1"/>
                  <a:gd name="f79" fmla="*/ f68 f32 1"/>
                  <a:gd name="f80" fmla="*/ f69 f33 1"/>
                  <a:gd name="f81" fmla="*/ f70 f33 1"/>
                </a:gdLst>
                <a:ahLst/>
                <a:cxnLst>
                  <a:cxn ang="3cd4">
                    <a:pos x="hc" y="t"/>
                  </a:cxn>
                  <a:cxn ang="0">
                    <a:pos x="r" y="vc"/>
                  </a:cxn>
                  <a:cxn ang="cd4">
                    <a:pos x="hc" y="b"/>
                  </a:cxn>
                  <a:cxn ang="cd2">
                    <a:pos x="l" y="vc"/>
                  </a:cxn>
                  <a:cxn ang="f62">
                    <a:pos x="f78" y="f77"/>
                  </a:cxn>
                  <a:cxn ang="f63">
                    <a:pos x="f79" y="f80"/>
                  </a:cxn>
                  <a:cxn ang="f64">
                    <a:pos x="f78" y="f81"/>
                  </a:cxn>
                  <a:cxn ang="f65">
                    <a:pos x="f74" y="f80"/>
                  </a:cxn>
                </a:cxnLst>
                <a:rect l="f74" t="f77" r="f75" b="f76"/>
                <a:pathLst>
                  <a:path w="204165" h="170320">
                    <a:moveTo>
                      <a:pt x="f8" y="f9"/>
                    </a:moveTo>
                    <a:cubicBezTo>
                      <a:pt x="f6" y="f10"/>
                      <a:pt x="f11" y="f12"/>
                      <a:pt x="f13" y="f7"/>
                    </a:cubicBezTo>
                    <a:cubicBezTo>
                      <a:pt x="f14" y="f15"/>
                      <a:pt x="f5" y="f16"/>
                      <a:pt x="f17" y="f18"/>
                    </a:cubicBezTo>
                    <a:cubicBezTo>
                      <a:pt x="f19" y="f20"/>
                      <a:pt x="f21" y="f22"/>
                      <a:pt x="f23" y="f24"/>
                    </a:cubicBezTo>
                    <a:cubicBezTo>
                      <a:pt x="f25" y="f26"/>
                      <a:pt x="f27" y="f5"/>
                      <a:pt x="f8" y="f9"/>
                    </a:cubicBezTo>
                    <a:close/>
                  </a:path>
                </a:pathLst>
              </a:custGeom>
              <a:solidFill>
                <a:srgbClr val="6A297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3" name="Shape 908"/>
              <p:cNvSpPr/>
              <p:nvPr/>
            </p:nvSpPr>
            <p:spPr>
              <a:xfrm>
                <a:off x="823956" y="8355284"/>
                <a:ext cx="126671" cy="99331"/>
              </a:xfrm>
              <a:custGeom>
                <a:avLst/>
                <a:gdLst>
                  <a:gd name="f0" fmla="val 10800000"/>
                  <a:gd name="f1" fmla="val 5400000"/>
                  <a:gd name="f2" fmla="val 180"/>
                  <a:gd name="f3" fmla="val w"/>
                  <a:gd name="f4" fmla="val h"/>
                  <a:gd name="f5" fmla="val 0"/>
                  <a:gd name="f6" fmla="val 160998"/>
                  <a:gd name="f7" fmla="val 134404"/>
                  <a:gd name="f8" fmla="val 101422"/>
                  <a:gd name="f9" fmla="val 2642"/>
                  <a:gd name="f10" fmla="val 7265"/>
                  <a:gd name="f11" fmla="val 131661"/>
                  <a:gd name="f12" fmla="val 113094"/>
                  <a:gd name="f13" fmla="val 92875"/>
                  <a:gd name="f14" fmla="val 85674"/>
                  <a:gd name="f15" fmla="val 89700"/>
                  <a:gd name="f16" fmla="val 87237"/>
                  <a:gd name="f17" fmla="val 13703"/>
                  <a:gd name="f18" fmla="val 47625"/>
                  <a:gd name="f19" fmla="val 25870"/>
                  <a:gd name="f20" fmla="val 15278"/>
                  <a:gd name="f21" fmla="val 54661"/>
                  <a:gd name="f22" fmla="val 39637"/>
                  <a:gd name="f23" fmla="val 67056"/>
                  <a:gd name="f24" fmla="val 35852"/>
                  <a:gd name="f25" fmla="val 87224"/>
                  <a:gd name="f26" fmla="val 29642"/>
                  <a:gd name="f27" fmla="val 67589"/>
                  <a:gd name="f28" fmla="+- 0 0 -360"/>
                  <a:gd name="f29" fmla="+- 0 0 -90"/>
                  <a:gd name="f30" fmla="+- 0 0 -180"/>
                  <a:gd name="f31" fmla="+- 0 0 -270"/>
                  <a:gd name="f32" fmla="*/ f3 1 160998"/>
                  <a:gd name="f33" fmla="*/ f4 1 134404"/>
                  <a:gd name="f34" fmla="+- f7 0 f5"/>
                  <a:gd name="f35" fmla="+- f6 0 f5"/>
                  <a:gd name="f36" fmla="*/ f28 f0 1"/>
                  <a:gd name="f37" fmla="*/ f29 f0 1"/>
                  <a:gd name="f38" fmla="*/ f30 f0 1"/>
                  <a:gd name="f39" fmla="*/ f31 f0 1"/>
                  <a:gd name="f40" fmla="*/ f35 1 160998"/>
                  <a:gd name="f41" fmla="*/ f34 1 134404"/>
                  <a:gd name="f42" fmla="*/ 26596 f35 1"/>
                  <a:gd name="f43" fmla="*/ 0 f34 1"/>
                  <a:gd name="f44" fmla="*/ 53192 f35 1"/>
                  <a:gd name="f45" fmla="*/ 24301 f34 1"/>
                  <a:gd name="f46" fmla="*/ 48603 f34 1"/>
                  <a:gd name="f47" fmla="*/ 0 f35 1"/>
                  <a:gd name="f48" fmla="*/ 160998 f35 1"/>
                  <a:gd name="f49" fmla="*/ 134404 f34 1"/>
                  <a:gd name="f50" fmla="*/ f36 1 f2"/>
                  <a:gd name="f51" fmla="*/ f37 1 f2"/>
                  <a:gd name="f52" fmla="*/ f38 1 f2"/>
                  <a:gd name="f53" fmla="*/ f39 1 f2"/>
                  <a:gd name="f54" fmla="*/ f42 1 160998"/>
                  <a:gd name="f55" fmla="*/ f43 1 134404"/>
                  <a:gd name="f56" fmla="*/ f44 1 160998"/>
                  <a:gd name="f57" fmla="*/ f45 1 134404"/>
                  <a:gd name="f58" fmla="*/ f46 1 134404"/>
                  <a:gd name="f59" fmla="*/ f47 1 160998"/>
                  <a:gd name="f60" fmla="*/ f48 1 160998"/>
                  <a:gd name="f61" fmla="*/ f49 1 134404"/>
                  <a:gd name="f62" fmla="+- f50 0 f1"/>
                  <a:gd name="f63" fmla="+- f51 0 f1"/>
                  <a:gd name="f64" fmla="+- f52 0 f1"/>
                  <a:gd name="f65" fmla="+- f53 0 f1"/>
                  <a:gd name="f66" fmla="*/ f54 1 f40"/>
                  <a:gd name="f67" fmla="*/ f55 1 f41"/>
                  <a:gd name="f68" fmla="*/ f56 1 f40"/>
                  <a:gd name="f69" fmla="*/ f57 1 f41"/>
                  <a:gd name="f70" fmla="*/ f58 1 f41"/>
                  <a:gd name="f71" fmla="*/ f59 1 f40"/>
                  <a:gd name="f72" fmla="*/ f60 1 f40"/>
                  <a:gd name="f73" fmla="*/ f61 1 f41"/>
                  <a:gd name="f74" fmla="*/ f71 f32 1"/>
                  <a:gd name="f75" fmla="*/ f72 f32 1"/>
                  <a:gd name="f76" fmla="*/ f73 f33 1"/>
                  <a:gd name="f77" fmla="*/ f67 f33 1"/>
                  <a:gd name="f78" fmla="*/ f66 f32 1"/>
                  <a:gd name="f79" fmla="*/ f68 f32 1"/>
                  <a:gd name="f80" fmla="*/ f69 f33 1"/>
                  <a:gd name="f81" fmla="*/ f70 f33 1"/>
                </a:gdLst>
                <a:ahLst/>
                <a:cxnLst>
                  <a:cxn ang="3cd4">
                    <a:pos x="hc" y="t"/>
                  </a:cxn>
                  <a:cxn ang="0">
                    <a:pos x="r" y="vc"/>
                  </a:cxn>
                  <a:cxn ang="cd4">
                    <a:pos x="hc" y="b"/>
                  </a:cxn>
                  <a:cxn ang="cd2">
                    <a:pos x="l" y="vc"/>
                  </a:cxn>
                  <a:cxn ang="f62">
                    <a:pos x="f78" y="f77"/>
                  </a:cxn>
                  <a:cxn ang="f63">
                    <a:pos x="f79" y="f80"/>
                  </a:cxn>
                  <a:cxn ang="f64">
                    <a:pos x="f78" y="f81"/>
                  </a:cxn>
                  <a:cxn ang="f65">
                    <a:pos x="f74" y="f80"/>
                  </a:cxn>
                </a:cxnLst>
                <a:rect l="f74" t="f77" r="f75" b="f76"/>
                <a:pathLst>
                  <a:path w="160998" h="134404">
                    <a:moveTo>
                      <a:pt x="f8" y="f9"/>
                    </a:moveTo>
                    <a:cubicBezTo>
                      <a:pt x="f6" y="f10"/>
                      <a:pt x="f11" y="f12"/>
                      <a:pt x="f13" y="f7"/>
                    </a:cubicBezTo>
                    <a:cubicBezTo>
                      <a:pt x="f14" y="f15"/>
                      <a:pt x="f5" y="f16"/>
                      <a:pt x="f17" y="f18"/>
                    </a:cubicBezTo>
                    <a:cubicBezTo>
                      <a:pt x="f19" y="f20"/>
                      <a:pt x="f21" y="f22"/>
                      <a:pt x="f23" y="f24"/>
                    </a:cubicBezTo>
                    <a:cubicBezTo>
                      <a:pt x="f25" y="f26"/>
                      <a:pt x="f27" y="f5"/>
                      <a:pt x="f8" y="f9"/>
                    </a:cubicBezTo>
                    <a:close/>
                  </a:path>
                </a:pathLst>
              </a:custGeom>
              <a:solidFill>
                <a:srgbClr val="6A297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4" name="Shape 909"/>
              <p:cNvSpPr/>
              <p:nvPr/>
            </p:nvSpPr>
            <p:spPr>
              <a:xfrm>
                <a:off x="1501508" y="8268370"/>
                <a:ext cx="111940" cy="83813"/>
              </a:xfrm>
              <a:custGeom>
                <a:avLst/>
                <a:gdLst>
                  <a:gd name="f0" fmla="val 10800000"/>
                  <a:gd name="f1" fmla="val 5400000"/>
                  <a:gd name="f2" fmla="val 180"/>
                  <a:gd name="f3" fmla="val w"/>
                  <a:gd name="f4" fmla="val h"/>
                  <a:gd name="f5" fmla="val 0"/>
                  <a:gd name="f6" fmla="val 140538"/>
                  <a:gd name="f7" fmla="val 113944"/>
                  <a:gd name="f8" fmla="val 91262"/>
                  <a:gd name="f9" fmla="val 4876"/>
                  <a:gd name="f10" fmla="val 13550"/>
                  <a:gd name="f11" fmla="val 107633"/>
                  <a:gd name="f12" fmla="val 99390"/>
                  <a:gd name="f13" fmla="val 73533"/>
                  <a:gd name="f14" fmla="val 71120"/>
                  <a:gd name="f15" fmla="val 76187"/>
                  <a:gd name="f16" fmla="val 67284"/>
                  <a:gd name="f17" fmla="val 14529"/>
                  <a:gd name="f18" fmla="val 35306"/>
                  <a:gd name="f19" fmla="val 27293"/>
                  <a:gd name="f20" fmla="val 9436"/>
                  <a:gd name="f21" fmla="val 49378"/>
                  <a:gd name="f22" fmla="val 31953"/>
                  <a:gd name="f23" fmla="val 59957"/>
                  <a:gd name="f24" fmla="val 29794"/>
                  <a:gd name="f25" fmla="val 77254"/>
                  <a:gd name="f26" fmla="val 26264"/>
                  <a:gd name="f27" fmla="val 63284"/>
                  <a:gd name="f28" fmla="+- 0 0 -360"/>
                  <a:gd name="f29" fmla="+- 0 0 -90"/>
                  <a:gd name="f30" fmla="+- 0 0 -180"/>
                  <a:gd name="f31" fmla="+- 0 0 -270"/>
                  <a:gd name="f32" fmla="*/ f3 1 140538"/>
                  <a:gd name="f33" fmla="*/ f4 1 113944"/>
                  <a:gd name="f34" fmla="+- f7 0 f5"/>
                  <a:gd name="f35" fmla="+- f6 0 f5"/>
                  <a:gd name="f36" fmla="*/ f28 f0 1"/>
                  <a:gd name="f37" fmla="*/ f29 f0 1"/>
                  <a:gd name="f38" fmla="*/ f30 f0 1"/>
                  <a:gd name="f39" fmla="*/ f31 f0 1"/>
                  <a:gd name="f40" fmla="*/ f35 1 140538"/>
                  <a:gd name="f41" fmla="*/ f34 1 113944"/>
                  <a:gd name="f42" fmla="*/ 24092 f35 1"/>
                  <a:gd name="f43" fmla="*/ 0 f34 1"/>
                  <a:gd name="f44" fmla="*/ 48183 f35 1"/>
                  <a:gd name="f45" fmla="*/ 20312 f34 1"/>
                  <a:gd name="f46" fmla="*/ 40624 f34 1"/>
                  <a:gd name="f47" fmla="*/ 0 f35 1"/>
                  <a:gd name="f48" fmla="*/ 140538 f35 1"/>
                  <a:gd name="f49" fmla="*/ 113944 f34 1"/>
                  <a:gd name="f50" fmla="*/ f36 1 f2"/>
                  <a:gd name="f51" fmla="*/ f37 1 f2"/>
                  <a:gd name="f52" fmla="*/ f38 1 f2"/>
                  <a:gd name="f53" fmla="*/ f39 1 f2"/>
                  <a:gd name="f54" fmla="*/ f42 1 140538"/>
                  <a:gd name="f55" fmla="*/ f43 1 113944"/>
                  <a:gd name="f56" fmla="*/ f44 1 140538"/>
                  <a:gd name="f57" fmla="*/ f45 1 113944"/>
                  <a:gd name="f58" fmla="*/ f46 1 113944"/>
                  <a:gd name="f59" fmla="*/ f47 1 140538"/>
                  <a:gd name="f60" fmla="*/ f48 1 140538"/>
                  <a:gd name="f61" fmla="*/ f49 1 113944"/>
                  <a:gd name="f62" fmla="+- f50 0 f1"/>
                  <a:gd name="f63" fmla="+- f51 0 f1"/>
                  <a:gd name="f64" fmla="+- f52 0 f1"/>
                  <a:gd name="f65" fmla="+- f53 0 f1"/>
                  <a:gd name="f66" fmla="*/ f54 1 f40"/>
                  <a:gd name="f67" fmla="*/ f55 1 f41"/>
                  <a:gd name="f68" fmla="*/ f56 1 f40"/>
                  <a:gd name="f69" fmla="*/ f57 1 f41"/>
                  <a:gd name="f70" fmla="*/ f58 1 f41"/>
                  <a:gd name="f71" fmla="*/ f59 1 f40"/>
                  <a:gd name="f72" fmla="*/ f60 1 f40"/>
                  <a:gd name="f73" fmla="*/ f61 1 f41"/>
                  <a:gd name="f74" fmla="*/ f71 f32 1"/>
                  <a:gd name="f75" fmla="*/ f72 f32 1"/>
                  <a:gd name="f76" fmla="*/ f73 f33 1"/>
                  <a:gd name="f77" fmla="*/ f67 f33 1"/>
                  <a:gd name="f78" fmla="*/ f66 f32 1"/>
                  <a:gd name="f79" fmla="*/ f68 f32 1"/>
                  <a:gd name="f80" fmla="*/ f69 f33 1"/>
                  <a:gd name="f81" fmla="*/ f70 f33 1"/>
                </a:gdLst>
                <a:ahLst/>
                <a:cxnLst>
                  <a:cxn ang="3cd4">
                    <a:pos x="hc" y="t"/>
                  </a:cxn>
                  <a:cxn ang="0">
                    <a:pos x="r" y="vc"/>
                  </a:cxn>
                  <a:cxn ang="cd4">
                    <a:pos x="hc" y="b"/>
                  </a:cxn>
                  <a:cxn ang="cd2">
                    <a:pos x="l" y="vc"/>
                  </a:cxn>
                  <a:cxn ang="f62">
                    <a:pos x="f78" y="f77"/>
                  </a:cxn>
                  <a:cxn ang="f63">
                    <a:pos x="f79" y="f80"/>
                  </a:cxn>
                  <a:cxn ang="f64">
                    <a:pos x="f78" y="f81"/>
                  </a:cxn>
                  <a:cxn ang="f65">
                    <a:pos x="f74" y="f80"/>
                  </a:cxn>
                </a:cxnLst>
                <a:rect l="f74" t="f77" r="f75" b="f76"/>
                <a:pathLst>
                  <a:path w="140538" h="113944">
                    <a:moveTo>
                      <a:pt x="f8" y="f9"/>
                    </a:moveTo>
                    <a:cubicBezTo>
                      <a:pt x="f6" y="f10"/>
                      <a:pt x="f11" y="f12"/>
                      <a:pt x="f13" y="f7"/>
                    </a:cubicBezTo>
                    <a:cubicBezTo>
                      <a:pt x="f14" y="f15"/>
                      <a:pt x="f5" y="f16"/>
                      <a:pt x="f17" y="f18"/>
                    </a:cubicBezTo>
                    <a:cubicBezTo>
                      <a:pt x="f19" y="f20"/>
                      <a:pt x="f21" y="f22"/>
                      <a:pt x="f23" y="f24"/>
                    </a:cubicBezTo>
                    <a:cubicBezTo>
                      <a:pt x="f25" y="f26"/>
                      <a:pt x="f27" y="f5"/>
                      <a:pt x="f8" y="f9"/>
                    </a:cubicBezTo>
                    <a:close/>
                  </a:path>
                </a:pathLst>
              </a:custGeom>
              <a:solidFill>
                <a:srgbClr val="6A297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5" name="Shape 910"/>
              <p:cNvSpPr/>
              <p:nvPr/>
            </p:nvSpPr>
            <p:spPr>
              <a:xfrm>
                <a:off x="2199698" y="8302514"/>
                <a:ext cx="108996" cy="80704"/>
              </a:xfrm>
              <a:custGeom>
                <a:avLst/>
                <a:gdLst>
                  <a:gd name="f0" fmla="val 10800000"/>
                  <a:gd name="f1" fmla="val 5400000"/>
                  <a:gd name="f2" fmla="val 180"/>
                  <a:gd name="f3" fmla="val w"/>
                  <a:gd name="f4" fmla="val h"/>
                  <a:gd name="f5" fmla="val 0"/>
                  <a:gd name="f6" fmla="val 135458"/>
                  <a:gd name="f7" fmla="val 110820"/>
                  <a:gd name="f8" fmla="val 48196"/>
                  <a:gd name="f9" fmla="val 4267"/>
                  <a:gd name="f10" fmla="val 75527"/>
                  <a:gd name="f11" fmla="val 61277"/>
                  <a:gd name="f12" fmla="val 25350"/>
                  <a:gd name="f13" fmla="val 78029"/>
                  <a:gd name="f14" fmla="val 29020"/>
                  <a:gd name="f15" fmla="val 88316"/>
                  <a:gd name="f16" fmla="val 31369"/>
                  <a:gd name="f17" fmla="val 110337"/>
                  <a:gd name="f18" fmla="val 9741"/>
                  <a:gd name="f19" fmla="val 122022"/>
                  <a:gd name="f20" fmla="val 35230"/>
                  <a:gd name="f21" fmla="val 66561"/>
                  <a:gd name="f22" fmla="val 65989"/>
                  <a:gd name="f23" fmla="val 74029"/>
                  <a:gd name="f24" fmla="val 62662"/>
                  <a:gd name="f25" fmla="val 29908"/>
                  <a:gd name="f26" fmla="val 96063"/>
                  <a:gd name="f27" fmla="val 11938"/>
                  <a:gd name="f28" fmla="+- 0 0 -360"/>
                  <a:gd name="f29" fmla="+- 0 0 -90"/>
                  <a:gd name="f30" fmla="+- 0 0 -180"/>
                  <a:gd name="f31" fmla="+- 0 0 -270"/>
                  <a:gd name="f32" fmla="*/ f3 1 135458"/>
                  <a:gd name="f33" fmla="*/ f4 1 110820"/>
                  <a:gd name="f34" fmla="+- f7 0 f5"/>
                  <a:gd name="f35" fmla="+- f6 0 f5"/>
                  <a:gd name="f36" fmla="*/ f28 f0 1"/>
                  <a:gd name="f37" fmla="*/ f29 f0 1"/>
                  <a:gd name="f38" fmla="*/ f30 f0 1"/>
                  <a:gd name="f39" fmla="*/ f31 f0 1"/>
                  <a:gd name="f40" fmla="*/ f35 1 135458"/>
                  <a:gd name="f41" fmla="*/ f34 1 110820"/>
                  <a:gd name="f42" fmla="*/ 23939 f35 1"/>
                  <a:gd name="f43" fmla="*/ 0 f34 1"/>
                  <a:gd name="f44" fmla="*/ 47878 f35 1"/>
                  <a:gd name="f45" fmla="*/ 19177 f34 1"/>
                  <a:gd name="f46" fmla="*/ 38353 f34 1"/>
                  <a:gd name="f47" fmla="*/ 0 f35 1"/>
                  <a:gd name="f48" fmla="*/ 135458 f35 1"/>
                  <a:gd name="f49" fmla="*/ 110820 f34 1"/>
                  <a:gd name="f50" fmla="*/ f36 1 f2"/>
                  <a:gd name="f51" fmla="*/ f37 1 f2"/>
                  <a:gd name="f52" fmla="*/ f38 1 f2"/>
                  <a:gd name="f53" fmla="*/ f39 1 f2"/>
                  <a:gd name="f54" fmla="*/ f42 1 135458"/>
                  <a:gd name="f55" fmla="*/ f43 1 110820"/>
                  <a:gd name="f56" fmla="*/ f44 1 135458"/>
                  <a:gd name="f57" fmla="*/ f45 1 110820"/>
                  <a:gd name="f58" fmla="*/ f46 1 110820"/>
                  <a:gd name="f59" fmla="*/ f47 1 135458"/>
                  <a:gd name="f60" fmla="*/ f48 1 135458"/>
                  <a:gd name="f61" fmla="*/ f49 1 110820"/>
                  <a:gd name="f62" fmla="+- f50 0 f1"/>
                  <a:gd name="f63" fmla="+- f51 0 f1"/>
                  <a:gd name="f64" fmla="+- f52 0 f1"/>
                  <a:gd name="f65" fmla="+- f53 0 f1"/>
                  <a:gd name="f66" fmla="*/ f54 1 f40"/>
                  <a:gd name="f67" fmla="*/ f55 1 f41"/>
                  <a:gd name="f68" fmla="*/ f56 1 f40"/>
                  <a:gd name="f69" fmla="*/ f57 1 f41"/>
                  <a:gd name="f70" fmla="*/ f58 1 f41"/>
                  <a:gd name="f71" fmla="*/ f59 1 f40"/>
                  <a:gd name="f72" fmla="*/ f60 1 f40"/>
                  <a:gd name="f73" fmla="*/ f61 1 f41"/>
                  <a:gd name="f74" fmla="*/ f71 f32 1"/>
                  <a:gd name="f75" fmla="*/ f72 f32 1"/>
                  <a:gd name="f76" fmla="*/ f73 f33 1"/>
                  <a:gd name="f77" fmla="*/ f67 f33 1"/>
                  <a:gd name="f78" fmla="*/ f66 f32 1"/>
                  <a:gd name="f79" fmla="*/ f68 f32 1"/>
                  <a:gd name="f80" fmla="*/ f69 f33 1"/>
                  <a:gd name="f81" fmla="*/ f70 f33 1"/>
                </a:gdLst>
                <a:ahLst/>
                <a:cxnLst>
                  <a:cxn ang="3cd4">
                    <a:pos x="hc" y="t"/>
                  </a:cxn>
                  <a:cxn ang="0">
                    <a:pos x="r" y="vc"/>
                  </a:cxn>
                  <a:cxn ang="cd4">
                    <a:pos x="hc" y="b"/>
                  </a:cxn>
                  <a:cxn ang="cd2">
                    <a:pos x="l" y="vc"/>
                  </a:cxn>
                  <a:cxn ang="f62">
                    <a:pos x="f78" y="f77"/>
                  </a:cxn>
                  <a:cxn ang="f63">
                    <a:pos x="f79" y="f80"/>
                  </a:cxn>
                  <a:cxn ang="f64">
                    <a:pos x="f78" y="f81"/>
                  </a:cxn>
                  <a:cxn ang="f65">
                    <a:pos x="f74" y="f80"/>
                  </a:cxn>
                </a:cxnLst>
                <a:rect l="f74" t="f77" r="f75" b="f76"/>
                <a:pathLst>
                  <a:path w="135458" h="110820">
                    <a:moveTo>
                      <a:pt x="f8" y="f9"/>
                    </a:moveTo>
                    <a:cubicBezTo>
                      <a:pt x="f10" y="f5"/>
                      <a:pt x="f11" y="f12"/>
                      <a:pt x="f13" y="f14"/>
                    </a:cubicBezTo>
                    <a:cubicBezTo>
                      <a:pt x="f15" y="f16"/>
                      <a:pt x="f17" y="f18"/>
                      <a:pt x="f19" y="f20"/>
                    </a:cubicBezTo>
                    <a:cubicBezTo>
                      <a:pt x="f6" y="f21"/>
                      <a:pt x="f22" y="f23"/>
                      <a:pt x="f24" y="f7"/>
                    </a:cubicBezTo>
                    <a:cubicBezTo>
                      <a:pt x="f25" y="f26"/>
                      <a:pt x="f5" y="f27"/>
                      <a:pt x="f8" y="f9"/>
                    </a:cubicBezTo>
                    <a:close/>
                  </a:path>
                </a:pathLst>
              </a:custGeom>
              <a:solidFill>
                <a:srgbClr val="6A297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6" name="Shape 911"/>
              <p:cNvSpPr/>
              <p:nvPr/>
            </p:nvSpPr>
            <p:spPr>
              <a:xfrm>
                <a:off x="2606232" y="8113178"/>
                <a:ext cx="67757" cy="55878"/>
              </a:xfrm>
              <a:custGeom>
                <a:avLst/>
                <a:gdLst>
                  <a:gd name="f0" fmla="val 10800000"/>
                  <a:gd name="f1" fmla="val 5400000"/>
                  <a:gd name="f2" fmla="val 180"/>
                  <a:gd name="f3" fmla="val w"/>
                  <a:gd name="f4" fmla="val h"/>
                  <a:gd name="f5" fmla="val 0"/>
                  <a:gd name="f6" fmla="val 86166"/>
                  <a:gd name="f7" fmla="val 75548"/>
                  <a:gd name="f8" fmla="val 59763"/>
                  <a:gd name="f9" fmla="val 3683"/>
                  <a:gd name="f10" fmla="val 85023"/>
                  <a:gd name="f11" fmla="val 8751"/>
                  <a:gd name="f12" fmla="val 63573"/>
                  <a:gd name="f13" fmla="val 53417"/>
                  <a:gd name="f14" fmla="val 70498"/>
                  <a:gd name="f15" fmla="val 80648"/>
                  <a:gd name="f16" fmla="val 73968"/>
                  <a:gd name="f17" fmla="val 72283"/>
                  <a:gd name="f18" fmla="val 63060"/>
                  <a:gd name="f19" fmla="val 75453"/>
                  <a:gd name="f20" fmla="val 35390"/>
                  <a:gd name="f21" fmla="val 75166"/>
                  <a:gd name="f22" fmla="val 59805"/>
                  <a:gd name="f23" fmla="val 10601"/>
                  <a:gd name="f24" fmla="val 35192"/>
                  <a:gd name="f25" fmla="val 18539"/>
                  <a:gd name="f26" fmla="val 16790"/>
                  <a:gd name="f27" fmla="val 29778"/>
                  <a:gd name="f28" fmla="val 36005"/>
                  <a:gd name="f29" fmla="val 38770"/>
                  <a:gd name="f30" fmla="val 27407"/>
                  <a:gd name="f31" fmla="val 44231"/>
                  <a:gd name="f32" fmla="val 22200"/>
                  <a:gd name="f33" fmla="val 38592"/>
                  <a:gd name="f34" fmla="+- 0 0 -360"/>
                  <a:gd name="f35" fmla="+- 0 0 -90"/>
                  <a:gd name="f36" fmla="+- 0 0 -180"/>
                  <a:gd name="f37" fmla="+- 0 0 -270"/>
                  <a:gd name="f38" fmla="*/ f3 1 86166"/>
                  <a:gd name="f39" fmla="*/ f4 1 75548"/>
                  <a:gd name="f40" fmla="+- f7 0 f5"/>
                  <a:gd name="f41" fmla="+- f6 0 f5"/>
                  <a:gd name="f42" fmla="*/ f34 f0 1"/>
                  <a:gd name="f43" fmla="*/ f35 f0 1"/>
                  <a:gd name="f44" fmla="*/ f36 f0 1"/>
                  <a:gd name="f45" fmla="*/ f37 f0 1"/>
                  <a:gd name="f46" fmla="*/ f41 1 86166"/>
                  <a:gd name="f47" fmla="*/ f40 1 75548"/>
                  <a:gd name="f48" fmla="*/ 14211 f41 1"/>
                  <a:gd name="f49" fmla="*/ 0 f40 1"/>
                  <a:gd name="f50" fmla="*/ 28423 f41 1"/>
                  <a:gd name="f51" fmla="*/ 13693 f40 1"/>
                  <a:gd name="f52" fmla="*/ 27386 f40 1"/>
                  <a:gd name="f53" fmla="*/ 0 f41 1"/>
                  <a:gd name="f54" fmla="*/ 86166 f41 1"/>
                  <a:gd name="f55" fmla="*/ 75548 f40 1"/>
                  <a:gd name="f56" fmla="*/ f42 1 f2"/>
                  <a:gd name="f57" fmla="*/ f43 1 f2"/>
                  <a:gd name="f58" fmla="*/ f44 1 f2"/>
                  <a:gd name="f59" fmla="*/ f45 1 f2"/>
                  <a:gd name="f60" fmla="*/ f48 1 86166"/>
                  <a:gd name="f61" fmla="*/ f49 1 75548"/>
                  <a:gd name="f62" fmla="*/ f50 1 86166"/>
                  <a:gd name="f63" fmla="*/ f51 1 75548"/>
                  <a:gd name="f64" fmla="*/ f52 1 75548"/>
                  <a:gd name="f65" fmla="*/ f53 1 86166"/>
                  <a:gd name="f66" fmla="*/ f54 1 86166"/>
                  <a:gd name="f67" fmla="*/ f55 1 75548"/>
                  <a:gd name="f68" fmla="+- f56 0 f1"/>
                  <a:gd name="f69" fmla="+- f57 0 f1"/>
                  <a:gd name="f70" fmla="+- f58 0 f1"/>
                  <a:gd name="f71" fmla="+- f59 0 f1"/>
                  <a:gd name="f72" fmla="*/ f60 1 f46"/>
                  <a:gd name="f73" fmla="*/ f61 1 f47"/>
                  <a:gd name="f74" fmla="*/ f62 1 f46"/>
                  <a:gd name="f75" fmla="*/ f63 1 f47"/>
                  <a:gd name="f76" fmla="*/ f64 1 f47"/>
                  <a:gd name="f77" fmla="*/ f65 1 f46"/>
                  <a:gd name="f78" fmla="*/ f66 1 f46"/>
                  <a:gd name="f79" fmla="*/ f67 1 f47"/>
                  <a:gd name="f80" fmla="*/ f77 f38 1"/>
                  <a:gd name="f81" fmla="*/ f78 f38 1"/>
                  <a:gd name="f82" fmla="*/ f79 f39 1"/>
                  <a:gd name="f83" fmla="*/ f73 f39 1"/>
                  <a:gd name="f84" fmla="*/ f72 f38 1"/>
                  <a:gd name="f85" fmla="*/ f74 f38 1"/>
                  <a:gd name="f86" fmla="*/ f75 f39 1"/>
                  <a:gd name="f87" fmla="*/ f76 f39 1"/>
                </a:gdLst>
                <a:ahLst/>
                <a:cxnLst>
                  <a:cxn ang="3cd4">
                    <a:pos x="hc" y="t"/>
                  </a:cxn>
                  <a:cxn ang="0">
                    <a:pos x="r" y="vc"/>
                  </a:cxn>
                  <a:cxn ang="cd4">
                    <a:pos x="hc" y="b"/>
                  </a:cxn>
                  <a:cxn ang="cd2">
                    <a:pos x="l" y="vc"/>
                  </a:cxn>
                  <a:cxn ang="f68">
                    <a:pos x="f84" y="f83"/>
                  </a:cxn>
                  <a:cxn ang="f69">
                    <a:pos x="f85" y="f86"/>
                  </a:cxn>
                  <a:cxn ang="f70">
                    <a:pos x="f84" y="f87"/>
                  </a:cxn>
                  <a:cxn ang="f71">
                    <a:pos x="f80" y="f86"/>
                  </a:cxn>
                </a:cxnLst>
                <a:rect l="f80" t="f83" r="f81" b="f82"/>
                <a:pathLst>
                  <a:path w="86166" h="75548">
                    <a:moveTo>
                      <a:pt x="f8" y="f9"/>
                    </a:moveTo>
                    <a:cubicBezTo>
                      <a:pt x="f10" y="f11"/>
                      <a:pt x="f12" y="f13"/>
                      <a:pt x="f6" y="f14"/>
                    </a:cubicBezTo>
                    <a:cubicBezTo>
                      <a:pt x="f15" y="f16"/>
                      <a:pt x="f17" y="f7"/>
                      <a:pt x="f18" y="f19"/>
                    </a:cubicBezTo>
                    <a:cubicBezTo>
                      <a:pt x="f20" y="f21"/>
                      <a:pt x="f5" y="f22"/>
                      <a:pt x="f23" y="f24"/>
                    </a:cubicBezTo>
                    <a:cubicBezTo>
                      <a:pt x="f25" y="f26"/>
                      <a:pt x="f27" y="f28"/>
                      <a:pt x="f29" y="f30"/>
                    </a:cubicBezTo>
                    <a:cubicBezTo>
                      <a:pt x="f31" y="f32"/>
                      <a:pt x="f33" y="f5"/>
                      <a:pt x="f8" y="f9"/>
                    </a:cubicBezTo>
                    <a:close/>
                  </a:path>
                </a:pathLst>
              </a:custGeom>
              <a:solidFill>
                <a:srgbClr val="6A297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7" name="Shape 912"/>
              <p:cNvSpPr/>
              <p:nvPr/>
            </p:nvSpPr>
            <p:spPr>
              <a:xfrm>
                <a:off x="1348319" y="8488759"/>
                <a:ext cx="235677" cy="192444"/>
              </a:xfrm>
              <a:custGeom>
                <a:avLst/>
                <a:gdLst>
                  <a:gd name="f0" fmla="val 10800000"/>
                  <a:gd name="f1" fmla="val 5400000"/>
                  <a:gd name="f2" fmla="val 180"/>
                  <a:gd name="f3" fmla="val w"/>
                  <a:gd name="f4" fmla="val h"/>
                  <a:gd name="f5" fmla="val 0"/>
                  <a:gd name="f6" fmla="val 299998"/>
                  <a:gd name="f7" fmla="val 265139"/>
                  <a:gd name="f8" fmla="val 40727"/>
                  <a:gd name="f9" fmla="val 25235"/>
                  <a:gd name="f10" fmla="val 109053"/>
                  <a:gd name="f11" fmla="val 93587"/>
                  <a:gd name="f12" fmla="val 266495"/>
                  <a:gd name="f13" fmla="val 286193"/>
                  <a:gd name="f14" fmla="val 81369"/>
                  <a:gd name="f15" fmla="val 147117"/>
                  <a:gd name="f16" fmla="val 223150"/>
                  <a:gd name="f17" fmla="val 140691"/>
                  <a:gd name="f18" fmla="val 205523"/>
                  <a:gd name="f19" fmla="val 160858"/>
                  <a:gd name="f20" fmla="val 176808"/>
                  <a:gd name="f21" fmla="val 193993"/>
                  <a:gd name="f22" fmla="val 244410"/>
                  <a:gd name="f23" fmla="val 218377"/>
                  <a:gd name="f24" fmla="val 182446"/>
                  <a:gd name="f25" fmla="val 252908"/>
                  <a:gd name="f26" fmla="val 168478"/>
                  <a:gd name="f27" fmla="val 260668"/>
                  <a:gd name="f28" fmla="val 155060"/>
                  <a:gd name="f29" fmla="val 264220"/>
                  <a:gd name="f30" fmla="val 142364"/>
                  <a:gd name="f31" fmla="val 264335"/>
                  <a:gd name="f32" fmla="val 53493"/>
                  <a:gd name="f33" fmla="val 97489"/>
                  <a:gd name="f34" fmla="+- 0 0 -360"/>
                  <a:gd name="f35" fmla="+- 0 0 -90"/>
                  <a:gd name="f36" fmla="+- 0 0 -180"/>
                  <a:gd name="f37" fmla="+- 0 0 -270"/>
                  <a:gd name="f38" fmla="*/ f3 1 299998"/>
                  <a:gd name="f39" fmla="*/ f4 1 265139"/>
                  <a:gd name="f40" fmla="+- f7 0 f5"/>
                  <a:gd name="f41" fmla="+- f6 0 f5"/>
                  <a:gd name="f42" fmla="*/ f34 f0 1"/>
                  <a:gd name="f43" fmla="*/ f35 f0 1"/>
                  <a:gd name="f44" fmla="*/ f36 f0 1"/>
                  <a:gd name="f45" fmla="*/ f37 f0 1"/>
                  <a:gd name="f46" fmla="*/ f41 1 299998"/>
                  <a:gd name="f47" fmla="*/ f40 1 265139"/>
                  <a:gd name="f48" fmla="*/ 49337 f41 1"/>
                  <a:gd name="f49" fmla="*/ 0 f40 1"/>
                  <a:gd name="f50" fmla="*/ 98674 f41 1"/>
                  <a:gd name="f51" fmla="*/ 45416 f40 1"/>
                  <a:gd name="f52" fmla="*/ 90832 f40 1"/>
                  <a:gd name="f53" fmla="*/ 0 f41 1"/>
                  <a:gd name="f54" fmla="*/ 299998 f41 1"/>
                  <a:gd name="f55" fmla="*/ 265139 f40 1"/>
                  <a:gd name="f56" fmla="*/ f42 1 f2"/>
                  <a:gd name="f57" fmla="*/ f43 1 f2"/>
                  <a:gd name="f58" fmla="*/ f44 1 f2"/>
                  <a:gd name="f59" fmla="*/ f45 1 f2"/>
                  <a:gd name="f60" fmla="*/ f48 1 299998"/>
                  <a:gd name="f61" fmla="*/ f49 1 265139"/>
                  <a:gd name="f62" fmla="*/ f50 1 299998"/>
                  <a:gd name="f63" fmla="*/ f51 1 265139"/>
                  <a:gd name="f64" fmla="*/ f52 1 265139"/>
                  <a:gd name="f65" fmla="*/ f53 1 299998"/>
                  <a:gd name="f66" fmla="*/ f54 1 299998"/>
                  <a:gd name="f67" fmla="*/ f55 1 265139"/>
                  <a:gd name="f68" fmla="+- f56 0 f1"/>
                  <a:gd name="f69" fmla="+- f57 0 f1"/>
                  <a:gd name="f70" fmla="+- f58 0 f1"/>
                  <a:gd name="f71" fmla="+- f59 0 f1"/>
                  <a:gd name="f72" fmla="*/ f60 1 f46"/>
                  <a:gd name="f73" fmla="*/ f61 1 f47"/>
                  <a:gd name="f74" fmla="*/ f62 1 f46"/>
                  <a:gd name="f75" fmla="*/ f63 1 f47"/>
                  <a:gd name="f76" fmla="*/ f64 1 f47"/>
                  <a:gd name="f77" fmla="*/ f65 1 f46"/>
                  <a:gd name="f78" fmla="*/ f66 1 f46"/>
                  <a:gd name="f79" fmla="*/ f67 1 f47"/>
                  <a:gd name="f80" fmla="*/ f77 f38 1"/>
                  <a:gd name="f81" fmla="*/ f78 f38 1"/>
                  <a:gd name="f82" fmla="*/ f79 f39 1"/>
                  <a:gd name="f83" fmla="*/ f73 f39 1"/>
                  <a:gd name="f84" fmla="*/ f72 f38 1"/>
                  <a:gd name="f85" fmla="*/ f74 f38 1"/>
                  <a:gd name="f86" fmla="*/ f75 f39 1"/>
                  <a:gd name="f87" fmla="*/ f76 f39 1"/>
                </a:gdLst>
                <a:ahLst/>
                <a:cxnLst>
                  <a:cxn ang="3cd4">
                    <a:pos x="hc" y="t"/>
                  </a:cxn>
                  <a:cxn ang="0">
                    <a:pos x="r" y="vc"/>
                  </a:cxn>
                  <a:cxn ang="cd4">
                    <a:pos x="hc" y="b"/>
                  </a:cxn>
                  <a:cxn ang="cd2">
                    <a:pos x="l" y="vc"/>
                  </a:cxn>
                  <a:cxn ang="f68">
                    <a:pos x="f84" y="f83"/>
                  </a:cxn>
                  <a:cxn ang="f69">
                    <a:pos x="f85" y="f86"/>
                  </a:cxn>
                  <a:cxn ang="f70">
                    <a:pos x="f84" y="f87"/>
                  </a:cxn>
                  <a:cxn ang="f71">
                    <a:pos x="f80" y="f86"/>
                  </a:cxn>
                </a:cxnLst>
                <a:rect l="f80" t="f83" r="f81" b="f82"/>
                <a:pathLst>
                  <a:path w="299998" h="265139">
                    <a:moveTo>
                      <a:pt x="f8" y="f9"/>
                    </a:moveTo>
                    <a:cubicBezTo>
                      <a:pt x="f10" y="f11"/>
                      <a:pt x="f12" y="f5"/>
                      <a:pt x="f13" y="f14"/>
                    </a:cubicBezTo>
                    <a:cubicBezTo>
                      <a:pt x="f6" y="f15"/>
                      <a:pt x="f16" y="f17"/>
                      <a:pt x="f18" y="f19"/>
                    </a:cubicBezTo>
                    <a:cubicBezTo>
                      <a:pt x="f20" y="f21"/>
                      <a:pt x="f22" y="f23"/>
                      <a:pt x="f24" y="f25"/>
                    </a:cubicBezTo>
                    <a:cubicBezTo>
                      <a:pt x="f26" y="f27"/>
                      <a:pt x="f28" y="f29"/>
                      <a:pt x="f30" y="f31"/>
                    </a:cubicBezTo>
                    <a:cubicBezTo>
                      <a:pt x="f32" y="f7"/>
                      <a:pt x="f5" y="f33"/>
                      <a:pt x="f8" y="f9"/>
                    </a:cubicBezTo>
                    <a:close/>
                  </a:path>
                </a:pathLst>
              </a:custGeom>
              <a:solidFill>
                <a:srgbClr val="6A297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sp>
          <p:nvSpPr>
            <p:cNvPr id="108" name="文字方塊 44"/>
            <p:cNvSpPr txBox="1"/>
            <p:nvPr/>
          </p:nvSpPr>
          <p:spPr>
            <a:xfrm>
              <a:off x="1410900" y="9429265"/>
              <a:ext cx="1498765" cy="60658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600" b="0" i="0" u="none" strike="noStrike" kern="0" cap="none" spc="0" baseline="0">
                  <a:solidFill>
                    <a:srgbClr val="000000"/>
                  </a:solidFill>
                  <a:uFillTx/>
                  <a:latin typeface="Calibri" pitchFamily="34"/>
                  <a:ea typeface="新細明體" pitchFamily="18"/>
                  <a:cs typeface="Arial"/>
                </a:rPr>
                <a:t>暴力零容忍</a:t>
              </a:r>
              <a:endParaRPr lang="en-US" sz="1600" b="0" i="0" u="none" strike="noStrike" kern="0" cap="none" spc="0" baseline="0">
                <a:solidFill>
                  <a:srgbClr val="000000"/>
                </a:solidFill>
                <a:uFillTx/>
                <a:latin typeface="Calibri" pitchFamily="34"/>
                <a:ea typeface="新細明體" pitchFamily="18"/>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600" b="0" i="0" u="none" strike="noStrike" kern="0" cap="none" spc="0" baseline="0">
                  <a:solidFill>
                    <a:srgbClr val="000000"/>
                  </a:solidFill>
                  <a:uFillTx/>
                  <a:latin typeface="Calibri" pitchFamily="34"/>
                  <a:ea typeface="新細明體" pitchFamily="18"/>
                  <a:cs typeface="Arial"/>
                </a:rPr>
                <a:t>宜居大臺中</a:t>
              </a:r>
            </a:p>
          </p:txBody>
        </p:sp>
      </p:gr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8"/>
          <p:cNvGraphicFramePr>
            <a:graphicFrameLocks noGrp="1"/>
          </p:cNvGraphicFramePr>
          <p:nvPr>
            <p:extLst>
              <p:ext uri="{D42A27DB-BD31-4B8C-83A1-F6EECF244321}">
                <p14:modId xmlns:p14="http://schemas.microsoft.com/office/powerpoint/2010/main" val="2377783907"/>
              </p:ext>
            </p:extLst>
          </p:nvPr>
        </p:nvGraphicFramePr>
        <p:xfrm>
          <a:off x="542925" y="1771649"/>
          <a:ext cx="17316458" cy="7400924"/>
        </p:xfrm>
        <a:graphic>
          <a:graphicData uri="http://schemas.openxmlformats.org/drawingml/2006/table">
            <a:tbl>
              <a:tblPr firstRow="1" bandRow="1">
                <a:effectLst/>
                <a:tableStyleId>{00A15C55-8517-42AA-B614-E9B94910E393}</a:tableStyleId>
              </a:tblPr>
              <a:tblGrid>
                <a:gridCol w="6103254">
                  <a:extLst>
                    <a:ext uri="{9D8B030D-6E8A-4147-A177-3AD203B41FA5}">
                      <a16:colId xmlns:a16="http://schemas.microsoft.com/office/drawing/2014/main" val="20000"/>
                    </a:ext>
                  </a:extLst>
                </a:gridCol>
                <a:gridCol w="11213204">
                  <a:extLst>
                    <a:ext uri="{9D8B030D-6E8A-4147-A177-3AD203B41FA5}">
                      <a16:colId xmlns:a16="http://schemas.microsoft.com/office/drawing/2014/main" val="20001"/>
                    </a:ext>
                  </a:extLst>
                </a:gridCol>
              </a:tblGrid>
              <a:tr h="1368984">
                <a:tc>
                  <a:txBody>
                    <a:bodyPr/>
                    <a:lstStyle/>
                    <a:p>
                      <a:pPr lvl="0" algn="ctr"/>
                      <a:r>
                        <a:rPr lang="zh-TW" sz="4000" dirty="0">
                          <a:solidFill>
                            <a:srgbClr val="000000"/>
                          </a:solidFill>
                          <a:latin typeface="微軟正黑體" panose="020B0604030504040204" pitchFamily="34" charset="-120"/>
                          <a:ea typeface="微軟正黑體" panose="020B0604030504040204" pitchFamily="34" charset="-120"/>
                        </a:rPr>
                        <a:t>法 </a:t>
                      </a:r>
                      <a:r>
                        <a:rPr lang="en-US" sz="4000" dirty="0">
                          <a:solidFill>
                            <a:srgbClr val="000000"/>
                          </a:solidFill>
                          <a:latin typeface="微軟正黑體" panose="020B0604030504040204" pitchFamily="34" charset="-120"/>
                          <a:ea typeface="微軟正黑體" panose="020B0604030504040204" pitchFamily="34" charset="-120"/>
                        </a:rPr>
                        <a:t>  </a:t>
                      </a:r>
                      <a:r>
                        <a:rPr lang="zh-TW" sz="4000" dirty="0">
                          <a:solidFill>
                            <a:srgbClr val="000000"/>
                          </a:solidFill>
                          <a:latin typeface="微軟正黑體" panose="020B0604030504040204" pitchFamily="34" charset="-120"/>
                          <a:ea typeface="微軟正黑體" panose="020B0604030504040204" pitchFamily="34" charset="-120"/>
                        </a:rPr>
                        <a:t>條</a:t>
                      </a:r>
                      <a:endParaRPr lang="en-US" sz="4000" b="1" dirty="0">
                        <a:solidFill>
                          <a:srgbClr val="000000"/>
                        </a:solidFill>
                        <a:latin typeface="微軟正黑體" panose="020B0604030504040204" pitchFamily="34" charset="-120"/>
                        <a:ea typeface="微軟正黑體" panose="020B0604030504040204" pitchFamily="34" charset="-120"/>
                      </a:endParaRPr>
                    </a:p>
                  </a:txBody>
                  <a:tcPr marL="137160" marR="137160" marT="68607" marB="68607" anchor="ctr"/>
                </a:tc>
                <a:tc>
                  <a:txBody>
                    <a:bodyPr/>
                    <a:lstStyle/>
                    <a:p>
                      <a:pPr lvl="0" algn="ctr"/>
                      <a:r>
                        <a:rPr lang="zh-TW" sz="4000" dirty="0">
                          <a:solidFill>
                            <a:srgbClr val="000000"/>
                          </a:solidFill>
                          <a:latin typeface="微軟正黑體" panose="020B0604030504040204" pitchFamily="34" charset="-120"/>
                          <a:ea typeface="微軟正黑體" panose="020B0604030504040204" pitchFamily="34" charset="-120"/>
                        </a:rPr>
                        <a:t>責任通報人員</a:t>
                      </a:r>
                      <a:endParaRPr lang="en-US" sz="4000" b="1" dirty="0">
                        <a:solidFill>
                          <a:srgbClr val="000000"/>
                        </a:solidFill>
                        <a:latin typeface="微軟正黑體" panose="020B0604030504040204" pitchFamily="34" charset="-120"/>
                        <a:ea typeface="微軟正黑體" panose="020B0604030504040204" pitchFamily="34" charset="-120"/>
                      </a:endParaRPr>
                    </a:p>
                  </a:txBody>
                  <a:tcPr marL="137160" marR="137160" marT="68607" marB="68607" anchor="ctr"/>
                </a:tc>
                <a:extLst>
                  <a:ext uri="{0D108BD9-81ED-4DB2-BD59-A6C34878D82A}">
                    <a16:rowId xmlns:a16="http://schemas.microsoft.com/office/drawing/2014/main" val="10000"/>
                  </a:ext>
                </a:extLst>
              </a:tr>
              <a:tr h="1783336">
                <a:tc>
                  <a:txBody>
                    <a:bodyPr/>
                    <a:lstStyle/>
                    <a:p>
                      <a:pPr lvl="0"/>
                      <a:r>
                        <a:rPr lang="zh-TW" sz="3600" dirty="0">
                          <a:latin typeface="微軟正黑體" panose="020B0604030504040204" pitchFamily="34" charset="-120"/>
                          <a:ea typeface="微軟正黑體" panose="020B0604030504040204" pitchFamily="34" charset="-120"/>
                        </a:rPr>
                        <a:t>家庭暴力防治法第</a:t>
                      </a:r>
                      <a:r>
                        <a:rPr lang="en-US" sz="3600" dirty="0">
                          <a:latin typeface="微軟正黑體" panose="020B0604030504040204" pitchFamily="34" charset="-120"/>
                          <a:ea typeface="微軟正黑體" panose="020B0604030504040204" pitchFamily="34" charset="-120"/>
                        </a:rPr>
                        <a:t>50</a:t>
                      </a:r>
                      <a:r>
                        <a:rPr lang="zh-TW" sz="3600" dirty="0">
                          <a:latin typeface="微軟正黑體" panose="020B0604030504040204" pitchFamily="34" charset="-120"/>
                          <a:ea typeface="微軟正黑體" panose="020B0604030504040204" pitchFamily="34" charset="-120"/>
                        </a:rPr>
                        <a:t>條</a:t>
                      </a:r>
                      <a:endParaRPr lang="en-US" sz="3600" b="1" dirty="0">
                        <a:solidFill>
                          <a:srgbClr val="000000"/>
                        </a:solidFill>
                        <a:latin typeface="微軟正黑體" panose="020B0604030504040204" pitchFamily="34" charset="-120"/>
                        <a:ea typeface="微軟正黑體" panose="020B0604030504040204" pitchFamily="34" charset="-120"/>
                      </a:endParaRPr>
                    </a:p>
                  </a:txBody>
                  <a:tcPr marL="137160" marR="137160" marT="68607" marB="68607" anchor="ctr"/>
                </a:tc>
                <a:tc>
                  <a:txBody>
                    <a:bodyPr/>
                    <a:lstStyle/>
                    <a:p>
                      <a:pPr lvl="0"/>
                      <a:r>
                        <a:rPr lang="zh-TW" altLang="en-US" sz="3600" dirty="0">
                          <a:latin typeface="微軟正黑體" panose="020B0604030504040204" pitchFamily="34" charset="-120"/>
                          <a:ea typeface="微軟正黑體" panose="020B0604030504040204" pitchFamily="34" charset="-120"/>
                        </a:rPr>
                        <a:t>醫事人員、社會工作人員、教育人員、保育人員、教保服務人員、警察人員、移民業務人員及其他執行家庭暴力防治人員。</a:t>
                      </a:r>
                      <a:endParaRPr lang="en-US" sz="3600" b="1" dirty="0">
                        <a:solidFill>
                          <a:srgbClr val="000000"/>
                        </a:solidFill>
                        <a:latin typeface="微軟正黑體" panose="020B0604030504040204" pitchFamily="34" charset="-120"/>
                        <a:ea typeface="微軟正黑體" panose="020B0604030504040204" pitchFamily="34" charset="-120"/>
                      </a:endParaRPr>
                    </a:p>
                  </a:txBody>
                  <a:tcPr marL="137160" marR="137160" marT="68607" marB="68607"/>
                </a:tc>
                <a:extLst>
                  <a:ext uri="{0D108BD9-81ED-4DB2-BD59-A6C34878D82A}">
                    <a16:rowId xmlns:a16="http://schemas.microsoft.com/office/drawing/2014/main" val="10001"/>
                  </a:ext>
                </a:extLst>
              </a:tr>
              <a:tr h="2407542">
                <a:tc>
                  <a:txBody>
                    <a:bodyPr/>
                    <a:lstStyle/>
                    <a:p>
                      <a:pPr lvl="0"/>
                      <a:r>
                        <a:rPr lang="zh-TW" sz="3600" dirty="0">
                          <a:latin typeface="微軟正黑體" panose="020B0604030504040204" pitchFamily="34" charset="-120"/>
                          <a:ea typeface="微軟正黑體" panose="020B0604030504040204" pitchFamily="34" charset="-120"/>
                        </a:rPr>
                        <a:t>兒童及少年福利與權益保障法第</a:t>
                      </a:r>
                      <a:r>
                        <a:rPr lang="en-US" sz="3600" dirty="0">
                          <a:latin typeface="微軟正黑體" panose="020B0604030504040204" pitchFamily="34" charset="-120"/>
                          <a:ea typeface="微軟正黑體" panose="020B0604030504040204" pitchFamily="34" charset="-120"/>
                        </a:rPr>
                        <a:t>53</a:t>
                      </a:r>
                      <a:r>
                        <a:rPr lang="zh-TW" sz="3600" dirty="0">
                          <a:latin typeface="微軟正黑體" panose="020B0604030504040204" pitchFamily="34" charset="-120"/>
                          <a:ea typeface="微軟正黑體" panose="020B0604030504040204" pitchFamily="34" charset="-120"/>
                        </a:rPr>
                        <a:t>條</a:t>
                      </a:r>
                      <a:endParaRPr lang="en-US" sz="3600" b="1" dirty="0">
                        <a:solidFill>
                          <a:srgbClr val="000000"/>
                        </a:solidFill>
                        <a:latin typeface="微軟正黑體" panose="020B0604030504040204" pitchFamily="34" charset="-120"/>
                        <a:ea typeface="微軟正黑體" panose="020B0604030504040204" pitchFamily="34" charset="-120"/>
                      </a:endParaRPr>
                    </a:p>
                  </a:txBody>
                  <a:tcPr marL="137160" marR="137160" marT="68607" marB="68607" anchor="ctr"/>
                </a:tc>
                <a:tc>
                  <a:txBody>
                    <a:bodyPr/>
                    <a:lstStyle/>
                    <a:p>
                      <a:pPr marL="0" marR="0" lvl="0" indent="0" algn="l" defTabSz="914400" rtl="0" fontAlgn="auto" hangingPunct="1">
                        <a:lnSpc>
                          <a:spcPct val="100000"/>
                        </a:lnSpc>
                        <a:spcBef>
                          <a:spcPts val="0"/>
                        </a:spcBef>
                        <a:spcAft>
                          <a:spcPts val="0"/>
                        </a:spcAft>
                        <a:buNone/>
                        <a:tabLst/>
                      </a:pPr>
                      <a:r>
                        <a:rPr lang="zh-TW" altLang="en-US" sz="3600" dirty="0">
                          <a:latin typeface="微軟正黑體" panose="020B0604030504040204" pitchFamily="34" charset="-120"/>
                          <a:ea typeface="微軟正黑體" panose="020B0604030504040204" pitchFamily="34" charset="-120"/>
                        </a:rPr>
                        <a:t>醫事人員、社會工作人員、教育人員、保育人員、教保服務人員、警察人員、移民業務人員、戶政人員、司法人員、村（里）幹事及其他執行兒童及少年福利業務人員。</a:t>
                      </a:r>
                      <a:endParaRPr lang="zh-TW" sz="3600" b="1" dirty="0">
                        <a:solidFill>
                          <a:srgbClr val="000000"/>
                        </a:solidFill>
                        <a:latin typeface="微軟正黑體" panose="020B0604030504040204" pitchFamily="34" charset="-120"/>
                        <a:ea typeface="微軟正黑體" panose="020B0604030504040204" pitchFamily="34" charset="-120"/>
                      </a:endParaRPr>
                    </a:p>
                  </a:txBody>
                  <a:tcPr marL="137160" marR="137160" marT="68607" marB="68607"/>
                </a:tc>
                <a:extLst>
                  <a:ext uri="{0D108BD9-81ED-4DB2-BD59-A6C34878D82A}">
                    <a16:rowId xmlns:a16="http://schemas.microsoft.com/office/drawing/2014/main" val="10002"/>
                  </a:ext>
                </a:extLst>
              </a:tr>
              <a:tr h="1841062">
                <a:tc>
                  <a:txBody>
                    <a:bodyPr/>
                    <a:lstStyle/>
                    <a:p>
                      <a:pPr lvl="0"/>
                      <a:r>
                        <a:rPr lang="zh-TW" sz="3600" dirty="0">
                          <a:latin typeface="微軟正黑體" panose="020B0604030504040204" pitchFamily="34" charset="-120"/>
                          <a:ea typeface="微軟正黑體" panose="020B0604030504040204" pitchFamily="34" charset="-120"/>
                        </a:rPr>
                        <a:t>老人福利法第</a:t>
                      </a:r>
                      <a:r>
                        <a:rPr lang="en-US" sz="3600" dirty="0">
                          <a:latin typeface="微軟正黑體" panose="020B0604030504040204" pitchFamily="34" charset="-120"/>
                          <a:ea typeface="微軟正黑體" panose="020B0604030504040204" pitchFamily="34" charset="-120"/>
                        </a:rPr>
                        <a:t>43</a:t>
                      </a:r>
                      <a:r>
                        <a:rPr lang="zh-TW" sz="3600" dirty="0">
                          <a:latin typeface="微軟正黑體" panose="020B0604030504040204" pitchFamily="34" charset="-120"/>
                          <a:ea typeface="微軟正黑體" panose="020B0604030504040204" pitchFamily="34" charset="-120"/>
                        </a:rPr>
                        <a:t>條</a:t>
                      </a:r>
                      <a:endParaRPr lang="en-US" sz="3600" b="1" dirty="0">
                        <a:solidFill>
                          <a:srgbClr val="000000"/>
                        </a:solidFill>
                        <a:latin typeface="微軟正黑體" panose="020B0604030504040204" pitchFamily="34" charset="-120"/>
                        <a:ea typeface="微軟正黑體" panose="020B0604030504040204" pitchFamily="34" charset="-120"/>
                      </a:endParaRPr>
                    </a:p>
                  </a:txBody>
                  <a:tcPr marL="137160" marR="137160" marT="68607" marB="68607" anchor="ctr"/>
                </a:tc>
                <a:tc>
                  <a:txBody>
                    <a:bodyPr/>
                    <a:lstStyle/>
                    <a:p>
                      <a:pPr marL="0" marR="0" lvl="0" indent="0" algn="l" defTabSz="914400" rtl="0" fontAlgn="auto" hangingPunct="1">
                        <a:lnSpc>
                          <a:spcPct val="100000"/>
                        </a:lnSpc>
                        <a:spcBef>
                          <a:spcPts val="0"/>
                        </a:spcBef>
                        <a:spcAft>
                          <a:spcPts val="0"/>
                        </a:spcAft>
                        <a:buNone/>
                        <a:tabLst/>
                      </a:pPr>
                      <a:r>
                        <a:rPr lang="zh-TW" altLang="en-US" sz="3600" dirty="0">
                          <a:latin typeface="微軟正黑體" panose="020B0604030504040204" pitchFamily="34" charset="-120"/>
                          <a:ea typeface="微軟正黑體" panose="020B0604030504040204" pitchFamily="34" charset="-120"/>
                        </a:rPr>
                        <a:t>醫事人員、社會工作人員、警察人員、司法人員、村（里）幹事、村（里）長及其他執行老人福利業務之相關人員。</a:t>
                      </a:r>
                      <a:endParaRPr lang="en-US" sz="3600" b="1" dirty="0">
                        <a:solidFill>
                          <a:srgbClr val="000000"/>
                        </a:solidFill>
                        <a:latin typeface="微軟正黑體" panose="020B0604030504040204" pitchFamily="34" charset="-120"/>
                        <a:ea typeface="微軟正黑體" panose="020B0604030504040204" pitchFamily="34" charset="-120"/>
                      </a:endParaRPr>
                    </a:p>
                  </a:txBody>
                  <a:tcPr marL="137160" marR="137160" marT="68607" marB="68607"/>
                </a:tc>
                <a:extLst>
                  <a:ext uri="{0D108BD9-81ED-4DB2-BD59-A6C34878D82A}">
                    <a16:rowId xmlns:a16="http://schemas.microsoft.com/office/drawing/2014/main" val="10003"/>
                  </a:ext>
                </a:extLst>
              </a:tr>
            </a:tbl>
          </a:graphicData>
        </a:graphic>
      </p:graphicFrame>
      <p:sp>
        <p:nvSpPr>
          <p:cNvPr id="3" name="標題 5"/>
          <p:cNvSpPr txBox="1">
            <a:spLocks noGrp="1"/>
          </p:cNvSpPr>
          <p:nvPr>
            <p:ph type="title"/>
          </p:nvPr>
        </p:nvSpPr>
        <p:spPr>
          <a:xfrm>
            <a:off x="1082100" y="0"/>
            <a:ext cx="16238098" cy="1771649"/>
          </a:xfrm>
        </p:spPr>
        <p:txBody>
          <a:bodyPr>
            <a:normAutofit/>
          </a:bodyPr>
          <a:lstStyle/>
          <a:p>
            <a:pPr lvl="0"/>
            <a:r>
              <a:rPr lang="zh-TW" altLang="en-US" sz="6000" b="1" dirty="0">
                <a:latin typeface="微軟正黑體" panose="020B0604030504040204" pitchFamily="34" charset="-120"/>
                <a:ea typeface="微軟正黑體" panose="020B0604030504040204" pitchFamily="34" charset="-120"/>
              </a:rPr>
              <a:t>責任通報人員與法規適用</a:t>
            </a:r>
            <a:r>
              <a:rPr lang="en-US" sz="6000" b="1" dirty="0">
                <a:latin typeface="微軟正黑體" panose="020B0604030504040204" pitchFamily="34" charset="-120"/>
                <a:ea typeface="微軟正黑體" panose="020B0604030504040204" pitchFamily="34" charset="-120"/>
              </a:rPr>
              <a:t>(</a:t>
            </a:r>
            <a:r>
              <a:rPr lang="zh-TW" altLang="en-US" sz="6000" b="1" dirty="0">
                <a:latin typeface="微軟正黑體" panose="020B0604030504040204" pitchFamily="34" charset="-120"/>
                <a:ea typeface="微軟正黑體" panose="020B0604030504040204" pitchFamily="34" charset="-120"/>
              </a:rPr>
              <a:t>二</a:t>
            </a:r>
            <a:r>
              <a:rPr lang="en-US" sz="6000" b="1" dirty="0">
                <a:latin typeface="微軟正黑體" panose="020B0604030504040204" pitchFamily="34" charset="-120"/>
                <a:ea typeface="微軟正黑體" panose="020B0604030504040204" pitchFamily="34" charset="-120"/>
              </a:rPr>
              <a:t>)</a:t>
            </a:r>
          </a:p>
        </p:txBody>
      </p:sp>
      <p:pic>
        <p:nvPicPr>
          <p:cNvPr id="4" name="圖片 6"/>
          <p:cNvPicPr>
            <a:picLocks noChangeAspect="1"/>
          </p:cNvPicPr>
          <p:nvPr/>
        </p:nvPicPr>
        <p:blipFill>
          <a:blip r:embed="rId3"/>
          <a:stretch>
            <a:fillRect/>
          </a:stretch>
        </p:blipFill>
        <p:spPr>
          <a:xfrm>
            <a:off x="293092" y="8630921"/>
            <a:ext cx="1956989" cy="1511942"/>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8"/>
          <p:cNvGraphicFramePr>
            <a:graphicFrameLocks noGrp="1"/>
          </p:cNvGraphicFramePr>
          <p:nvPr>
            <p:extLst>
              <p:ext uri="{D42A27DB-BD31-4B8C-83A1-F6EECF244321}">
                <p14:modId xmlns:p14="http://schemas.microsoft.com/office/powerpoint/2010/main" val="3268425135"/>
              </p:ext>
            </p:extLst>
          </p:nvPr>
        </p:nvGraphicFramePr>
        <p:xfrm>
          <a:off x="800100" y="1357317"/>
          <a:ext cx="17316450" cy="8305979"/>
        </p:xfrm>
        <a:graphic>
          <a:graphicData uri="http://schemas.openxmlformats.org/drawingml/2006/table">
            <a:tbl>
              <a:tblPr firstRow="1" bandRow="1">
                <a:effectLst/>
                <a:tableStyleId>{00A15C55-8517-42AA-B614-E9B94910E393}</a:tableStyleId>
              </a:tblPr>
              <a:tblGrid>
                <a:gridCol w="6257925">
                  <a:extLst>
                    <a:ext uri="{9D8B030D-6E8A-4147-A177-3AD203B41FA5}">
                      <a16:colId xmlns:a16="http://schemas.microsoft.com/office/drawing/2014/main" val="20000"/>
                    </a:ext>
                  </a:extLst>
                </a:gridCol>
                <a:gridCol w="11058525">
                  <a:extLst>
                    <a:ext uri="{9D8B030D-6E8A-4147-A177-3AD203B41FA5}">
                      <a16:colId xmlns:a16="http://schemas.microsoft.com/office/drawing/2014/main" val="20001"/>
                    </a:ext>
                  </a:extLst>
                </a:gridCol>
              </a:tblGrid>
              <a:tr h="1310984">
                <a:tc>
                  <a:txBody>
                    <a:bodyPr/>
                    <a:lstStyle/>
                    <a:p>
                      <a:pPr lvl="0" algn="ctr"/>
                      <a:r>
                        <a:rPr lang="zh-TW" sz="4000" dirty="0">
                          <a:solidFill>
                            <a:srgbClr val="000000"/>
                          </a:solidFill>
                          <a:latin typeface="微軟正黑體" panose="020B0604030504040204" pitchFamily="34" charset="-120"/>
                          <a:ea typeface="微軟正黑體" panose="020B0604030504040204" pitchFamily="34" charset="-120"/>
                        </a:rPr>
                        <a:t>法 </a:t>
                      </a:r>
                      <a:r>
                        <a:rPr lang="en-US" sz="4000" dirty="0">
                          <a:solidFill>
                            <a:srgbClr val="000000"/>
                          </a:solidFill>
                          <a:latin typeface="微軟正黑體" panose="020B0604030504040204" pitchFamily="34" charset="-120"/>
                          <a:ea typeface="微軟正黑體" panose="020B0604030504040204" pitchFamily="34" charset="-120"/>
                        </a:rPr>
                        <a:t>  </a:t>
                      </a:r>
                      <a:r>
                        <a:rPr lang="zh-TW" sz="4000" dirty="0">
                          <a:solidFill>
                            <a:srgbClr val="000000"/>
                          </a:solidFill>
                          <a:latin typeface="微軟正黑體" panose="020B0604030504040204" pitchFamily="34" charset="-120"/>
                          <a:ea typeface="微軟正黑體" panose="020B0604030504040204" pitchFamily="34" charset="-120"/>
                        </a:rPr>
                        <a:t>條</a:t>
                      </a:r>
                      <a:endParaRPr lang="en-US" sz="4000" b="1" dirty="0">
                        <a:solidFill>
                          <a:srgbClr val="000000"/>
                        </a:solidFill>
                        <a:latin typeface="微軟正黑體" panose="020B0604030504040204" pitchFamily="34" charset="-120"/>
                        <a:ea typeface="微軟正黑體" panose="020B0604030504040204" pitchFamily="34" charset="-120"/>
                      </a:endParaRPr>
                    </a:p>
                  </a:txBody>
                  <a:tcPr marL="137160" marR="137160" marT="68552" marB="68552" anchor="ctr"/>
                </a:tc>
                <a:tc>
                  <a:txBody>
                    <a:bodyPr/>
                    <a:lstStyle/>
                    <a:p>
                      <a:pPr lvl="0" algn="ctr"/>
                      <a:r>
                        <a:rPr lang="zh-TW" sz="4000" dirty="0">
                          <a:solidFill>
                            <a:srgbClr val="000000"/>
                          </a:solidFill>
                          <a:latin typeface="微軟正黑體" panose="020B0604030504040204" pitchFamily="34" charset="-120"/>
                          <a:ea typeface="微軟正黑體" panose="020B0604030504040204" pitchFamily="34" charset="-120"/>
                        </a:rPr>
                        <a:t>責任通報人員</a:t>
                      </a:r>
                      <a:endParaRPr lang="en-US" sz="4000" b="1" dirty="0">
                        <a:solidFill>
                          <a:srgbClr val="000000"/>
                        </a:solidFill>
                        <a:latin typeface="微軟正黑體" panose="020B0604030504040204" pitchFamily="34" charset="-120"/>
                        <a:ea typeface="微軟正黑體" panose="020B0604030504040204" pitchFamily="34" charset="-120"/>
                      </a:endParaRPr>
                    </a:p>
                  </a:txBody>
                  <a:tcPr marL="137160" marR="137160" marT="68552" marB="68552" anchor="ctr"/>
                </a:tc>
                <a:extLst>
                  <a:ext uri="{0D108BD9-81ED-4DB2-BD59-A6C34878D82A}">
                    <a16:rowId xmlns:a16="http://schemas.microsoft.com/office/drawing/2014/main" val="10000"/>
                  </a:ext>
                </a:extLst>
              </a:tr>
              <a:tr h="1234385">
                <a:tc>
                  <a:txBody>
                    <a:bodyPr/>
                    <a:lstStyle/>
                    <a:p>
                      <a:pPr lvl="0"/>
                      <a:r>
                        <a:rPr lang="zh-TW" sz="3200" dirty="0">
                          <a:latin typeface="微軟正黑體" panose="020B0604030504040204" pitchFamily="34" charset="-120"/>
                          <a:ea typeface="微軟正黑體" panose="020B0604030504040204" pitchFamily="34" charset="-120"/>
                        </a:rPr>
                        <a:t>身心障礙者權益保障法第</a:t>
                      </a:r>
                      <a:r>
                        <a:rPr lang="en-US" sz="3200" dirty="0">
                          <a:latin typeface="微軟正黑體" panose="020B0604030504040204" pitchFamily="34" charset="-120"/>
                          <a:ea typeface="微軟正黑體" panose="020B0604030504040204" pitchFamily="34" charset="-120"/>
                        </a:rPr>
                        <a:t>76</a:t>
                      </a:r>
                      <a:r>
                        <a:rPr lang="zh-TW" sz="3200" dirty="0">
                          <a:latin typeface="微軟正黑體" panose="020B0604030504040204" pitchFamily="34" charset="-120"/>
                          <a:ea typeface="微軟正黑體" panose="020B0604030504040204" pitchFamily="34" charset="-120"/>
                        </a:rPr>
                        <a:t>條</a:t>
                      </a:r>
                      <a:endParaRPr lang="en-US" sz="3200" b="1" dirty="0">
                        <a:solidFill>
                          <a:srgbClr val="000000"/>
                        </a:solidFill>
                        <a:latin typeface="微軟正黑體" panose="020B0604030504040204" pitchFamily="34" charset="-120"/>
                        <a:ea typeface="微軟正黑體" panose="020B0604030504040204" pitchFamily="34" charset="-120"/>
                      </a:endParaRPr>
                    </a:p>
                  </a:txBody>
                  <a:tcPr marL="137160" marR="137160" marT="68552" marB="68552" anchor="ctr"/>
                </a:tc>
                <a:tc>
                  <a:txBody>
                    <a:bodyPr/>
                    <a:lstStyle/>
                    <a:p>
                      <a:pPr lvl="0"/>
                      <a:r>
                        <a:rPr lang="zh-TW" altLang="en-US" sz="3200" dirty="0">
                          <a:latin typeface="微軟正黑體" panose="020B0604030504040204" pitchFamily="34" charset="-120"/>
                          <a:ea typeface="微軟正黑體" panose="020B0604030504040204" pitchFamily="34" charset="-120"/>
                        </a:rPr>
                        <a:t>醫事人員、社會工作人員、教育人員、警察人員、村（里）幹事及其他執行身心障礙服務業務人員。</a:t>
                      </a:r>
                      <a:endParaRPr lang="en-US" sz="3200" b="1" dirty="0">
                        <a:solidFill>
                          <a:srgbClr val="000000"/>
                        </a:solidFill>
                        <a:latin typeface="微軟正黑體" panose="020B0604030504040204" pitchFamily="34" charset="-120"/>
                        <a:ea typeface="微軟正黑體" panose="020B0604030504040204" pitchFamily="34" charset="-120"/>
                      </a:endParaRPr>
                    </a:p>
                  </a:txBody>
                  <a:tcPr marL="137160" marR="137160" marT="68552" marB="68552"/>
                </a:tc>
                <a:extLst>
                  <a:ext uri="{0D108BD9-81ED-4DB2-BD59-A6C34878D82A}">
                    <a16:rowId xmlns:a16="http://schemas.microsoft.com/office/drawing/2014/main" val="10001"/>
                  </a:ext>
                </a:extLst>
              </a:tr>
              <a:tr h="2331665">
                <a:tc>
                  <a:txBody>
                    <a:bodyPr/>
                    <a:lstStyle/>
                    <a:p>
                      <a:pPr lvl="0"/>
                      <a:r>
                        <a:rPr lang="zh-TW" sz="3200" dirty="0">
                          <a:latin typeface="微軟正黑體" panose="020B0604030504040204" pitchFamily="34" charset="-120"/>
                          <a:ea typeface="微軟正黑體" panose="020B0604030504040204" pitchFamily="34" charset="-120"/>
                        </a:rPr>
                        <a:t>性侵害犯罪防治法第</a:t>
                      </a:r>
                      <a:r>
                        <a:rPr lang="en-US" sz="3200" dirty="0">
                          <a:latin typeface="微軟正黑體" panose="020B0604030504040204" pitchFamily="34" charset="-120"/>
                          <a:ea typeface="微軟正黑體" panose="020B0604030504040204" pitchFamily="34" charset="-120"/>
                        </a:rPr>
                        <a:t>11</a:t>
                      </a:r>
                      <a:r>
                        <a:rPr lang="zh-TW" sz="3200" dirty="0">
                          <a:latin typeface="微軟正黑體" panose="020B0604030504040204" pitchFamily="34" charset="-120"/>
                          <a:ea typeface="微軟正黑體" panose="020B0604030504040204" pitchFamily="34" charset="-120"/>
                        </a:rPr>
                        <a:t>條</a:t>
                      </a:r>
                      <a:endParaRPr lang="en-US" sz="3200" b="1" dirty="0">
                        <a:solidFill>
                          <a:srgbClr val="000000"/>
                        </a:solidFill>
                        <a:latin typeface="微軟正黑體" panose="020B0604030504040204" pitchFamily="34" charset="-120"/>
                        <a:ea typeface="微軟正黑體" panose="020B0604030504040204" pitchFamily="34" charset="-120"/>
                      </a:endParaRPr>
                    </a:p>
                  </a:txBody>
                  <a:tcPr marL="137160" marR="137160" marT="68552" marB="68552" anchor="ctr"/>
                </a:tc>
                <a:tc>
                  <a:txBody>
                    <a:bodyPr/>
                    <a:lstStyle/>
                    <a:p>
                      <a:pPr marL="0" marR="0" lvl="0" indent="0" algn="l" defTabSz="914400" rtl="0" fontAlgn="auto" hangingPunct="1">
                        <a:lnSpc>
                          <a:spcPct val="100000"/>
                        </a:lnSpc>
                        <a:spcBef>
                          <a:spcPts val="0"/>
                        </a:spcBef>
                        <a:spcAft>
                          <a:spcPts val="0"/>
                        </a:spcAft>
                        <a:buNone/>
                        <a:tabLst/>
                      </a:pPr>
                      <a:r>
                        <a:rPr lang="zh-TW" altLang="en-US" sz="3200" dirty="0">
                          <a:latin typeface="微軟正黑體" panose="020B0604030504040204" pitchFamily="34" charset="-120"/>
                          <a:ea typeface="微軟正黑體" panose="020B0604030504040204" pitchFamily="34" charset="-120"/>
                        </a:rPr>
                        <a:t>醫事人員、社會工作人員、教育人員、保育人員、教保服務人員、警察人員、移民業務人員、勞政人員、司法人員、矯正人員、村（里）幹事、私立就業服務機構及其從業人員。</a:t>
                      </a:r>
                      <a:endParaRPr lang="zh-TW" sz="3200" b="1" dirty="0">
                        <a:solidFill>
                          <a:srgbClr val="000000"/>
                        </a:solidFill>
                        <a:latin typeface="微軟正黑體" panose="020B0604030504040204" pitchFamily="34" charset="-120"/>
                        <a:ea typeface="微軟正黑體" panose="020B0604030504040204" pitchFamily="34" charset="-120"/>
                      </a:endParaRPr>
                    </a:p>
                  </a:txBody>
                  <a:tcPr marL="137160" marR="137160" marT="68552" marB="68552"/>
                </a:tc>
                <a:extLst>
                  <a:ext uri="{0D108BD9-81ED-4DB2-BD59-A6C34878D82A}">
                    <a16:rowId xmlns:a16="http://schemas.microsoft.com/office/drawing/2014/main" val="10002"/>
                  </a:ext>
                </a:extLst>
              </a:tr>
              <a:tr h="3428945">
                <a:tc>
                  <a:txBody>
                    <a:bodyPr/>
                    <a:lstStyle/>
                    <a:p>
                      <a:pPr lvl="0"/>
                      <a:r>
                        <a:rPr lang="zh-TW" sz="3200" dirty="0">
                          <a:latin typeface="微軟正黑體" panose="020B0604030504040204" pitchFamily="34" charset="-120"/>
                          <a:ea typeface="微軟正黑體" panose="020B0604030504040204" pitchFamily="34" charset="-120"/>
                        </a:rPr>
                        <a:t>兒童及少年性剝削防制條例第</a:t>
                      </a:r>
                      <a:r>
                        <a:rPr lang="en-US" sz="3200" dirty="0">
                          <a:latin typeface="微軟正黑體" panose="020B0604030504040204" pitchFamily="34" charset="-120"/>
                          <a:ea typeface="微軟正黑體" panose="020B0604030504040204" pitchFamily="34" charset="-120"/>
                        </a:rPr>
                        <a:t>7</a:t>
                      </a:r>
                      <a:r>
                        <a:rPr lang="zh-TW" sz="3200" dirty="0">
                          <a:latin typeface="微軟正黑體" panose="020B0604030504040204" pitchFamily="34" charset="-120"/>
                          <a:ea typeface="微軟正黑體" panose="020B0604030504040204" pitchFamily="34" charset="-120"/>
                        </a:rPr>
                        <a:t>條</a:t>
                      </a:r>
                      <a:endParaRPr lang="en-US" sz="3200" b="1" dirty="0">
                        <a:solidFill>
                          <a:srgbClr val="000000"/>
                        </a:solidFill>
                        <a:latin typeface="微軟正黑體" panose="020B0604030504040204" pitchFamily="34" charset="-120"/>
                        <a:ea typeface="微軟正黑體" panose="020B0604030504040204" pitchFamily="34" charset="-120"/>
                      </a:endParaRPr>
                    </a:p>
                  </a:txBody>
                  <a:tcPr marL="137160" marR="137160" marT="68552" marB="68552" anchor="ctr"/>
                </a:tc>
                <a:tc>
                  <a:txBody>
                    <a:bodyPr/>
                    <a:lstStyle/>
                    <a:p>
                      <a:pPr marL="0" marR="0" lvl="0" indent="0" algn="l" defTabSz="914400" rtl="0" fontAlgn="auto" hangingPunct="1">
                        <a:lnSpc>
                          <a:spcPct val="100000"/>
                        </a:lnSpc>
                        <a:spcBef>
                          <a:spcPts val="0"/>
                        </a:spcBef>
                        <a:spcAft>
                          <a:spcPts val="0"/>
                        </a:spcAft>
                        <a:buNone/>
                        <a:tabLst/>
                      </a:pPr>
                      <a:r>
                        <a:rPr lang="zh-TW" altLang="en-US" sz="3200" dirty="0">
                          <a:latin typeface="微軟正黑體" panose="020B0604030504040204" pitchFamily="34" charset="-120"/>
                          <a:ea typeface="微軟正黑體" panose="020B0604030504040204" pitchFamily="34" charset="-120"/>
                        </a:rPr>
                        <a:t>醫事人員、社會工作人員、教育人員、保育人員、警察人員、移民管理人員、移民業務機構從業人員、戶政人員、司法人員、村（里）幹事、觀光業從業人員、就業服務人員、電子遊戲場業從業人員、資訊休閒業從業人員、公寓大廈管理服務人員及其他執行兒童福利或少年福利業務人員。</a:t>
                      </a:r>
                      <a:endParaRPr lang="en-US" sz="3200" b="1" dirty="0">
                        <a:solidFill>
                          <a:srgbClr val="000000"/>
                        </a:solidFill>
                        <a:latin typeface="微軟正黑體" panose="020B0604030504040204" pitchFamily="34" charset="-120"/>
                        <a:ea typeface="微軟正黑體" panose="020B0604030504040204" pitchFamily="34" charset="-120"/>
                      </a:endParaRPr>
                    </a:p>
                  </a:txBody>
                  <a:tcPr marL="137160" marR="137160" marT="68552" marB="68552"/>
                </a:tc>
                <a:extLst>
                  <a:ext uri="{0D108BD9-81ED-4DB2-BD59-A6C34878D82A}">
                    <a16:rowId xmlns:a16="http://schemas.microsoft.com/office/drawing/2014/main" val="10003"/>
                  </a:ext>
                </a:extLst>
              </a:tr>
            </a:tbl>
          </a:graphicData>
        </a:graphic>
      </p:graphicFrame>
      <p:sp>
        <p:nvSpPr>
          <p:cNvPr id="3" name="標題 5"/>
          <p:cNvSpPr txBox="1">
            <a:spLocks noGrp="1"/>
          </p:cNvSpPr>
          <p:nvPr>
            <p:ph type="title"/>
          </p:nvPr>
        </p:nvSpPr>
        <p:spPr>
          <a:xfrm>
            <a:off x="1014417" y="123142"/>
            <a:ext cx="16238098" cy="1234165"/>
          </a:xfrm>
        </p:spPr>
        <p:txBody>
          <a:bodyPr>
            <a:normAutofit/>
          </a:bodyPr>
          <a:lstStyle/>
          <a:p>
            <a:pPr lvl="0"/>
            <a:r>
              <a:rPr lang="zh-TW" altLang="en-US" sz="6000" b="1" dirty="0">
                <a:latin typeface="微軟正黑體" panose="020B0604030504040204" pitchFamily="34" charset="-120"/>
                <a:ea typeface="微軟正黑體" panose="020B0604030504040204" pitchFamily="34" charset="-120"/>
              </a:rPr>
              <a:t>責任通報人員與法規適用</a:t>
            </a:r>
            <a:r>
              <a:rPr lang="en-US" sz="6000" b="1" dirty="0">
                <a:latin typeface="微軟正黑體" panose="020B0604030504040204" pitchFamily="34" charset="-120"/>
                <a:ea typeface="微軟正黑體" panose="020B0604030504040204" pitchFamily="34" charset="-120"/>
              </a:rPr>
              <a:t>(</a:t>
            </a:r>
            <a:r>
              <a:rPr lang="zh-TW" altLang="en-US" sz="6000" b="1" dirty="0">
                <a:latin typeface="微軟正黑體" panose="020B0604030504040204" pitchFamily="34" charset="-120"/>
                <a:ea typeface="微軟正黑體" panose="020B0604030504040204" pitchFamily="34" charset="-120"/>
              </a:rPr>
              <a:t>二</a:t>
            </a:r>
            <a:r>
              <a:rPr lang="en-US" sz="6000" b="1" dirty="0">
                <a:latin typeface="微軟正黑體" panose="020B0604030504040204" pitchFamily="34" charset="-120"/>
                <a:ea typeface="微軟正黑體" panose="020B0604030504040204" pitchFamily="34" charset="-120"/>
              </a:rPr>
              <a:t>)</a:t>
            </a:r>
          </a:p>
        </p:txBody>
      </p:sp>
      <p:pic>
        <p:nvPicPr>
          <p:cNvPr id="4" name="圖片 7"/>
          <p:cNvPicPr>
            <a:picLocks noChangeAspect="1"/>
          </p:cNvPicPr>
          <p:nvPr/>
        </p:nvPicPr>
        <p:blipFill>
          <a:blip r:embed="rId2"/>
          <a:stretch>
            <a:fillRect/>
          </a:stretch>
        </p:blipFill>
        <p:spPr>
          <a:xfrm>
            <a:off x="235942" y="8588053"/>
            <a:ext cx="1956989" cy="1511942"/>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6"/>
          <p:cNvSpPr txBox="1">
            <a:spLocks noGrp="1"/>
          </p:cNvSpPr>
          <p:nvPr>
            <p:ph type="title"/>
          </p:nvPr>
        </p:nvSpPr>
        <p:spPr>
          <a:xfrm>
            <a:off x="2023146" y="683413"/>
            <a:ext cx="14436300" cy="1143000"/>
          </a:xfrm>
        </p:spPr>
        <p:txBody>
          <a:bodyPr>
            <a:noAutofit/>
          </a:bodyPr>
          <a:lstStyle/>
          <a:p>
            <a:pPr lvl="0"/>
            <a:r>
              <a:rPr lang="zh-TW" altLang="en-US" sz="6000" b="1" dirty="0">
                <a:latin typeface="微軟正黑體" panose="020B0604030504040204" pitchFamily="34" charset="-120"/>
                <a:ea typeface="微軟正黑體" panose="020B0604030504040204" pitchFamily="34" charset="-120"/>
              </a:rPr>
              <a:t>責任通報人員未依規定通報罰則</a:t>
            </a:r>
            <a:endParaRPr lang="en-US" sz="6000" b="1" dirty="0">
              <a:latin typeface="微軟正黑體" panose="020B0604030504040204" pitchFamily="34" charset="-120"/>
              <a:ea typeface="微軟正黑體" panose="020B0604030504040204" pitchFamily="34" charset="-120"/>
            </a:endParaRPr>
          </a:p>
        </p:txBody>
      </p:sp>
      <p:graphicFrame>
        <p:nvGraphicFramePr>
          <p:cNvPr id="7" name="內容版面配置區 5">
            <a:extLst>
              <a:ext uri="{FF2B5EF4-FFF2-40B4-BE49-F238E27FC236}">
                <a16:creationId xmlns:a16="http://schemas.microsoft.com/office/drawing/2014/main" id="{53D3E1CC-12EB-4FBA-8DAD-75A9C72BEE76}"/>
              </a:ext>
            </a:extLst>
          </p:cNvPr>
          <p:cNvGraphicFramePr>
            <a:graphicFrameLocks noGrp="1"/>
          </p:cNvGraphicFramePr>
          <p:nvPr/>
        </p:nvGraphicFramePr>
        <p:xfrm>
          <a:off x="649744" y="1920755"/>
          <a:ext cx="17083619" cy="7461170"/>
        </p:xfrm>
        <a:graphic>
          <a:graphicData uri="http://schemas.openxmlformats.org/drawingml/2006/table">
            <a:tbl>
              <a:tblPr firstRow="1" bandRow="1">
                <a:effectLst/>
                <a:tableStyleId>{00A15C55-8517-42AA-B614-E9B94910E393}</a:tableStyleId>
              </a:tblPr>
              <a:tblGrid>
                <a:gridCol w="2051132">
                  <a:extLst>
                    <a:ext uri="{9D8B030D-6E8A-4147-A177-3AD203B41FA5}">
                      <a16:colId xmlns:a16="http://schemas.microsoft.com/office/drawing/2014/main" val="20000"/>
                    </a:ext>
                  </a:extLst>
                </a:gridCol>
                <a:gridCol w="1580873">
                  <a:extLst>
                    <a:ext uri="{9D8B030D-6E8A-4147-A177-3AD203B41FA5}">
                      <a16:colId xmlns:a16="http://schemas.microsoft.com/office/drawing/2014/main" val="20001"/>
                    </a:ext>
                  </a:extLst>
                </a:gridCol>
                <a:gridCol w="3643536">
                  <a:extLst>
                    <a:ext uri="{9D8B030D-6E8A-4147-A177-3AD203B41FA5}">
                      <a16:colId xmlns:a16="http://schemas.microsoft.com/office/drawing/2014/main" val="20002"/>
                    </a:ext>
                  </a:extLst>
                </a:gridCol>
                <a:gridCol w="9808078">
                  <a:extLst>
                    <a:ext uri="{9D8B030D-6E8A-4147-A177-3AD203B41FA5}">
                      <a16:colId xmlns:a16="http://schemas.microsoft.com/office/drawing/2014/main" val="20003"/>
                    </a:ext>
                  </a:extLst>
                </a:gridCol>
              </a:tblGrid>
              <a:tr h="831884">
                <a:tc>
                  <a:txBody>
                    <a:bodyPr/>
                    <a:lstStyle/>
                    <a:p>
                      <a:pPr lvl="0" algn="ctr"/>
                      <a:r>
                        <a:rPr lang="zh-TW" sz="4000" b="1" dirty="0">
                          <a:solidFill>
                            <a:srgbClr val="000000"/>
                          </a:solidFill>
                          <a:latin typeface="微軟正黑體" panose="020B0604030504040204" pitchFamily="34" charset="-120"/>
                          <a:ea typeface="微軟正黑體" panose="020B0604030504040204" pitchFamily="34" charset="-120"/>
                        </a:rPr>
                        <a:t>法規</a:t>
                      </a:r>
                      <a:endParaRPr lang="en-US" sz="4000" b="1" dirty="0">
                        <a:solidFill>
                          <a:srgbClr val="000000"/>
                        </a:solidFill>
                        <a:latin typeface="微軟正黑體" panose="020B0604030504040204" pitchFamily="34" charset="-120"/>
                        <a:ea typeface="微軟正黑體" panose="020B0604030504040204" pitchFamily="34" charset="-120"/>
                      </a:endParaRPr>
                    </a:p>
                  </a:txBody>
                  <a:tcPr marL="137196" marR="137196" marT="68561" marB="68561" anchor="ctr"/>
                </a:tc>
                <a:tc>
                  <a:txBody>
                    <a:bodyPr/>
                    <a:lstStyle/>
                    <a:p>
                      <a:pPr lvl="0" algn="ctr"/>
                      <a:r>
                        <a:rPr lang="zh-TW" sz="4000" b="1" dirty="0">
                          <a:solidFill>
                            <a:srgbClr val="000000"/>
                          </a:solidFill>
                          <a:latin typeface="微軟正黑體" panose="020B0604030504040204" pitchFamily="34" charset="-120"/>
                          <a:ea typeface="微軟正黑體" panose="020B0604030504040204" pitchFamily="34" charset="-120"/>
                        </a:rPr>
                        <a:t>條文</a:t>
                      </a:r>
                      <a:endParaRPr lang="en-US" sz="4000" b="1" dirty="0">
                        <a:solidFill>
                          <a:srgbClr val="000000"/>
                        </a:solidFill>
                        <a:latin typeface="微軟正黑體" panose="020B0604030504040204" pitchFamily="34" charset="-120"/>
                        <a:ea typeface="微軟正黑體" panose="020B0604030504040204" pitchFamily="34" charset="-120"/>
                      </a:endParaRPr>
                    </a:p>
                  </a:txBody>
                  <a:tcPr marL="137196" marR="137196" marT="68561" marB="68561" anchor="ctr"/>
                </a:tc>
                <a:tc>
                  <a:txBody>
                    <a:bodyPr/>
                    <a:lstStyle/>
                    <a:p>
                      <a:pPr lvl="0" algn="ctr"/>
                      <a:r>
                        <a:rPr lang="zh-TW" sz="4000" b="1" dirty="0">
                          <a:solidFill>
                            <a:srgbClr val="000000"/>
                          </a:solidFill>
                          <a:latin typeface="微軟正黑體" panose="020B0604030504040204" pitchFamily="34" charset="-120"/>
                          <a:ea typeface="微軟正黑體" panose="020B0604030504040204" pitchFamily="34" charset="-120"/>
                        </a:rPr>
                        <a:t>罰則</a:t>
                      </a:r>
                      <a:endParaRPr lang="en-US" sz="4000" b="1" dirty="0">
                        <a:solidFill>
                          <a:srgbClr val="000000"/>
                        </a:solidFill>
                        <a:latin typeface="微軟正黑體" panose="020B0604030504040204" pitchFamily="34" charset="-120"/>
                        <a:ea typeface="微軟正黑體" panose="020B0604030504040204" pitchFamily="34" charset="-120"/>
                      </a:endParaRPr>
                    </a:p>
                  </a:txBody>
                  <a:tcPr marL="137196" marR="137196" marT="68561" marB="68561" anchor="ctr"/>
                </a:tc>
                <a:tc>
                  <a:txBody>
                    <a:bodyPr/>
                    <a:lstStyle/>
                    <a:p>
                      <a:pPr lvl="0" algn="ctr"/>
                      <a:r>
                        <a:rPr lang="zh-TW" altLang="en-US" sz="4000" b="1" dirty="0">
                          <a:solidFill>
                            <a:srgbClr val="000000"/>
                          </a:solidFill>
                          <a:latin typeface="微軟正黑體" panose="020B0604030504040204" pitchFamily="34" charset="-120"/>
                          <a:ea typeface="微軟正黑體" panose="020B0604030504040204" pitchFamily="34" charset="-120"/>
                        </a:rPr>
                        <a:t>裁罰基準</a:t>
                      </a:r>
                      <a:endParaRPr lang="en-US" sz="4000" b="1" dirty="0">
                        <a:solidFill>
                          <a:srgbClr val="000000"/>
                        </a:solidFill>
                        <a:latin typeface="微軟正黑體" panose="020B0604030504040204" pitchFamily="34" charset="-120"/>
                        <a:ea typeface="微軟正黑體" panose="020B0604030504040204" pitchFamily="34" charset="-120"/>
                      </a:endParaRPr>
                    </a:p>
                  </a:txBody>
                  <a:tcPr marL="137196" marR="137196" marT="68561" marB="68561" anchor="ctr"/>
                </a:tc>
                <a:extLst>
                  <a:ext uri="{0D108BD9-81ED-4DB2-BD59-A6C34878D82A}">
                    <a16:rowId xmlns:a16="http://schemas.microsoft.com/office/drawing/2014/main" val="10000"/>
                  </a:ext>
                </a:extLst>
              </a:tr>
              <a:tr h="2312847">
                <a:tc>
                  <a:txBody>
                    <a:bodyPr/>
                    <a:lstStyle/>
                    <a:p>
                      <a:pPr marL="0" marR="0" lvl="0" indent="0" algn="l" defTabSz="914400" rtl="0" fontAlgn="auto" hangingPunct="1">
                        <a:lnSpc>
                          <a:spcPct val="100000"/>
                        </a:lnSpc>
                        <a:spcBef>
                          <a:spcPts val="0"/>
                        </a:spcBef>
                        <a:spcAft>
                          <a:spcPts val="0"/>
                        </a:spcAft>
                        <a:buNone/>
                        <a:tabLst/>
                      </a:pPr>
                      <a:r>
                        <a:rPr lang="zh-TW" sz="2400" kern="1200" dirty="0">
                          <a:latin typeface="微軟正黑體" panose="020B0604030504040204" pitchFamily="34" charset="-120"/>
                          <a:ea typeface="微軟正黑體" panose="020B0604030504040204" pitchFamily="34" charset="-120"/>
                        </a:rPr>
                        <a:t>家庭暴力防治法</a:t>
                      </a:r>
                      <a:endParaRPr lang="zh-TW" sz="2400" b="0" kern="1200" dirty="0">
                        <a:solidFill>
                          <a:srgbClr val="000000"/>
                        </a:solidFill>
                        <a:latin typeface="微軟正黑體" panose="020B0604030504040204" pitchFamily="34" charset="-120"/>
                        <a:ea typeface="微軟正黑體" panose="020B0604030504040204" pitchFamily="34" charset="-120"/>
                        <a:cs typeface="Times New Roman" pitchFamily="18"/>
                      </a:endParaRPr>
                    </a:p>
                  </a:txBody>
                  <a:tcPr marL="137196" marR="137196" marT="68561" marB="68561" anchor="ctr"/>
                </a:tc>
                <a:tc>
                  <a:txBody>
                    <a:bodyPr/>
                    <a:lstStyle/>
                    <a:p>
                      <a:pPr lvl="0" algn="ctr"/>
                      <a:r>
                        <a:rPr lang="zh-TW" sz="2400" dirty="0">
                          <a:latin typeface="微軟正黑體" panose="020B0604030504040204" pitchFamily="34" charset="-120"/>
                          <a:ea typeface="微軟正黑體" panose="020B0604030504040204" pitchFamily="34" charset="-120"/>
                        </a:rPr>
                        <a:t>第</a:t>
                      </a:r>
                      <a:r>
                        <a:rPr lang="en-US" sz="2400" dirty="0">
                          <a:latin typeface="微軟正黑體" panose="020B0604030504040204" pitchFamily="34" charset="-120"/>
                          <a:ea typeface="微軟正黑體" panose="020B0604030504040204" pitchFamily="34" charset="-120"/>
                        </a:rPr>
                        <a:t>62</a:t>
                      </a:r>
                      <a:r>
                        <a:rPr lang="zh-TW" sz="2400" dirty="0">
                          <a:latin typeface="微軟正黑體" panose="020B0604030504040204" pitchFamily="34" charset="-120"/>
                          <a:ea typeface="微軟正黑體" panose="020B0604030504040204" pitchFamily="34" charset="-120"/>
                        </a:rPr>
                        <a:t>條</a:t>
                      </a:r>
                      <a:endParaRPr lang="en-US" sz="2400" b="0" dirty="0">
                        <a:latin typeface="微軟正黑體" panose="020B0604030504040204" pitchFamily="34" charset="-120"/>
                        <a:ea typeface="微軟正黑體" panose="020B0604030504040204" pitchFamily="34" charset="-120"/>
                      </a:endParaRPr>
                    </a:p>
                  </a:txBody>
                  <a:tcPr marL="137196" marR="137196" marT="68561" marB="68561" anchor="ctr"/>
                </a:tc>
                <a:tc>
                  <a:txBody>
                    <a:bodyPr/>
                    <a:lstStyle/>
                    <a:p>
                      <a:pPr marL="0" marR="0" lvl="0" indent="0" algn="l" defTabSz="914400" rtl="0" fontAlgn="auto" hangingPunct="1">
                        <a:lnSpc>
                          <a:spcPct val="100000"/>
                        </a:lnSpc>
                        <a:spcBef>
                          <a:spcPts val="0"/>
                        </a:spcBef>
                        <a:spcAft>
                          <a:spcPts val="0"/>
                        </a:spcAft>
                        <a:buNone/>
                        <a:tabLst/>
                      </a:pPr>
                      <a:r>
                        <a:rPr lang="zh-TW" sz="2400" dirty="0">
                          <a:latin typeface="微軟正黑體" panose="020B0604030504040204" pitchFamily="34" charset="-120"/>
                          <a:ea typeface="微軟正黑體" panose="020B0604030504040204" pitchFamily="34" charset="-120"/>
                        </a:rPr>
                        <a:t>主管機關處新臺幣</a:t>
                      </a:r>
                      <a:r>
                        <a:rPr lang="zh-TW" sz="2400" b="1" dirty="0">
                          <a:latin typeface="微軟正黑體" panose="020B0604030504040204" pitchFamily="34" charset="-120"/>
                          <a:ea typeface="微軟正黑體" panose="020B0604030504040204" pitchFamily="34" charset="-120"/>
                        </a:rPr>
                        <a:t>六千元以上三萬元</a:t>
                      </a:r>
                      <a:r>
                        <a:rPr lang="zh-TW" sz="2400" dirty="0">
                          <a:latin typeface="微軟正黑體" panose="020B0604030504040204" pitchFamily="34" charset="-120"/>
                          <a:ea typeface="微軟正黑體" panose="020B0604030504040204" pitchFamily="34" charset="-120"/>
                        </a:rPr>
                        <a:t>以下罰鍰。但醫事人員為避免被害人身體緊急危難而違反者，不罰。</a:t>
                      </a:r>
                      <a:endParaRPr lang="en-US" sz="2400" b="0" dirty="0">
                        <a:latin typeface="微軟正黑體" panose="020B0604030504040204" pitchFamily="34" charset="-120"/>
                        <a:ea typeface="微軟正黑體" panose="020B0604030504040204" pitchFamily="34" charset="-120"/>
                      </a:endParaRPr>
                    </a:p>
                  </a:txBody>
                  <a:tcPr marL="137196" marR="137196" marT="68561" marB="68561" anchor="ctr"/>
                </a:tc>
                <a:tc>
                  <a:txBody>
                    <a:bodyPr/>
                    <a:lstStyle/>
                    <a:p>
                      <a:pPr marL="0" marR="0" lvl="0" indent="0" algn="l" defTabSz="914400" rtl="0" fontAlgn="auto" hangingPunct="1">
                        <a:lnSpc>
                          <a:spcPct val="100000"/>
                        </a:lnSpc>
                        <a:spcBef>
                          <a:spcPts val="0"/>
                        </a:spcBef>
                        <a:spcAft>
                          <a:spcPts val="0"/>
                        </a:spcAft>
                        <a:buNone/>
                        <a:tabLst/>
                      </a:pPr>
                      <a:r>
                        <a:rPr lang="zh-TW" altLang="en-US" sz="2400" b="0" dirty="0">
                          <a:latin typeface="微軟正黑體" panose="020B0604030504040204" pitchFamily="34" charset="-120"/>
                          <a:ea typeface="微軟正黑體" panose="020B0604030504040204" pitchFamily="34" charset="-120"/>
                        </a:rPr>
                        <a:t>一、</a:t>
                      </a:r>
                      <a:r>
                        <a:rPr lang="zh-TW" altLang="en-US" sz="2400" b="1" dirty="0">
                          <a:latin typeface="微軟正黑體" panose="020B0604030504040204" pitchFamily="34" charset="-120"/>
                          <a:ea typeface="微軟正黑體" panose="020B0604030504040204" pitchFamily="34" charset="-120"/>
                        </a:rPr>
                        <a:t>第一次</a:t>
                      </a:r>
                      <a:r>
                        <a:rPr lang="zh-TW" altLang="en-US" sz="2400" b="0" dirty="0">
                          <a:latin typeface="微軟正黑體" panose="020B0604030504040204" pitchFamily="34" charset="-120"/>
                          <a:ea typeface="微軟正黑體" panose="020B0604030504040204" pitchFamily="34" charset="-120"/>
                        </a:rPr>
                        <a:t>：</a:t>
                      </a:r>
                    </a:p>
                    <a:p>
                      <a:pPr marL="0" marR="0" lvl="0" indent="0" algn="l" defTabSz="914400" rtl="0" fontAlgn="auto" hangingPunct="1">
                        <a:lnSpc>
                          <a:spcPct val="100000"/>
                        </a:lnSpc>
                        <a:spcBef>
                          <a:spcPts val="0"/>
                        </a:spcBef>
                        <a:spcAft>
                          <a:spcPts val="0"/>
                        </a:spcAft>
                        <a:buNone/>
                        <a:tabLst/>
                      </a:pP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一</a:t>
                      </a: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延誤未滿二十四小時者處新臺幣六千元。</a:t>
                      </a:r>
                    </a:p>
                    <a:p>
                      <a:pPr marL="0" marR="0" lvl="0" indent="0" algn="l" defTabSz="914400" rtl="0" fontAlgn="auto" hangingPunct="1">
                        <a:lnSpc>
                          <a:spcPct val="100000"/>
                        </a:lnSpc>
                        <a:spcBef>
                          <a:spcPts val="0"/>
                        </a:spcBef>
                        <a:spcAft>
                          <a:spcPts val="0"/>
                        </a:spcAft>
                        <a:buNone/>
                        <a:tabLst/>
                      </a:pP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二</a:t>
                      </a: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延誤二十四小時以上未滿七十二小時者處新臺幣一萬五</a:t>
                      </a:r>
                    </a:p>
                    <a:p>
                      <a:pPr marL="0" marR="0" lvl="0" indent="0" algn="l" defTabSz="914400" rtl="0" fontAlgn="auto" hangingPunct="1">
                        <a:lnSpc>
                          <a:spcPct val="100000"/>
                        </a:lnSpc>
                        <a:spcBef>
                          <a:spcPts val="0"/>
                        </a:spcBef>
                        <a:spcAft>
                          <a:spcPts val="0"/>
                        </a:spcAft>
                        <a:buNone/>
                        <a:tabLst/>
                      </a:pPr>
                      <a:r>
                        <a:rPr lang="zh-TW" altLang="en-US" sz="2400" b="0" dirty="0">
                          <a:latin typeface="微軟正黑體" panose="020B0604030504040204" pitchFamily="34" charset="-120"/>
                          <a:ea typeface="微軟正黑體" panose="020B0604030504040204" pitchFamily="34" charset="-120"/>
                        </a:rPr>
                        <a:t>千元。</a:t>
                      </a:r>
                    </a:p>
                    <a:p>
                      <a:pPr marL="0" marR="0" lvl="0" indent="0" algn="l" defTabSz="914400" rtl="0" fontAlgn="auto" hangingPunct="1">
                        <a:lnSpc>
                          <a:spcPct val="100000"/>
                        </a:lnSpc>
                        <a:spcBef>
                          <a:spcPts val="0"/>
                        </a:spcBef>
                        <a:spcAft>
                          <a:spcPts val="0"/>
                        </a:spcAft>
                        <a:buNone/>
                        <a:tabLst/>
                      </a:pP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三</a:t>
                      </a:r>
                      <a:r>
                        <a:rPr lang="en-US" altLang="zh-TW" sz="2400" b="0" dirty="0">
                          <a:latin typeface="微軟正黑體" panose="020B0604030504040204" pitchFamily="34" charset="-120"/>
                          <a:ea typeface="微軟正黑體" panose="020B0604030504040204" pitchFamily="34" charset="-120"/>
                        </a:rPr>
                        <a:t>)</a:t>
                      </a:r>
                      <a:r>
                        <a:rPr lang="zh-TW" altLang="en-US" sz="2400" b="0" dirty="0">
                          <a:latin typeface="微軟正黑體" panose="020B0604030504040204" pitchFamily="34" charset="-120"/>
                          <a:ea typeface="微軟正黑體" panose="020B0604030504040204" pitchFamily="34" charset="-120"/>
                        </a:rPr>
                        <a:t>延誤七十二小時以上者處新臺幣三萬元。</a:t>
                      </a:r>
                    </a:p>
                    <a:p>
                      <a:pPr marL="0" marR="0" lvl="0" indent="0" algn="l" defTabSz="914400" rtl="0" fontAlgn="auto" hangingPunct="1">
                        <a:lnSpc>
                          <a:spcPct val="100000"/>
                        </a:lnSpc>
                        <a:spcBef>
                          <a:spcPts val="0"/>
                        </a:spcBef>
                        <a:spcAft>
                          <a:spcPts val="0"/>
                        </a:spcAft>
                        <a:buNone/>
                        <a:tabLst/>
                      </a:pPr>
                      <a:r>
                        <a:rPr lang="zh-TW" altLang="en-US" sz="2400" b="0" dirty="0">
                          <a:latin typeface="微軟正黑體" panose="020B0604030504040204" pitchFamily="34" charset="-120"/>
                          <a:ea typeface="微軟正黑體" panose="020B0604030504040204" pitchFamily="34" charset="-120"/>
                        </a:rPr>
                        <a:t>二、</a:t>
                      </a:r>
                      <a:r>
                        <a:rPr lang="zh-TW" altLang="en-US" sz="2400" b="1" dirty="0">
                          <a:latin typeface="微軟正黑體" panose="020B0604030504040204" pitchFamily="34" charset="-120"/>
                          <a:ea typeface="微軟正黑體" panose="020B0604030504040204" pitchFamily="34" charset="-120"/>
                        </a:rPr>
                        <a:t>第二次以上每次處新臺幣三萬元</a:t>
                      </a:r>
                      <a:r>
                        <a:rPr lang="zh-TW" altLang="en-US" sz="2400" b="0" dirty="0">
                          <a:latin typeface="微軟正黑體" panose="020B0604030504040204" pitchFamily="34" charset="-120"/>
                          <a:ea typeface="微軟正黑體" panose="020B0604030504040204" pitchFamily="34" charset="-120"/>
                        </a:rPr>
                        <a:t>。</a:t>
                      </a:r>
                      <a:endParaRPr lang="en-US" sz="2400" b="0" dirty="0">
                        <a:latin typeface="微軟正黑體" panose="020B0604030504040204" pitchFamily="34" charset="-120"/>
                        <a:ea typeface="微軟正黑體" panose="020B0604030504040204" pitchFamily="34" charset="-120"/>
                      </a:endParaRPr>
                    </a:p>
                  </a:txBody>
                  <a:tcPr marL="137196" marR="137196" marT="68561" marB="68561" anchor="ctr"/>
                </a:tc>
                <a:extLst>
                  <a:ext uri="{0D108BD9-81ED-4DB2-BD59-A6C34878D82A}">
                    <a16:rowId xmlns:a16="http://schemas.microsoft.com/office/drawing/2014/main" val="10001"/>
                  </a:ext>
                </a:extLst>
              </a:tr>
              <a:tr h="1032083">
                <a:tc>
                  <a:txBody>
                    <a:bodyPr/>
                    <a:lstStyle/>
                    <a:p>
                      <a:pPr marL="0" marR="0" lvl="0" indent="0" algn="l" defTabSz="914400" rtl="0" fontAlgn="auto" hangingPunct="1">
                        <a:lnSpc>
                          <a:spcPct val="100000"/>
                        </a:lnSpc>
                        <a:spcBef>
                          <a:spcPts val="0"/>
                        </a:spcBef>
                        <a:spcAft>
                          <a:spcPts val="0"/>
                        </a:spcAft>
                        <a:buNone/>
                        <a:tabLst/>
                      </a:pPr>
                      <a:r>
                        <a:rPr lang="zh-TW" sz="2400" kern="1200" dirty="0">
                          <a:latin typeface="微軟正黑體" panose="020B0604030504040204" pitchFamily="34" charset="-120"/>
                          <a:ea typeface="微軟正黑體" panose="020B0604030504040204" pitchFamily="34" charset="-120"/>
                        </a:rPr>
                        <a:t>兒童及少年福利與權益保障法</a:t>
                      </a:r>
                      <a:endParaRPr lang="zh-TW" sz="2400" b="0" kern="1200" dirty="0">
                        <a:latin typeface="微軟正黑體" panose="020B0604030504040204" pitchFamily="34" charset="-120"/>
                        <a:ea typeface="微軟正黑體" panose="020B0604030504040204" pitchFamily="34" charset="-120"/>
                        <a:cs typeface="Times New Roman" pitchFamily="18"/>
                      </a:endParaRPr>
                    </a:p>
                  </a:txBody>
                  <a:tcPr marL="137196" marR="137196" marT="68561" marB="68561" anchor="ctr"/>
                </a:tc>
                <a:tc>
                  <a:txBody>
                    <a:bodyPr/>
                    <a:lstStyle/>
                    <a:p>
                      <a:pPr lvl="0" algn="ctr"/>
                      <a:r>
                        <a:rPr lang="zh-TW" sz="2400" dirty="0">
                          <a:latin typeface="微軟正黑體" panose="020B0604030504040204" pitchFamily="34" charset="-120"/>
                          <a:ea typeface="微軟正黑體" panose="020B0604030504040204" pitchFamily="34" charset="-120"/>
                        </a:rPr>
                        <a:t>第</a:t>
                      </a:r>
                      <a:r>
                        <a:rPr lang="en-US" sz="2400" dirty="0">
                          <a:latin typeface="微軟正黑體" panose="020B0604030504040204" pitchFamily="34" charset="-120"/>
                          <a:ea typeface="微軟正黑體" panose="020B0604030504040204" pitchFamily="34" charset="-120"/>
                        </a:rPr>
                        <a:t>100</a:t>
                      </a:r>
                      <a:r>
                        <a:rPr lang="zh-TW" sz="2400" dirty="0">
                          <a:latin typeface="微軟正黑體" panose="020B0604030504040204" pitchFamily="34" charset="-120"/>
                          <a:ea typeface="微軟正黑體" panose="020B0604030504040204" pitchFamily="34" charset="-120"/>
                        </a:rPr>
                        <a:t>條</a:t>
                      </a:r>
                      <a:endParaRPr lang="en-US" sz="2400" b="0" dirty="0">
                        <a:latin typeface="微軟正黑體" panose="020B0604030504040204" pitchFamily="34" charset="-120"/>
                        <a:ea typeface="微軟正黑體" panose="020B0604030504040204" pitchFamily="34" charset="-120"/>
                      </a:endParaRPr>
                    </a:p>
                  </a:txBody>
                  <a:tcPr marL="137196" marR="137196" marT="68561" marB="68561" anchor="ctr"/>
                </a:tc>
                <a:tc>
                  <a:txBody>
                    <a:bodyPr/>
                    <a:lstStyle/>
                    <a:p>
                      <a:pPr lvl="0" algn="l"/>
                      <a:r>
                        <a:rPr lang="zh-TW" sz="2400" dirty="0">
                          <a:latin typeface="微軟正黑體" panose="020B0604030504040204" pitchFamily="34" charset="-120"/>
                          <a:ea typeface="微軟正黑體" panose="020B0604030504040204" pitchFamily="34" charset="-120"/>
                        </a:rPr>
                        <a:t>處新臺幣</a:t>
                      </a:r>
                      <a:r>
                        <a:rPr lang="zh-TW" sz="2400" b="1" dirty="0">
                          <a:latin typeface="微軟正黑體" panose="020B0604030504040204" pitchFamily="34" charset="-120"/>
                          <a:ea typeface="微軟正黑體" panose="020B0604030504040204" pitchFamily="34" charset="-120"/>
                        </a:rPr>
                        <a:t>六千元以上六萬元以下</a:t>
                      </a:r>
                      <a:r>
                        <a:rPr lang="zh-TW" sz="2400" dirty="0">
                          <a:latin typeface="微軟正黑體" panose="020B0604030504040204" pitchFamily="34" charset="-120"/>
                          <a:ea typeface="微軟正黑體" panose="020B0604030504040204" pitchFamily="34" charset="-120"/>
                        </a:rPr>
                        <a:t>罰鍰。</a:t>
                      </a:r>
                      <a:endParaRPr lang="en-US" sz="2400" b="0" dirty="0">
                        <a:latin typeface="微軟正黑體" panose="020B0604030504040204" pitchFamily="34" charset="-120"/>
                        <a:ea typeface="微軟正黑體" panose="020B0604030504040204" pitchFamily="34" charset="-120"/>
                      </a:endParaRPr>
                    </a:p>
                  </a:txBody>
                  <a:tcPr marL="137196" marR="137196" marT="68561" marB="68561" anchor="ctr"/>
                </a:tc>
                <a:tc>
                  <a:txBody>
                    <a:bodyPr/>
                    <a:lstStyle/>
                    <a:p>
                      <a:pPr lvl="0" algn="l"/>
                      <a:r>
                        <a:rPr lang="zh-TW" altLang="en-US" sz="2400" b="1" dirty="0">
                          <a:latin typeface="微軟正黑體" panose="020B0604030504040204" pitchFamily="34" charset="-120"/>
                          <a:ea typeface="微軟正黑體" panose="020B0604030504040204" pitchFamily="34" charset="-120"/>
                        </a:rPr>
                        <a:t>第一次</a:t>
                      </a:r>
                      <a:r>
                        <a:rPr lang="zh-TW" altLang="en-US" sz="2400" b="0" dirty="0">
                          <a:latin typeface="微軟正黑體" panose="020B0604030504040204" pitchFamily="34" charset="-120"/>
                          <a:ea typeface="微軟正黑體" panose="020B0604030504040204" pitchFamily="34" charset="-120"/>
                        </a:rPr>
                        <a:t>違反依延誤時數處罰如下：</a:t>
                      </a:r>
                    </a:p>
                    <a:p>
                      <a:pPr lvl="0" algn="l"/>
                      <a:r>
                        <a:rPr lang="zh-TW" altLang="en-US" sz="2400" b="0" dirty="0">
                          <a:latin typeface="微軟正黑體" panose="020B0604030504040204" pitchFamily="34" charset="-120"/>
                          <a:ea typeface="微軟正黑體" panose="020B0604030504040204" pitchFamily="34" charset="-120"/>
                        </a:rPr>
                        <a:t>延誤未滿二十四小時者處新臺幣六千元。</a:t>
                      </a:r>
                    </a:p>
                    <a:p>
                      <a:pPr lvl="0" algn="l"/>
                      <a:r>
                        <a:rPr lang="zh-TW" altLang="en-US" sz="2400" b="0" dirty="0">
                          <a:latin typeface="微軟正黑體" panose="020B0604030504040204" pitchFamily="34" charset="-120"/>
                          <a:ea typeface="微軟正黑體" panose="020B0604030504040204" pitchFamily="34" charset="-120"/>
                        </a:rPr>
                        <a:t>延誤二十四小時以上未滿七十二小時者處新臺幣一萬五千元。</a:t>
                      </a:r>
                    </a:p>
                    <a:p>
                      <a:pPr lvl="0" algn="l"/>
                      <a:r>
                        <a:rPr lang="zh-TW" altLang="en-US" sz="2400" b="0" dirty="0">
                          <a:latin typeface="微軟正黑體" panose="020B0604030504040204" pitchFamily="34" charset="-120"/>
                          <a:ea typeface="微軟正黑體" panose="020B0604030504040204" pitchFamily="34" charset="-120"/>
                        </a:rPr>
                        <a:t>延誤七十二小時以上者處新臺幣三萬元。</a:t>
                      </a:r>
                    </a:p>
                    <a:p>
                      <a:pPr lvl="0" algn="l"/>
                      <a:r>
                        <a:rPr lang="zh-TW" altLang="en-US" sz="2400" b="1" dirty="0">
                          <a:latin typeface="微軟正黑體" panose="020B0604030504040204" pitchFamily="34" charset="-120"/>
                          <a:ea typeface="微軟正黑體" panose="020B0604030504040204" pitchFamily="34" charset="-120"/>
                        </a:rPr>
                        <a:t>第二次</a:t>
                      </a:r>
                      <a:r>
                        <a:rPr lang="zh-TW" altLang="en-US" sz="2400" b="0" dirty="0">
                          <a:latin typeface="微軟正黑體" panose="020B0604030504040204" pitchFamily="34" charset="-120"/>
                          <a:ea typeface="微軟正黑體" panose="020B0604030504040204" pitchFamily="34" charset="-120"/>
                        </a:rPr>
                        <a:t>處新臺幣三萬元。</a:t>
                      </a:r>
                    </a:p>
                    <a:p>
                      <a:pPr lvl="0" algn="l"/>
                      <a:r>
                        <a:rPr lang="zh-TW" altLang="en-US" sz="2400" b="1" dirty="0">
                          <a:latin typeface="微軟正黑體" panose="020B0604030504040204" pitchFamily="34" charset="-120"/>
                          <a:ea typeface="微軟正黑體" panose="020B0604030504040204" pitchFamily="34" charset="-120"/>
                        </a:rPr>
                        <a:t>第三次</a:t>
                      </a:r>
                      <a:r>
                        <a:rPr lang="zh-TW" altLang="en-US" sz="2400" b="0" dirty="0">
                          <a:latin typeface="微軟正黑體" panose="020B0604030504040204" pitchFamily="34" charset="-120"/>
                          <a:ea typeface="微軟正黑體" panose="020B0604030504040204" pitchFamily="34" charset="-120"/>
                        </a:rPr>
                        <a:t>以上每次處新臺幣六萬元。</a:t>
                      </a:r>
                      <a:endParaRPr lang="en-US" sz="2400" b="0" dirty="0">
                        <a:latin typeface="微軟正黑體" panose="020B0604030504040204" pitchFamily="34" charset="-120"/>
                        <a:ea typeface="微軟正黑體" panose="020B0604030504040204" pitchFamily="34" charset="-120"/>
                      </a:endParaRPr>
                    </a:p>
                  </a:txBody>
                  <a:tcPr marL="137196" marR="137196" marT="68561" marB="68561" anchor="ctr"/>
                </a:tc>
                <a:extLst>
                  <a:ext uri="{0D108BD9-81ED-4DB2-BD59-A6C34878D82A}">
                    <a16:rowId xmlns:a16="http://schemas.microsoft.com/office/drawing/2014/main" val="10002"/>
                  </a:ext>
                </a:extLst>
              </a:tr>
              <a:tr h="1587407">
                <a:tc>
                  <a:txBody>
                    <a:bodyPr/>
                    <a:lstStyle/>
                    <a:p>
                      <a:pPr marL="0" marR="0" lvl="0" indent="0" algn="l" defTabSz="914400" rtl="0" fontAlgn="auto" hangingPunct="1">
                        <a:lnSpc>
                          <a:spcPct val="100000"/>
                        </a:lnSpc>
                        <a:spcBef>
                          <a:spcPts val="0"/>
                        </a:spcBef>
                        <a:spcAft>
                          <a:spcPts val="0"/>
                        </a:spcAft>
                        <a:buNone/>
                        <a:tabLst/>
                      </a:pPr>
                      <a:r>
                        <a:rPr lang="zh-TW" sz="2400" kern="1200" dirty="0">
                          <a:latin typeface="微軟正黑體" panose="020B0604030504040204" pitchFamily="34" charset="-120"/>
                          <a:ea typeface="微軟正黑體" panose="020B0604030504040204" pitchFamily="34" charset="-120"/>
                        </a:rPr>
                        <a:t>兒童及少年性剝削防制條例</a:t>
                      </a:r>
                      <a:endParaRPr lang="zh-TW" sz="2400" b="0" kern="1200" dirty="0">
                        <a:latin typeface="微軟正黑體" panose="020B0604030504040204" pitchFamily="34" charset="-120"/>
                        <a:ea typeface="微軟正黑體" panose="020B0604030504040204" pitchFamily="34" charset="-120"/>
                        <a:cs typeface="Times New Roman" pitchFamily="18"/>
                      </a:endParaRPr>
                    </a:p>
                  </a:txBody>
                  <a:tcPr marL="137196" marR="137196" marT="68561" marB="68561" anchor="ctr"/>
                </a:tc>
                <a:tc>
                  <a:txBody>
                    <a:bodyPr/>
                    <a:lstStyle/>
                    <a:p>
                      <a:pPr lvl="0" algn="ctr"/>
                      <a:r>
                        <a:rPr lang="zh-TW" sz="2400" dirty="0">
                          <a:latin typeface="微軟正黑體" panose="020B0604030504040204" pitchFamily="34" charset="-120"/>
                          <a:ea typeface="微軟正黑體" panose="020B0604030504040204" pitchFamily="34" charset="-120"/>
                        </a:rPr>
                        <a:t>第</a:t>
                      </a:r>
                      <a:r>
                        <a:rPr lang="en-US" sz="2400" dirty="0">
                          <a:latin typeface="微軟正黑體" panose="020B0604030504040204" pitchFamily="34" charset="-120"/>
                          <a:ea typeface="微軟正黑體" panose="020B0604030504040204" pitchFamily="34" charset="-120"/>
                        </a:rPr>
                        <a:t>46</a:t>
                      </a:r>
                      <a:r>
                        <a:rPr lang="zh-TW" sz="2400" dirty="0">
                          <a:latin typeface="微軟正黑體" panose="020B0604030504040204" pitchFamily="34" charset="-120"/>
                          <a:ea typeface="微軟正黑體" panose="020B0604030504040204" pitchFamily="34" charset="-120"/>
                        </a:rPr>
                        <a:t>條</a:t>
                      </a:r>
                      <a:endParaRPr lang="en-US" sz="2400" b="0" dirty="0">
                        <a:latin typeface="微軟正黑體" panose="020B0604030504040204" pitchFamily="34" charset="-120"/>
                        <a:ea typeface="微軟正黑體" panose="020B0604030504040204" pitchFamily="34" charset="-120"/>
                      </a:endParaRPr>
                    </a:p>
                  </a:txBody>
                  <a:tcPr marL="137196" marR="137196" marT="68561" marB="68561" anchor="ctr"/>
                </a:tc>
                <a:tc>
                  <a:txBody>
                    <a:bodyPr/>
                    <a:lstStyle/>
                    <a:p>
                      <a:pPr lvl="0" algn="l"/>
                      <a:r>
                        <a:rPr lang="zh-TW" sz="2400" dirty="0">
                          <a:latin typeface="微軟正黑體" panose="020B0604030504040204" pitchFamily="34" charset="-120"/>
                          <a:ea typeface="微軟正黑體" panose="020B0604030504040204" pitchFamily="34" charset="-120"/>
                        </a:rPr>
                        <a:t>處新臺幣</a:t>
                      </a:r>
                      <a:r>
                        <a:rPr lang="zh-TW" sz="2400" b="1" dirty="0">
                          <a:latin typeface="微軟正黑體" panose="020B0604030504040204" pitchFamily="34" charset="-120"/>
                          <a:ea typeface="微軟正黑體" panose="020B0604030504040204" pitchFamily="34" charset="-120"/>
                        </a:rPr>
                        <a:t>六千元以上六萬元以下</a:t>
                      </a:r>
                      <a:r>
                        <a:rPr lang="zh-TW" sz="2400" dirty="0">
                          <a:latin typeface="微軟正黑體" panose="020B0604030504040204" pitchFamily="34" charset="-120"/>
                          <a:ea typeface="微軟正黑體" panose="020B0604030504040204" pitchFamily="34" charset="-120"/>
                        </a:rPr>
                        <a:t>罰鍰。</a:t>
                      </a:r>
                      <a:endParaRPr lang="en-US" sz="2400" b="0" dirty="0">
                        <a:latin typeface="微軟正黑體" panose="020B0604030504040204" pitchFamily="34" charset="-120"/>
                        <a:ea typeface="微軟正黑體" panose="020B0604030504040204" pitchFamily="34" charset="-120"/>
                      </a:endParaRPr>
                    </a:p>
                  </a:txBody>
                  <a:tcPr marL="137196" marR="137196" marT="68561" marB="68561" anchor="ctr"/>
                </a:tc>
                <a:tc>
                  <a:txBody>
                    <a:bodyPr/>
                    <a:lstStyle/>
                    <a:p>
                      <a:pPr lvl="0" algn="l"/>
                      <a:r>
                        <a:rPr lang="zh-TW" altLang="en-US" sz="2400" b="0" dirty="0">
                          <a:latin typeface="微軟正黑體" panose="020B0604030504040204" pitchFamily="34" charset="-120"/>
                          <a:ea typeface="微軟正黑體" panose="020B0604030504040204" pitchFamily="34" charset="-120"/>
                        </a:rPr>
                        <a:t>一、</a:t>
                      </a:r>
                      <a:r>
                        <a:rPr lang="zh-TW" altLang="en-US" sz="2400" b="1" dirty="0">
                          <a:latin typeface="微軟正黑體" panose="020B0604030504040204" pitchFamily="34" charset="-120"/>
                          <a:ea typeface="微軟正黑體" panose="020B0604030504040204" pitchFamily="34" charset="-120"/>
                        </a:rPr>
                        <a:t>第一次處新臺幣六千元</a:t>
                      </a:r>
                      <a:r>
                        <a:rPr lang="zh-TW" altLang="en-US" sz="2400" b="0" dirty="0">
                          <a:latin typeface="微軟正黑體" panose="020B0604030504040204" pitchFamily="34" charset="-120"/>
                          <a:ea typeface="微軟正黑體" panose="020B0604030504040204" pitchFamily="34" charset="-120"/>
                        </a:rPr>
                        <a:t>。</a:t>
                      </a:r>
                    </a:p>
                    <a:p>
                      <a:pPr lvl="0" algn="l"/>
                      <a:r>
                        <a:rPr lang="zh-TW" altLang="en-US" sz="2400" b="0" dirty="0">
                          <a:latin typeface="微軟正黑體" panose="020B0604030504040204" pitchFamily="34" charset="-120"/>
                          <a:ea typeface="微軟正黑體" panose="020B0604030504040204" pitchFamily="34" charset="-120"/>
                        </a:rPr>
                        <a:t>二、第二次處新臺幣一萬五千元。</a:t>
                      </a:r>
                    </a:p>
                    <a:p>
                      <a:pPr lvl="0" algn="l"/>
                      <a:r>
                        <a:rPr lang="zh-TW" altLang="en-US" sz="2400" b="0" dirty="0">
                          <a:latin typeface="微軟正黑體" panose="020B0604030504040204" pitchFamily="34" charset="-120"/>
                          <a:ea typeface="微軟正黑體" panose="020B0604030504040204" pitchFamily="34" charset="-120"/>
                        </a:rPr>
                        <a:t>三、第三次處新臺幣三萬元。</a:t>
                      </a:r>
                    </a:p>
                    <a:p>
                      <a:pPr lvl="0" algn="l"/>
                      <a:r>
                        <a:rPr lang="zh-TW" altLang="en-US" sz="2400" b="0" dirty="0">
                          <a:latin typeface="微軟正黑體" panose="020B0604030504040204" pitchFamily="34" charset="-120"/>
                          <a:ea typeface="微軟正黑體" panose="020B0604030504040204" pitchFamily="34" charset="-120"/>
                        </a:rPr>
                        <a:t>四、第四次處新臺幣四萬五千元。</a:t>
                      </a:r>
                    </a:p>
                    <a:p>
                      <a:pPr lvl="0" algn="l"/>
                      <a:r>
                        <a:rPr lang="zh-TW" altLang="en-US" sz="2400" b="0" dirty="0">
                          <a:latin typeface="微軟正黑體" panose="020B0604030504040204" pitchFamily="34" charset="-120"/>
                          <a:ea typeface="微軟正黑體" panose="020B0604030504040204" pitchFamily="34" charset="-120"/>
                        </a:rPr>
                        <a:t>五、第五次以上每次處新臺幣六萬元。</a:t>
                      </a:r>
                      <a:endParaRPr lang="en-US" sz="2400" b="0" dirty="0">
                        <a:latin typeface="微軟正黑體" panose="020B0604030504040204" pitchFamily="34" charset="-120"/>
                        <a:ea typeface="微軟正黑體" panose="020B0604030504040204" pitchFamily="34" charset="-120"/>
                      </a:endParaRPr>
                    </a:p>
                  </a:txBody>
                  <a:tcPr marL="137196" marR="137196" marT="68561" marB="68561" anchor="ctr"/>
                </a:tc>
                <a:extLst>
                  <a:ext uri="{0D108BD9-81ED-4DB2-BD59-A6C34878D82A}">
                    <a16:rowId xmlns:a16="http://schemas.microsoft.com/office/drawing/2014/main" val="10003"/>
                  </a:ext>
                </a:extLst>
              </a:tr>
            </a:tbl>
          </a:graphicData>
        </a:graphic>
      </p:graphicFrame>
      <p:sp>
        <p:nvSpPr>
          <p:cNvPr id="5" name="Google Shape;664;p49"/>
          <p:cNvSpPr/>
          <p:nvPr/>
        </p:nvSpPr>
        <p:spPr>
          <a:xfrm>
            <a:off x="15443182" y="7366580"/>
            <a:ext cx="2525728" cy="2522591"/>
          </a:xfrm>
          <a:custGeom>
            <a:avLst/>
            <a:gdLst>
              <a:gd name="f0" fmla="val w"/>
              <a:gd name="f1" fmla="val h"/>
              <a:gd name="f2" fmla="val 0"/>
              <a:gd name="f3" fmla="val 2171355"/>
              <a:gd name="f4" fmla="val 2235890"/>
              <a:gd name="f5" fmla="val 521783"/>
              <a:gd name="f6" fmla="val 906652"/>
              <a:gd name="f7" fmla="val 579807"/>
              <a:gd name="f8" fmla="val 973404"/>
              <a:gd name="f9" fmla="val 695621"/>
              <a:gd name="f10" fmla="val 906418"/>
              <a:gd name="f11" fmla="val 718612"/>
              <a:gd name="f12" fmla="val 840988"/>
              <a:gd name="f13" fmla="val 735976"/>
              <a:gd name="f14" fmla="val 791591"/>
              <a:gd name="f15" fmla="val 742160"/>
              <a:gd name="f16" fmla="val 618993"/>
              <a:gd name="f17" fmla="val 642776"/>
              <a:gd name="f18" fmla="val 689407"/>
              <a:gd name="f19" fmla="val 635646"/>
              <a:gd name="f20" fmla="val 596615"/>
              <a:gd name="f21" fmla="val 535012"/>
              <a:gd name="f22" fmla="val 675759"/>
              <a:gd name="f23" fmla="val 515613"/>
              <a:gd name="f24" fmla="val 714268"/>
              <a:gd name="f25" fmla="val 488623"/>
              <a:gd name="f26" fmla="val 767819"/>
              <a:gd name="f27" fmla="val 478862"/>
              <a:gd name="f28" fmla="val 857280"/>
              <a:gd name="f29" fmla="val 1112088"/>
              <a:gd name="f30" fmla="val 737126"/>
              <a:gd name="f31" fmla="val 1219281"/>
              <a:gd name="f32" fmla="val 749757"/>
              <a:gd name="f33" fmla="val 1322093"/>
              <a:gd name="f34" fmla="val 648649"/>
              <a:gd name="f35" fmla="val 1292115"/>
              <a:gd name="f36" fmla="val 540108"/>
              <a:gd name="f37" fmla="val 1254055"/>
              <a:gd name="f38" fmla="val 402416"/>
              <a:gd name="f39" fmla="val 1119250"/>
              <a:gd name="f40" fmla="val 455410"/>
              <a:gd name="f41" fmla="val 1105379"/>
              <a:gd name="f42" fmla="val 575578"/>
              <a:gd name="f43" fmla="val 1097983"/>
              <a:gd name="f44" fmla="val 512636"/>
              <a:gd name="f45" fmla="val 1183936"/>
              <a:gd name="f46" fmla="val 477069"/>
              <a:gd name="f47" fmla="val 1169949"/>
              <a:gd name="f48" fmla="val 420180"/>
              <a:gd name="f49" fmla="val 1148054"/>
              <a:gd name="f50" fmla="val 331140"/>
              <a:gd name="f51" fmla="val 1053733"/>
              <a:gd name="f52" fmla="val 420031"/>
              <a:gd name="f53" fmla="val 1029945"/>
              <a:gd name="f54" fmla="val 454315"/>
              <a:gd name="f55" fmla="val 964979"/>
              <a:gd name="f56" fmla="val 548047"/>
              <a:gd name="f57" fmla="val 968097"/>
              <a:gd name="f58" fmla="val 720152"/>
              <a:gd name="f59" fmla="val 1602224"/>
              <a:gd name="f60" fmla="val 925777"/>
              <a:gd name="f61" fmla="val 1719801"/>
              <a:gd name="f62" fmla="val 909873"/>
              <a:gd name="f63" fmla="val 1761504"/>
              <a:gd name="f64" fmla="val 744481"/>
              <a:gd name="f65" fmla="val 1611460"/>
              <a:gd name="f66" fmla="val 766192"/>
              <a:gd name="f67" fmla="val 1575733"/>
              <a:gd name="f68" fmla="val 771377"/>
              <a:gd name="f69" fmla="val 1539851"/>
              <a:gd name="f70" fmla="val 786218"/>
              <a:gd name="f71" fmla="val 1533998"/>
              <a:gd name="f72" fmla="val 827708"/>
              <a:gd name="f73" fmla="val 1529351"/>
              <a:gd name="f74" fmla="val 860650"/>
              <a:gd name="f75" fmla="val 1561150"/>
              <a:gd name="f76" fmla="val 931337"/>
              <a:gd name="f77" fmla="val 1276592"/>
              <a:gd name="f78" fmla="val 992218"/>
              <a:gd name="f79" fmla="val 1097763"/>
              <a:gd name="f80" fmla="val 948641"/>
              <a:gd name="f81" fmla="val 1023807"/>
              <a:gd name="f82" fmla="val 1258736"/>
              <a:gd name="f83" fmla="val 1225289"/>
              <a:gd name="f84" fmla="val 1268704"/>
              <a:gd name="f85" fmla="val 1297599"/>
              <a:gd name="f86" fmla="val 1272275"/>
              <a:gd name="f87" fmla="val 1364645"/>
              <a:gd name="f88" fmla="val 1216280"/>
              <a:gd name="f89" fmla="val 1375703"/>
              <a:gd name="f90" fmla="val 1144790"/>
              <a:gd name="f91" fmla="val 1382787"/>
              <a:gd name="f92" fmla="val 1098906"/>
              <a:gd name="f93" fmla="val 1368275"/>
              <a:gd name="f94" fmla="val 1073968"/>
              <a:gd name="f95" fmla="val 1337993"/>
              <a:gd name="f96" fmla="val 1044039"/>
              <a:gd name="f97" fmla="val 1332269"/>
              <a:gd name="f98" fmla="val 1038381"/>
              <a:gd name="f99" fmla="val 1317900"/>
              <a:gd name="f100" fmla="val 1040384"/>
              <a:gd name="f101" fmla="val 1311904"/>
              <a:gd name="f102" fmla="val 1035614"/>
              <a:gd name="f103" fmla="val 1290372"/>
              <a:gd name="f104" fmla="val 1018362"/>
              <a:gd name="f105" fmla="val 1317038"/>
              <a:gd name="f106" fmla="val 1002076"/>
              <a:gd name="f107" fmla="val 1256991"/>
              <a:gd name="f108" fmla="val 1150798"/>
              <a:gd name="f109" fmla="val 1255047"/>
              <a:gd name="f110" fmla="val 1160713"/>
              <a:gd name="f111" fmla="val 1248319"/>
              <a:gd name="f112" fmla="val 1152509"/>
              <a:gd name="f113" fmla="val 1239491"/>
              <a:gd name="f114" fmla="val 1148795"/>
              <a:gd name="f115" fmla="val 1252795"/>
              <a:gd name="f116" fmla="val 1143274"/>
              <a:gd name="f117" fmla="val 1258629"/>
              <a:gd name="f118" fmla="val 1143941"/>
              <a:gd name="f119" fmla="val 874962"/>
              <a:gd name="f120" fmla="val 976042"/>
              <a:gd name="f121" fmla="val 829344"/>
              <a:gd name="f122" fmla="val 966185"/>
              <a:gd name="f123" fmla="val 775527"/>
              <a:gd name="f124" fmla="val 1015491"/>
              <a:gd name="f125" fmla="val 794279"/>
              <a:gd name="f126" fmla="val 1062587"/>
              <a:gd name="f127" fmla="val 808084"/>
              <a:gd name="f128" fmla="val 1097279"/>
              <a:gd name="f129" fmla="val 879097"/>
              <a:gd name="f130" fmla="val 1109586"/>
              <a:gd name="f131" fmla="val 912135"/>
              <a:gd name="f132" fmla="val 1101271"/>
              <a:gd name="f133" fmla="val 951569"/>
              <a:gd name="f134" fmla="val 1091356"/>
              <a:gd name="f135" fmla="val 985410"/>
              <a:gd name="f136" fmla="val 1040766"/>
              <a:gd name="f137" fmla="val 965680"/>
              <a:gd name="f138" fmla="val 1001174"/>
              <a:gd name="f139" fmla="val 942527"/>
              <a:gd name="f140" fmla="val 954733"/>
              <a:gd name="f141" fmla="val 910579"/>
              <a:gd name="f142" fmla="val 983735"/>
              <a:gd name="f143" fmla="val 501307"/>
              <a:gd name="f144" fmla="val 1366267"/>
              <a:gd name="f145" fmla="val 580792"/>
              <a:gd name="f146" fmla="val 1337906"/>
              <a:gd name="f147" fmla="val 649459"/>
              <a:gd name="f148" fmla="val 1248963"/>
              <a:gd name="f149" fmla="val 630461"/>
              <a:gd name="f150" fmla="val 1161770"/>
              <a:gd name="f151" fmla="val 612811"/>
              <a:gd name="f152" fmla="val 1080721"/>
              <a:gd name="f153" fmla="val 535991"/>
              <a:gd name="f154" fmla="val 1053650"/>
              <a:gd name="f155" fmla="val 468050"/>
              <a:gd name="f156" fmla="val 1097921"/>
              <a:gd name="f157" fmla="val 461569"/>
              <a:gd name="f158" fmla="val 1057383"/>
              <a:gd name="f159" fmla="val 418355"/>
              <a:gd name="f160" fmla="val 1053300"/>
              <a:gd name="f161" fmla="val 387678"/>
              <a:gd name="f162" fmla="val 1066631"/>
              <a:gd name="f163" fmla="val 337185"/>
              <a:gd name="f164" fmla="val 1088550"/>
              <a:gd name="f165" fmla="val 306605"/>
              <a:gd name="f166" fmla="val 1162010"/>
              <a:gd name="f167" fmla="val 304797"/>
              <a:gd name="f168" fmla="val 1211919"/>
              <a:gd name="f169" fmla="val 300940"/>
              <a:gd name="f170" fmla="val 1317550"/>
              <a:gd name="f171" fmla="val 396434"/>
              <a:gd name="f172" fmla="val 1403681"/>
              <a:gd name="f173" fmla="val 512138"/>
              <a:gd name="f174" fmla="val 1224284"/>
              <a:gd name="f175" fmla="val 506059"/>
              <a:gd name="f176" fmla="val 1245412"/>
              <a:gd name="f177" fmla="val 484397"/>
              <a:gd name="f178" fmla="val 1264057"/>
              <a:gd name="f179" fmla="val 461582"/>
              <a:gd name="f180" fmla="val 1257492"/>
              <a:gd name="f181" fmla="val 480341"/>
              <a:gd name="f182" fmla="val 1249640"/>
              <a:gd name="f183" fmla="val 497482"/>
              <a:gd name="f184" fmla="val 1238381"/>
              <a:gd name="f185" fmla="val 924716"/>
              <a:gd name="f186" fmla="val 1292216"/>
              <a:gd name="f187" fmla="val 895179"/>
              <a:gd name="f188" fmla="val 1274666"/>
              <a:gd name="f189" fmla="val 859977"/>
              <a:gd name="f190" fmla="val 1247382"/>
              <a:gd name="f191" fmla="val 822850"/>
              <a:gd name="f192" fmla="val 1263953"/>
              <a:gd name="f193" fmla="val 779578"/>
              <a:gd name="f194" fmla="val 1283273"/>
              <a:gd name="f195" fmla="val 769746"/>
              <a:gd name="f196" fmla="val 1335191"/>
              <a:gd name="f197" fmla="val 789294"/>
              <a:gd name="f198" fmla="val 1375690"/>
              <a:gd name="f199" fmla="val 847597"/>
              <a:gd name="f200" fmla="val 1496460"/>
              <a:gd name="f201" fmla="val 1007208"/>
              <a:gd name="f202" fmla="val 1341218"/>
              <a:gd name="f203" fmla="val 1570930"/>
              <a:gd name="f204" fmla="val 1379993"/>
              <a:gd name="f205" fmla="val 1672783"/>
              <a:gd name="f206" fmla="val 1556654"/>
              <a:gd name="f207" fmla="val 1967472"/>
              <a:gd name="f208" fmla="val 1327498"/>
              <a:gd name="f209" fmla="val 1885939"/>
              <a:gd name="f210" fmla="val 1167421"/>
              <a:gd name="f211" fmla="val 1863901"/>
              <a:gd name="f212" fmla="val 1124097"/>
              <a:gd name="f213" fmla="val 1831908"/>
              <a:gd name="f214" fmla="val 1119217"/>
              <a:gd name="f215" fmla="val 1789874"/>
              <a:gd name="f216" fmla="val 1105309"/>
              <a:gd name="f217" fmla="val 1749999"/>
              <a:gd name="f218" fmla="val 1092114"/>
              <a:gd name="f219" fmla="val 1721765"/>
              <a:gd name="f220" fmla="val 1065452"/>
              <a:gd name="f221" fmla="val 1675667"/>
              <a:gd name="f222" fmla="val 1095244"/>
              <a:gd name="f223" fmla="val 1590265"/>
              <a:gd name="f224" fmla="val 1150506"/>
              <a:gd name="f225" fmla="val 1515279"/>
              <a:gd name="f226" fmla="val 1283500"/>
              <a:gd name="f227" fmla="val 1764570"/>
              <a:gd name="f228" fmla="val 1221731"/>
              <a:gd name="f229" fmla="val 1804594"/>
              <a:gd name="f230" fmla="val 1233481"/>
              <a:gd name="f231" fmla="val 1759787"/>
              <a:gd name="f232" fmla="val 1291536"/>
              <a:gd name="f233" fmla="val 1746279"/>
              <a:gd name="f234" fmla="val 1305684"/>
              <a:gd name="f235" fmla="val 1747024"/>
              <a:gd name="f236" fmla="val 1290791"/>
              <a:gd name="f237" fmla="val 1725304"/>
              <a:gd name="f238" fmla="val 1210227"/>
              <a:gd name="f239" fmla="val 1221757"/>
              <a:gd name="f240" fmla="val 1451467"/>
              <a:gd name="f241" fmla="val 1581152"/>
              <a:gd name="f242" fmla="val 1402673"/>
              <a:gd name="f243" fmla="val 1552156"/>
              <a:gd name="f244" fmla="val 1323422"/>
              <a:gd name="f245" fmla="val 1544814"/>
              <a:gd name="f246" fmla="val 1275879"/>
              <a:gd name="f247" fmla="val 1578884"/>
              <a:gd name="f248" fmla="val 1220202"/>
              <a:gd name="f249" fmla="val 1618792"/>
              <a:gd name="f250" fmla="val 1197166"/>
              <a:gd name="f251" fmla="val 1700211"/>
              <a:gd name="f252" fmla="val 1246186"/>
              <a:gd name="f253" fmla="val 1754333"/>
              <a:gd name="f254" fmla="val 1365455"/>
              <a:gd name="f255" fmla="val 1886030"/>
              <a:gd name="f256" fmla="val 1560586"/>
              <a:gd name="f257" fmla="val 1646012"/>
              <a:gd name="f258" fmla="val 1581178"/>
              <a:gd name="f259" fmla="val 879901"/>
              <a:gd name="f260" fmla="val 1594664"/>
              <a:gd name="f261" fmla="val 825695"/>
              <a:gd name="f262" fmla="val 1596906"/>
              <a:gd name="f263" fmla="val 754540"/>
              <a:gd name="f264" fmla="val 1653562"/>
              <a:gd name="f265" fmla="val 740935"/>
              <a:gd name="f266" fmla="val 1706971"/>
              <a:gd name="f267" fmla="val 725411"/>
              <a:gd name="f268" fmla="val 1767891"/>
              <a:gd name="f269" fmla="val 796372"/>
              <a:gd name="f270" fmla="val 1820910"/>
              <a:gd name="f271" fmla="val 849042"/>
              <a:gd name="f272" fmla="val 1823957"/>
              <a:gd name="f273" fmla="val 993771"/>
              <a:gd name="f274" fmla="val 1832356"/>
              <a:gd name="f275" fmla="val 1036356"/>
              <a:gd name="f276" fmla="val 1588203"/>
              <a:gd name="f277" fmla="val 1594690"/>
              <a:gd name="f278" fmla="val 601838"/>
              <a:gd name="f279" fmla="val 1494477"/>
              <a:gd name="f280" fmla="val 546303"/>
              <a:gd name="f281" fmla="val 1429429"/>
              <a:gd name="f282" fmla="val 343512"/>
              <a:gd name="f283" fmla="val 1604547"/>
              <a:gd name="f284" fmla="val 483224"/>
              <a:gd name="f285" fmla="val 1665228"/>
              <a:gd name="f286" fmla="val 585783"/>
              <a:gd name="f287" fmla="val 1709790"/>
              <a:gd name="f288" fmla="val 673577"/>
              <a:gd name="f289" fmla="val 1578566"/>
              <a:gd name="f290" fmla="val 601812"/>
              <a:gd name="f291" fmla="val 1494503"/>
              <a:gd name="f292" fmla="val 1938356"/>
              <a:gd name="f293" fmla="val 1635571"/>
              <a:gd name="f294" fmla="val 1900114"/>
              <a:gd name="f295" fmla="val 1552831"/>
              <a:gd name="f296" fmla="val 1802844"/>
              <a:gd name="f297" fmla="val 1664573"/>
              <a:gd name="f298" fmla="val 1789862"/>
              <a:gd name="f299" fmla="val 1706815"/>
              <a:gd name="f300" fmla="val 1769278"/>
              <a:gd name="f301" fmla="val 1769489"/>
              <a:gd name="f302" fmla="val 1803405"/>
              <a:gd name="f303" fmla="val 1836979"/>
              <a:gd name="f304" fmla="val 1866087"/>
              <a:gd name="f305" fmla="val 1857560"/>
              <a:gd name="f306" fmla="val 1872124"/>
              <a:gd name="f307" fmla="val 1859542"/>
              <a:gd name="f308" fmla="val 1878309"/>
              <a:gd name="f309" fmla="val 1861040"/>
              <a:gd name="f310" fmla="val 1884585"/>
              <a:gd name="f311" fmla="val 1862038"/>
              <a:gd name="f312" fmla="val 2053522"/>
              <a:gd name="f313" fmla="val 1891267"/>
              <a:gd name="f314" fmla="val 2105959"/>
              <a:gd name="f315" fmla="val 1610711"/>
              <a:gd name="f316" fmla="val 1938311"/>
              <a:gd name="f317" fmla="val 1635597"/>
              <a:gd name="f318" fmla="val 1645865"/>
              <a:gd name="f319" fmla="val 1846847"/>
              <a:gd name="f320" fmla="val 1626653"/>
              <a:gd name="f321" fmla="val 1573082"/>
              <a:gd name="f322" fmla="val 1845434"/>
              <a:gd name="f323" fmla="val 1554603"/>
              <a:gd name="f324" fmla="val 1852129"/>
              <a:gd name="f325" fmla="val 1524697"/>
              <a:gd name="f326" fmla="val 1862958"/>
              <a:gd name="f327" fmla="val 1493792"/>
              <a:gd name="f328" fmla="val 1880677"/>
              <a:gd name="f329" fmla="val 1490733"/>
              <a:gd name="f330" fmla="val 1917183"/>
              <a:gd name="f331" fmla="val 1490169"/>
              <a:gd name="f332" fmla="val 1923937"/>
              <a:gd name="f333" fmla="val 1502108"/>
              <a:gd name="f334" fmla="val 1988090"/>
              <a:gd name="f335" fmla="val 1506827"/>
              <a:gd name="f336" fmla="val 1998511"/>
              <a:gd name="f337" fmla="val 1566581"/>
              <a:gd name="f338" fmla="val 2130714"/>
              <a:gd name="f339" fmla="val 1777845"/>
              <a:gd name="f340" fmla="val 1946477"/>
              <a:gd name="f341" fmla="val 1645826"/>
              <a:gd name="f342" fmla="val 1846892"/>
              <a:gd name="f343" fmla="val 1231039"/>
              <a:gd name="f344" fmla="val 1960177"/>
              <a:gd name="f345" fmla="val 1206765"/>
              <a:gd name="f346" fmla="val 1957339"/>
              <a:gd name="f347" fmla="val 1186834"/>
              <a:gd name="f348" fmla="val 1968978"/>
              <a:gd name="f349" fmla="val 1164815"/>
              <a:gd name="f350" fmla="val 1968039"/>
              <a:gd name="f351" fmla="val 1145299"/>
              <a:gd name="f352" fmla="val 1967209"/>
              <a:gd name="f353" fmla="val 1129536"/>
              <a:gd name="f354" fmla="val 1957514"/>
              <a:gd name="f355" fmla="val 1107284"/>
              <a:gd name="f356" fmla="val 1958408"/>
              <a:gd name="f357" fmla="val 1066923"/>
              <a:gd name="f358" fmla="val 1960035"/>
              <a:gd name="f359" fmla="val 1022628"/>
              <a:gd name="f360" fmla="val 2003158"/>
              <a:gd name="f361" fmla="val 1003837"/>
              <a:gd name="f362" fmla="val 2036340"/>
              <a:gd name="f363" fmla="val 957098"/>
              <a:gd name="f364" fmla="val 2118841"/>
              <a:gd name="f365" fmla="val 1061660"/>
              <a:gd name="f366" fmla="val 2208270"/>
              <a:gd name="f367" fmla="val 1137865"/>
              <a:gd name="f368" fmla="val 2229638"/>
              <a:gd name="f369" fmla="val 1331465"/>
              <a:gd name="f370" fmla="val 2283979"/>
              <a:gd name="f371" fmla="val 1438543"/>
              <a:gd name="f372" fmla="val 1984500"/>
              <a:gd name="f373" fmla="val 1231000"/>
              <a:gd name="f374" fmla="val 1960223"/>
              <a:gd name="f375" fmla="val 711482"/>
              <a:gd name="f376" fmla="val 1954636"/>
              <a:gd name="f377" fmla="val 623610"/>
              <a:gd name="f378" fmla="val 1894144"/>
              <a:gd name="f379" fmla="val 514984"/>
              <a:gd name="f380" fmla="val 2078706"/>
              <a:gd name="f381" fmla="val 624531"/>
              <a:gd name="f382" fmla="val 2123786"/>
              <a:gd name="f383" fmla="val 725729"/>
              <a:gd name="f384" fmla="val 2165503"/>
              <a:gd name="f385" fmla="val 819414"/>
              <a:gd name="f386" fmla="val 1978550"/>
              <a:gd name="f387" fmla="val 711411"/>
              <a:gd name="f388" fmla="val 1954681"/>
              <a:gd name="f389" fmla="val 304122"/>
              <a:gd name="f390" fmla="val 1795467"/>
              <a:gd name="f391" fmla="val 239792"/>
              <a:gd name="f392" fmla="val 1737372"/>
              <a:gd name="f393" fmla="val 139489"/>
              <a:gd name="f394" fmla="val 1764197"/>
              <a:gd name="f395" fmla="val 92522"/>
              <a:gd name="f396" fmla="val 1831682"/>
              <a:gd name="f397" fmla="val 70686"/>
              <a:gd name="f398" fmla="val 1863049"/>
              <a:gd name="f399" fmla="val 75145"/>
              <a:gd name="f400" fmla="val 1901065"/>
              <a:gd name="f401" fmla="val 77297"/>
              <a:gd name="f402" fmla="val 1934954"/>
              <a:gd name="f403" fmla="val 79961"/>
              <a:gd name="f404" fmla="val 1976976"/>
              <a:gd name="f405" fmla="val 80823"/>
              <a:gd name="f406" fmla="val 2013858"/>
              <a:gd name="f407" fmla="val 119732"/>
              <a:gd name="f408" fmla="val 2038919"/>
              <a:gd name="f409" fmla="val 251880"/>
              <a:gd name="f410" fmla="val 2124059"/>
              <a:gd name="f411" fmla="val 423385"/>
              <a:gd name="f412" fmla="val 1903159"/>
              <a:gd name="f413" fmla="val 216121"/>
              <a:gd name="f414" fmla="val 1933995"/>
              <a:gd name="f415" fmla="val 204454"/>
              <a:gd name="f416" fmla="val 1937533"/>
              <a:gd name="f417" fmla="val 213038"/>
              <a:gd name="f418" fmla="val 1931226"/>
              <a:gd name="f419" fmla="val 220262"/>
              <a:gd name="f420" fmla="val 1923254"/>
              <a:gd name="f421" fmla="val 225695"/>
              <a:gd name="f422" fmla="val 1914092"/>
              <a:gd name="f423" fmla="val 165272"/>
              <a:gd name="f424" fmla="val 1555695"/>
              <a:gd name="f425" fmla="val 191011"/>
              <a:gd name="f426" fmla="val 1516363"/>
              <a:gd name="f427" fmla="val 190972"/>
              <a:gd name="f428" fmla="val 1454270"/>
              <a:gd name="f429" fmla="val 149431"/>
              <a:gd name="f430" fmla="val 1424924"/>
              <a:gd name="f431" fmla="val 102076"/>
              <a:gd name="f432" fmla="val 1391470"/>
              <a:gd name="f433" fmla="val 55733"/>
              <a:gd name="f434" fmla="val 1431652"/>
              <a:gd name="f435" fmla="val 28289"/>
              <a:gd name="f436" fmla="val 1472267"/>
              <a:gd name="f437" fmla="val 5085"/>
              <a:gd name="f438" fmla="val 1506616"/>
              <a:gd name="f439" fmla="+- 0 0 18184"/>
              <a:gd name="f440" fmla="val 1564431"/>
              <a:gd name="f441" fmla="val 21250"/>
              <a:gd name="f442" fmla="val 1594658"/>
              <a:gd name="f443" fmla="val 65247"/>
              <a:gd name="f444" fmla="val 1628384"/>
              <a:gd name="f445" fmla="val 139268"/>
              <a:gd name="f446" fmla="val 1595403"/>
              <a:gd name="f447" fmla="val 165260"/>
              <a:gd name="f448" fmla="val 1627625"/>
              <a:gd name="f449" fmla="val 553945"/>
              <a:gd name="f450" fmla="val 1764479"/>
              <a:gd name="f451" fmla="val 512338"/>
              <a:gd name="f452" fmla="val 1744691"/>
              <a:gd name="f453" fmla="val 280337"/>
              <a:gd name="f454" fmla="val 1613969"/>
              <a:gd name="f455" fmla="val 247252"/>
              <a:gd name="f456" fmla="val 1540538"/>
              <a:gd name="f457" fmla="val 228671"/>
              <a:gd name="f458" fmla="val 1449088"/>
              <a:gd name="f459" fmla="val 247835"/>
              <a:gd name="f460" fmla="val 1406277"/>
              <a:gd name="f461" fmla="val 314542"/>
              <a:gd name="f462" fmla="val 1368631"/>
              <a:gd name="f463" fmla="val 373187"/>
              <a:gd name="f464" fmla="val 1384926"/>
              <a:gd name="f465" fmla="val 486544"/>
              <a:gd name="f466" fmla="val 1477996"/>
              <a:gd name="f467" fmla="val 446104"/>
              <a:gd name="f468" fmla="val 1484089"/>
              <a:gd name="f469" fmla="val 518579"/>
              <a:gd name="f470" fmla="val 1554856"/>
              <a:gd name="f471" fmla="val 576064"/>
              <a:gd name="f472" fmla="val 1596805"/>
              <a:gd name="f473" fmla="val 406473"/>
              <a:gd name="f474" fmla="val 1598206"/>
              <a:gd name="f475" fmla="val 412285"/>
              <a:gd name="f476" fmla="val 1599257"/>
              <a:gd name="f477" fmla="val 418176"/>
              <a:gd name="f478" fmla="val 1599955"/>
              <a:gd name="f479" fmla="val 424114"/>
              <a:gd name="f480" fmla="val 1596720"/>
              <a:gd name="f481" fmla="val 418841"/>
              <a:gd name="f482" fmla="val 1595595"/>
              <a:gd name="f483" fmla="val 412540"/>
              <a:gd name="f484" fmla="val 1861257"/>
              <a:gd name="f485" fmla="val 850132"/>
              <a:gd name="f486" fmla="val 1866358"/>
              <a:gd name="f487" fmla="val 968900"/>
              <a:gd name="f488" fmla="val 2092963"/>
              <a:gd name="f489" fmla="val 894351"/>
              <a:gd name="f490" fmla="val 2075515"/>
              <a:gd name="f491" fmla="val 773133"/>
              <a:gd name="f492" fmla="val 2066110"/>
              <a:gd name="f493" fmla="val 707793"/>
              <a:gd name="f494" fmla="val 1991253"/>
              <a:gd name="f495" fmla="val 665486"/>
              <a:gd name="f496" fmla="val 1930099"/>
              <a:gd name="f497" fmla="val 688921"/>
              <a:gd name="f498" fmla="val 1874985"/>
              <a:gd name="f499" fmla="val 710029"/>
              <a:gd name="f500" fmla="val 1858943"/>
              <a:gd name="f501" fmla="val 796782"/>
              <a:gd name="f502" fmla="val 1861231"/>
              <a:gd name="f503" fmla="val 2172629"/>
              <a:gd name="f504" fmla="val 1284595"/>
              <a:gd name="f505" fmla="val 2154351"/>
              <a:gd name="f506" fmla="val 1248036"/>
              <a:gd name="f507" fmla="val 2138737"/>
              <a:gd name="f508" fmla="val 1191660"/>
              <a:gd name="f509" fmla="val 2087220"/>
              <a:gd name="f510" fmla="val 1197752"/>
              <a:gd name="f511" fmla="val 2043689"/>
              <a:gd name="f512" fmla="val 1202936"/>
              <a:gd name="f513" fmla="val 2022404"/>
              <a:gd name="f514" fmla="val 1248205"/>
              <a:gd name="f515" fmla="val 2029961"/>
              <a:gd name="f516" fmla="val 1285697"/>
              <a:gd name="f517" fmla="val 2036845"/>
              <a:gd name="f518" fmla="val 1319935"/>
              <a:gd name="f519" fmla="val 2067244"/>
              <a:gd name="f520" fmla="val 1370259"/>
              <a:gd name="f521" fmla="val 2104442"/>
              <a:gd name="f522" fmla="val 1372151"/>
              <a:gd name="f523" fmla="val 2143080"/>
              <a:gd name="f524" fmla="val 1374115"/>
              <a:gd name="f525" fmla="val 2193060"/>
              <a:gd name="f526" fmla="val 1325502"/>
              <a:gd name="f527" fmla="val 2172603"/>
              <a:gd name="f528" fmla="val 803165"/>
              <a:gd name="f529" fmla="val 507775"/>
              <a:gd name="f530" fmla="val 943221"/>
              <a:gd name="f531" fmla="val 476427"/>
              <a:gd name="f532" fmla="val 945308"/>
              <a:gd name="f533" fmla="val 252255"/>
              <a:gd name="f534" fmla="val 788497"/>
              <a:gd name="f535" fmla="val 262923"/>
              <a:gd name="f536" fmla="val 808065"/>
              <a:gd name="f537" fmla="val 198393"/>
              <a:gd name="f538" fmla="val 733059"/>
              <a:gd name="f539" fmla="val 191925"/>
              <a:gd name="f540" fmla="val 696270"/>
              <a:gd name="f541" fmla="val 218600"/>
              <a:gd name="f542" fmla="val 657859"/>
              <a:gd name="f543" fmla="val 246468"/>
              <a:gd name="f544" fmla="val 631382"/>
              <a:gd name="f545" fmla="val 305806"/>
              <a:gd name="f546" fmla="val 626734"/>
              <a:gd name="f547" fmla="val 351716"/>
              <a:gd name="f548" fmla="val 616474"/>
              <a:gd name="f549" fmla="val 452973"/>
              <a:gd name="f550" fmla="val 703691"/>
              <a:gd name="f551" fmla="val 530043"/>
              <a:gd name="f552" fmla="val 776396"/>
              <a:gd name="f553" fmla="val 376959"/>
              <a:gd name="f554" fmla="val 780550"/>
              <a:gd name="f555" fmla="val 379124"/>
              <a:gd name="f556" fmla="val 787635"/>
              <a:gd name="f557" fmla="val 393304"/>
              <a:gd name="f558" fmla="val 788925"/>
              <a:gd name="f559" fmla="val 395332"/>
              <a:gd name="f560" fmla="val 777255"/>
              <a:gd name="f561" fmla="val 394238"/>
              <a:gd name="f562" fmla="val 766330"/>
              <a:gd name="f563" fmla="val 389114"/>
              <a:gd name="f564" fmla="val 758026"/>
              <a:gd name="f565" fmla="val 380841"/>
              <a:gd name="f566" fmla="val 280905"/>
              <a:gd name="f567" fmla="val 653491"/>
              <a:gd name="f568" fmla="val 335280"/>
              <a:gd name="f569" fmla="val 646821"/>
              <a:gd name="f570" fmla="val 402287"/>
              <a:gd name="f571" fmla="val 617846"/>
              <a:gd name="f572" fmla="val 422445"/>
              <a:gd name="f573" fmla="val 562454"/>
              <a:gd name="f574" fmla="val 447613"/>
              <a:gd name="f575" fmla="val 493323"/>
              <a:gd name="f576" fmla="val 387846"/>
              <a:gd name="f577" fmla="val 437374"/>
              <a:gd name="f578" fmla="val 322822"/>
              <a:gd name="f579" fmla="val 428741"/>
              <a:gd name="f580" fmla="val 161461"/>
              <a:gd name="f581" fmla="val 407277"/>
              <a:gd name="f582" fmla="val 95932"/>
              <a:gd name="f583" fmla="val 676174"/>
              <a:gd name="f584" fmla="val 188179"/>
              <a:gd name="f585" fmla="val 1073721"/>
              <a:gd name="f586" fmla="val 343570"/>
              <a:gd name="f587" fmla="val 1061725"/>
              <a:gd name="f588" fmla="val 249664"/>
              <a:gd name="f589" fmla="val 844299"/>
              <a:gd name="f590" fmla="val 112311"/>
              <a:gd name="f591" fmla="val 875511"/>
              <a:gd name="f592" fmla="val 60458"/>
              <a:gd name="f593" fmla="val 887306"/>
              <a:gd name="f594" fmla="val 30642"/>
              <a:gd name="f595" fmla="val 948952"/>
              <a:gd name="f596" fmla="val 43975"/>
              <a:gd name="f597" fmla="val 998647"/>
              <a:gd name="f598" fmla="val 61242"/>
              <a:gd name="f599" fmla="val 1062983"/>
              <a:gd name="f600" fmla="val 129922"/>
              <a:gd name="f601" fmla="val 1078187"/>
              <a:gd name="f602" fmla="val 1073689"/>
              <a:gd name="f603" fmla="val 1216092"/>
              <a:gd name="f604" fmla="val 188859"/>
              <a:gd name="f605" fmla="val 1255533"/>
              <a:gd name="f606" fmla="val 170635"/>
              <a:gd name="f607" fmla="val 1312170"/>
              <a:gd name="f608" fmla="val 115879"/>
              <a:gd name="f609" fmla="val 1309597"/>
              <a:gd name="f610" fmla="val 68180"/>
              <a:gd name="f611" fmla="val 1306563"/>
              <a:gd name="f612" fmla="val 11880"/>
              <a:gd name="f613" fmla="val 1243594"/>
              <a:gd name="f614" fmla="val 6093"/>
              <a:gd name="f615" fmla="val 1209461"/>
              <a:gd name="f616" fmla="val 42185"/>
              <a:gd name="f617" fmla="val 1199091"/>
              <a:gd name="f618" fmla="+- 0 0 50452"/>
              <a:gd name="f619" fmla="val 1077449"/>
              <a:gd name="f620" fmla="val 30344"/>
              <a:gd name="f621" fmla="val 1066748"/>
              <a:gd name="f622" fmla="val 86041"/>
              <a:gd name="f623" fmla="val 1049449"/>
              <a:gd name="f624" fmla="val 175904"/>
              <a:gd name="f625" fmla="val 1139842"/>
              <a:gd name="f626" fmla="val 224076"/>
              <a:gd name="f627" fmla="*/ f0 1 2171355"/>
              <a:gd name="f628" fmla="*/ f1 1 2235890"/>
              <a:gd name="f629" fmla="+- f4 0 f2"/>
              <a:gd name="f630" fmla="+- f3 0 f2"/>
              <a:gd name="f631" fmla="*/ f630 1 2171355"/>
              <a:gd name="f632" fmla="*/ f629 1 2235890"/>
              <a:gd name="f633" fmla="*/ f2 1 f631"/>
              <a:gd name="f634" fmla="*/ f3 1 f631"/>
              <a:gd name="f635" fmla="*/ f2 1 f632"/>
              <a:gd name="f636" fmla="*/ f4 1 f632"/>
              <a:gd name="f637" fmla="*/ f633 f627 1"/>
              <a:gd name="f638" fmla="*/ f634 f627 1"/>
              <a:gd name="f639" fmla="*/ f636 f628 1"/>
              <a:gd name="f640" fmla="*/ f635 f628 1"/>
            </a:gdLst>
            <a:ahLst/>
            <a:cxnLst>
              <a:cxn ang="3cd4">
                <a:pos x="hc" y="t"/>
              </a:cxn>
              <a:cxn ang="0">
                <a:pos x="r" y="vc"/>
              </a:cxn>
              <a:cxn ang="cd4">
                <a:pos x="hc" y="b"/>
              </a:cxn>
              <a:cxn ang="cd2">
                <a:pos x="l" y="vc"/>
              </a:cxn>
            </a:cxnLst>
            <a:rect l="f637" t="f640" r="f638" b="f639"/>
            <a:pathLst>
              <a:path w="2171355" h="223589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29" y="f30"/>
                </a:cubicBezTo>
                <a:close/>
                <a:moveTo>
                  <a:pt x="f59" y="f60"/>
                </a:moveTo>
                <a:cubicBezTo>
                  <a:pt x="f61" y="f62"/>
                  <a:pt x="f63" y="f64"/>
                  <a:pt x="f65" y="f66"/>
                </a:cubicBezTo>
                <a:cubicBezTo>
                  <a:pt x="f67" y="f68"/>
                  <a:pt x="f69" y="f70"/>
                  <a:pt x="f71" y="f72"/>
                </a:cubicBezTo>
                <a:cubicBezTo>
                  <a:pt x="f73" y="f74"/>
                  <a:pt x="f75" y="f76"/>
                  <a:pt x="f59" y="f60"/>
                </a:cubicBezTo>
                <a:close/>
                <a:moveTo>
                  <a:pt x="f77" y="f78"/>
                </a:move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77" y="f78"/>
                </a:cubicBezTo>
                <a:close/>
                <a:moveTo>
                  <a:pt x="f107" y="f108"/>
                </a:moveTo>
                <a:cubicBezTo>
                  <a:pt x="f109" y="f110"/>
                  <a:pt x="f111" y="f112"/>
                  <a:pt x="f113" y="f114"/>
                </a:cubicBezTo>
                <a:cubicBezTo>
                  <a:pt x="f115" y="f116"/>
                  <a:pt x="f117" y="f118"/>
                  <a:pt x="f107" y="f108"/>
                </a:cubicBezTo>
                <a:close/>
                <a:moveTo>
                  <a:pt x="f119" y="f120"/>
                </a:moveTo>
                <a:cubicBezTo>
                  <a:pt x="f121" y="f122"/>
                  <a:pt x="f123" y="f124"/>
                  <a:pt x="f125" y="f126"/>
                </a:cubicBezTo>
                <a:cubicBezTo>
                  <a:pt x="f127" y="f128"/>
                  <a:pt x="f129" y="f130"/>
                  <a:pt x="f131" y="f132"/>
                </a:cubicBezTo>
                <a:cubicBezTo>
                  <a:pt x="f133" y="f134"/>
                  <a:pt x="f135" y="f136"/>
                  <a:pt x="f137" y="f138"/>
                </a:cubicBezTo>
                <a:cubicBezTo>
                  <a:pt x="f139" y="f140"/>
                  <a:pt x="f141" y="f142"/>
                  <a:pt x="f119" y="f120"/>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43" y="f144"/>
                </a:cubicBezTo>
                <a:close/>
                <a:moveTo>
                  <a:pt x="f173" y="f174"/>
                </a:moveTo>
                <a:cubicBezTo>
                  <a:pt x="f175" y="f176"/>
                  <a:pt x="f177" y="f178"/>
                  <a:pt x="f179" y="f180"/>
                </a:cubicBezTo>
                <a:cubicBezTo>
                  <a:pt x="f181" y="f182"/>
                  <a:pt x="f183" y="f184"/>
                  <a:pt x="f173" y="f174"/>
                </a:cubicBezTo>
                <a:close/>
                <a:moveTo>
                  <a:pt x="f185" y="f186"/>
                </a:moveTo>
                <a:cubicBezTo>
                  <a:pt x="f187" y="f188"/>
                  <a:pt x="f189" y="f190"/>
                  <a:pt x="f191" y="f192"/>
                </a:cubicBezTo>
                <a:cubicBezTo>
                  <a:pt x="f193" y="f194"/>
                  <a:pt x="f195" y="f196"/>
                  <a:pt x="f197" y="f198"/>
                </a:cubicBezTo>
                <a:cubicBezTo>
                  <a:pt x="f199" y="f200"/>
                  <a:pt x="f201" y="f202"/>
                  <a:pt x="f185" y="f186"/>
                </a:cubicBezTo>
                <a:close/>
                <a:moveTo>
                  <a:pt x="f203" y="f204"/>
                </a:moveTo>
                <a:cubicBezTo>
                  <a:pt x="f205" y="f206"/>
                  <a:pt x="f207" y="f208"/>
                  <a:pt x="f209" y="f210"/>
                </a:cubicBezTo>
                <a:cubicBezTo>
                  <a:pt x="f211" y="f212"/>
                  <a:pt x="f213" y="f214"/>
                  <a:pt x="f215" y="f216"/>
                </a:cubicBezTo>
                <a:cubicBezTo>
                  <a:pt x="f217" y="f218"/>
                  <a:pt x="f219" y="f220"/>
                  <a:pt x="f221" y="f222"/>
                </a:cubicBezTo>
                <a:cubicBezTo>
                  <a:pt x="f223" y="f224"/>
                  <a:pt x="f225" y="f226"/>
                  <a:pt x="f203" y="f204"/>
                </a:cubicBezTo>
                <a:close/>
                <a:moveTo>
                  <a:pt x="f227" y="f228"/>
                </a:moveTo>
                <a:cubicBezTo>
                  <a:pt x="f229" y="f230"/>
                  <a:pt x="f231" y="f232"/>
                  <a:pt x="f233" y="f234"/>
                </a:cubicBezTo>
                <a:cubicBezTo>
                  <a:pt x="f235" y="f236"/>
                  <a:pt x="f237" y="f238"/>
                  <a:pt x="f227" y="f239"/>
                </a:cubicBezTo>
                <a:close/>
                <a:moveTo>
                  <a:pt x="f240" y="f241"/>
                </a:moveTo>
                <a:cubicBezTo>
                  <a:pt x="f242" y="f243"/>
                  <a:pt x="f244" y="f245"/>
                  <a:pt x="f246" y="f247"/>
                </a:cubicBezTo>
                <a:cubicBezTo>
                  <a:pt x="f248" y="f249"/>
                  <a:pt x="f250" y="f251"/>
                  <a:pt x="f252" y="f253"/>
                </a:cubicBezTo>
                <a:cubicBezTo>
                  <a:pt x="f254" y="f255"/>
                  <a:pt x="f256" y="f257"/>
                  <a:pt x="f240" y="f258"/>
                </a:cubicBezTo>
                <a:close/>
                <a:moveTo>
                  <a:pt x="f259" y="f260"/>
                </a:moveTo>
                <a:cubicBezTo>
                  <a:pt x="f261" y="f262"/>
                  <a:pt x="f263" y="f264"/>
                  <a:pt x="f265" y="f266"/>
                </a:cubicBezTo>
                <a:cubicBezTo>
                  <a:pt x="f267" y="f268"/>
                  <a:pt x="f269" y="f270"/>
                  <a:pt x="f271" y="f272"/>
                </a:cubicBezTo>
                <a:cubicBezTo>
                  <a:pt x="f273" y="f274"/>
                  <a:pt x="f275" y="f276"/>
                  <a:pt x="f259" y="f277"/>
                </a:cubicBezTo>
                <a:close/>
                <a:moveTo>
                  <a:pt x="f278" y="f279"/>
                </a:moveTo>
                <a:cubicBezTo>
                  <a:pt x="f280" y="f281"/>
                  <a:pt x="f282" y="f283"/>
                  <a:pt x="f284" y="f285"/>
                </a:cubicBezTo>
                <a:cubicBezTo>
                  <a:pt x="f286" y="f287"/>
                  <a:pt x="f288" y="f289"/>
                  <a:pt x="f290" y="f291"/>
                </a:cubicBezTo>
                <a:close/>
                <a:moveTo>
                  <a:pt x="f292" y="f293"/>
                </a:moveTo>
                <a:cubicBezTo>
                  <a:pt x="f294" y="f295"/>
                  <a:pt x="f296" y="f297"/>
                  <a:pt x="f298" y="f299"/>
                </a:cubicBezTo>
                <a:cubicBezTo>
                  <a:pt x="f300" y="f301"/>
                  <a:pt x="f302" y="f303"/>
                  <a:pt x="f304" y="f305"/>
                </a:cubicBezTo>
                <a:cubicBezTo>
                  <a:pt x="f306" y="f307"/>
                  <a:pt x="f308" y="f309"/>
                  <a:pt x="f310" y="f311"/>
                </a:cubicBezTo>
                <a:cubicBezTo>
                  <a:pt x="f312" y="f313"/>
                  <a:pt x="f314" y="f315"/>
                  <a:pt x="f316" y="f317"/>
                </a:cubicBezTo>
                <a:close/>
                <a:moveTo>
                  <a:pt x="f318" y="f319"/>
                </a:moveTo>
                <a:cubicBezTo>
                  <a:pt x="f320" y="f274"/>
                  <a:pt x="f321" y="f322"/>
                  <a:pt x="f323" y="f324"/>
                </a:cubicBezTo>
                <a:cubicBezTo>
                  <a:pt x="f325" y="f326"/>
                  <a:pt x="f327" y="f328"/>
                  <a:pt x="f329" y="f330"/>
                </a:cubicBezTo>
                <a:cubicBezTo>
                  <a:pt x="f331" y="f332"/>
                  <a:pt x="f333" y="f334"/>
                  <a:pt x="f335" y="f336"/>
                </a:cubicBezTo>
                <a:cubicBezTo>
                  <a:pt x="f337" y="f338"/>
                  <a:pt x="f339" y="f340"/>
                  <a:pt x="f341" y="f342"/>
                </a:cubicBezTo>
                <a:close/>
                <a:moveTo>
                  <a:pt x="f343" y="f344"/>
                </a:moveTo>
                <a:cubicBezTo>
                  <a:pt x="f345" y="f346"/>
                  <a:pt x="f347" y="f348"/>
                  <a:pt x="f349" y="f350"/>
                </a:cubicBezTo>
                <a:cubicBezTo>
                  <a:pt x="f351" y="f352"/>
                  <a:pt x="f353" y="f354"/>
                  <a:pt x="f355" y="f356"/>
                </a:cubicBezTo>
                <a:cubicBezTo>
                  <a:pt x="f357" y="f358"/>
                  <a:pt x="f359" y="f360"/>
                  <a:pt x="f361" y="f362"/>
                </a:cubicBezTo>
                <a:cubicBezTo>
                  <a:pt x="f363" y="f364"/>
                  <a:pt x="f365" y="f366"/>
                  <a:pt x="f367" y="f368"/>
                </a:cubicBezTo>
                <a:cubicBezTo>
                  <a:pt x="f369" y="f370"/>
                  <a:pt x="f371" y="f372"/>
                  <a:pt x="f373" y="f374"/>
                </a:cubicBezTo>
                <a:close/>
                <a:moveTo>
                  <a:pt x="f375" y="f376"/>
                </a:moveTo>
                <a:cubicBezTo>
                  <a:pt x="f377" y="f378"/>
                  <a:pt x="f379" y="f380"/>
                  <a:pt x="f381" y="f382"/>
                </a:cubicBezTo>
                <a:cubicBezTo>
                  <a:pt x="f383" y="f384"/>
                  <a:pt x="f385" y="f386"/>
                  <a:pt x="f387" y="f388"/>
                </a:cubicBezTo>
                <a:close/>
                <a:moveTo>
                  <a:pt x="f389" y="f390"/>
                </a:moveTo>
                <a:cubicBezTo>
                  <a:pt x="f391" y="f392"/>
                  <a:pt x="f393" y="f394"/>
                  <a:pt x="f395" y="f396"/>
                </a:cubicBezTo>
                <a:cubicBezTo>
                  <a:pt x="f397" y="f398"/>
                  <a:pt x="f399" y="f400"/>
                  <a:pt x="f401" y="f402"/>
                </a:cubicBezTo>
                <a:cubicBezTo>
                  <a:pt x="f403" y="f404"/>
                  <a:pt x="f405" y="f406"/>
                  <a:pt x="f407" y="f408"/>
                </a:cubicBezTo>
                <a:cubicBezTo>
                  <a:pt x="f409" y="f410"/>
                  <a:pt x="f411" y="f412"/>
                  <a:pt x="f389" y="f390"/>
                </a:cubicBezTo>
                <a:close/>
                <a:moveTo>
                  <a:pt x="f413" y="f414"/>
                </a:moveTo>
                <a:lnTo>
                  <a:pt x="f415" y="f416"/>
                </a:lnTo>
                <a:cubicBezTo>
                  <a:pt x="f417" y="f418"/>
                  <a:pt x="f419" y="f420"/>
                  <a:pt x="f421" y="f422"/>
                </a:cubicBezTo>
                <a:close/>
                <a:moveTo>
                  <a:pt x="f423" y="f424"/>
                </a:moveTo>
                <a:cubicBezTo>
                  <a:pt x="f425" y="f426"/>
                  <a:pt x="f427" y="f428"/>
                  <a:pt x="f429" y="f430"/>
                </a:cubicBezTo>
                <a:cubicBezTo>
                  <a:pt x="f431" y="f432"/>
                  <a:pt x="f433" y="f434"/>
                  <a:pt x="f435" y="f436"/>
                </a:cubicBezTo>
                <a:cubicBezTo>
                  <a:pt x="f437" y="f438"/>
                  <a:pt x="f439" y="f440"/>
                  <a:pt x="f441" y="f442"/>
                </a:cubicBezTo>
                <a:cubicBezTo>
                  <a:pt x="f443" y="f444"/>
                  <a:pt x="f445" y="f446"/>
                  <a:pt x="f447" y="f424"/>
                </a:cubicBezTo>
                <a:close/>
                <a:moveTo>
                  <a:pt x="f448" y="f449"/>
                </a:moveTo>
                <a:cubicBezTo>
                  <a:pt x="f450" y="f451"/>
                  <a:pt x="f452" y="f453"/>
                  <a:pt x="f454" y="f455"/>
                </a:cubicBezTo>
                <a:cubicBezTo>
                  <a:pt x="f456" y="f457"/>
                  <a:pt x="f458" y="f459"/>
                  <a:pt x="f460" y="f461"/>
                </a:cubicBezTo>
                <a:cubicBezTo>
                  <a:pt x="f462" y="f463"/>
                  <a:pt x="f464" y="f465"/>
                  <a:pt x="f466" y="f467"/>
                </a:cubicBezTo>
                <a:cubicBezTo>
                  <a:pt x="f468" y="f469"/>
                  <a:pt x="f470" y="f471"/>
                  <a:pt x="f448" y="f449"/>
                </a:cubicBezTo>
                <a:close/>
                <a:moveTo>
                  <a:pt x="f472" y="f473"/>
                </a:moveTo>
                <a:cubicBezTo>
                  <a:pt x="f474" y="f475"/>
                  <a:pt x="f476" y="f477"/>
                  <a:pt x="f478" y="f479"/>
                </a:cubicBezTo>
                <a:cubicBezTo>
                  <a:pt x="f480" y="f481"/>
                  <a:pt x="f482" y="f483"/>
                  <a:pt x="f472" y="f473"/>
                </a:cubicBezTo>
                <a:close/>
                <a:moveTo>
                  <a:pt x="f484" y="f485"/>
                </a:moveTo>
                <a:cubicBezTo>
                  <a:pt x="f486" y="f487"/>
                  <a:pt x="f488" y="f489"/>
                  <a:pt x="f490" y="f491"/>
                </a:cubicBezTo>
                <a:cubicBezTo>
                  <a:pt x="f492" y="f493"/>
                  <a:pt x="f494" y="f495"/>
                  <a:pt x="f496" y="f497"/>
                </a:cubicBezTo>
                <a:cubicBezTo>
                  <a:pt x="f498" y="f499"/>
                  <a:pt x="f500" y="f501"/>
                  <a:pt x="f502" y="f485"/>
                </a:cubicBezTo>
                <a:close/>
                <a:moveTo>
                  <a:pt x="f503" y="f504"/>
                </a:moveTo>
                <a:cubicBezTo>
                  <a:pt x="f505" y="f506"/>
                  <a:pt x="f507" y="f508"/>
                  <a:pt x="f509" y="f510"/>
                </a:cubicBezTo>
                <a:cubicBezTo>
                  <a:pt x="f511" y="f512"/>
                  <a:pt x="f513" y="f514"/>
                  <a:pt x="f515" y="f516"/>
                </a:cubicBezTo>
                <a:cubicBezTo>
                  <a:pt x="f517" y="f518"/>
                  <a:pt x="f519" y="f520"/>
                  <a:pt x="f521" y="f522"/>
                </a:cubicBezTo>
                <a:cubicBezTo>
                  <a:pt x="f523" y="f524"/>
                  <a:pt x="f525" y="f526"/>
                  <a:pt x="f527" y="f504"/>
                </a:cubicBezTo>
                <a:close/>
                <a:moveTo>
                  <a:pt x="f528" y="f529"/>
                </a:moveTo>
                <a:cubicBezTo>
                  <a:pt x="f530" y="f531"/>
                  <a:pt x="f532" y="f533"/>
                  <a:pt x="f534" y="f535"/>
                </a:cubicBezTo>
                <a:cubicBezTo>
                  <a:pt x="f536" y="f537"/>
                  <a:pt x="f538" y="f539"/>
                  <a:pt x="f540" y="f541"/>
                </a:cubicBezTo>
                <a:cubicBezTo>
                  <a:pt x="f542" y="f543"/>
                  <a:pt x="f544" y="f545"/>
                  <a:pt x="f546" y="f547"/>
                </a:cubicBezTo>
                <a:cubicBezTo>
                  <a:pt x="f548" y="f549"/>
                  <a:pt x="f550" y="f551"/>
                  <a:pt x="f528" y="f529"/>
                </a:cubicBezTo>
                <a:close/>
                <a:moveTo>
                  <a:pt x="f552" y="f553"/>
                </a:moveTo>
                <a:cubicBezTo>
                  <a:pt x="f554" y="f555"/>
                  <a:pt x="f556" y="f557"/>
                  <a:pt x="f558" y="f559"/>
                </a:cubicBezTo>
                <a:cubicBezTo>
                  <a:pt x="f560" y="f561"/>
                  <a:pt x="f562" y="f563"/>
                  <a:pt x="f564" y="f565"/>
                </a:cubicBezTo>
                <a:close/>
                <a:moveTo>
                  <a:pt x="f566" y="f567"/>
                </a:moveTo>
                <a:cubicBezTo>
                  <a:pt x="f568" y="f569"/>
                  <a:pt x="f570" y="f571"/>
                  <a:pt x="f572" y="f573"/>
                </a:cubicBezTo>
                <a:cubicBezTo>
                  <a:pt x="f574" y="f575"/>
                  <a:pt x="f576" y="f577"/>
                  <a:pt x="f578" y="f579"/>
                </a:cubicBezTo>
                <a:cubicBezTo>
                  <a:pt x="f580" y="f581"/>
                  <a:pt x="f582" y="f583"/>
                  <a:pt x="f566" y="f567"/>
                </a:cubicBezTo>
                <a:close/>
                <a:moveTo>
                  <a:pt x="f584" y="f585"/>
                </a:moveTo>
                <a:cubicBezTo>
                  <a:pt x="f586" y="f587"/>
                  <a:pt x="f588" y="f589"/>
                  <a:pt x="f590" y="f591"/>
                </a:cubicBezTo>
                <a:cubicBezTo>
                  <a:pt x="f592" y="f593"/>
                  <a:pt x="f594" y="f595"/>
                  <a:pt x="f596" y="f597"/>
                </a:cubicBezTo>
                <a:cubicBezTo>
                  <a:pt x="f598" y="f599"/>
                  <a:pt x="f600" y="f601"/>
                  <a:pt x="f584" y="f602"/>
                </a:cubicBezTo>
                <a:close/>
                <a:moveTo>
                  <a:pt x="f603" y="f604"/>
                </a:moveTo>
                <a:cubicBezTo>
                  <a:pt x="f605" y="f606"/>
                  <a:pt x="f607" y="f608"/>
                  <a:pt x="f609" y="f610"/>
                </a:cubicBezTo>
                <a:cubicBezTo>
                  <a:pt x="f611" y="f612"/>
                  <a:pt x="f613" y="f614"/>
                  <a:pt x="f615" y="f616"/>
                </a:cubicBezTo>
                <a:cubicBezTo>
                  <a:pt x="f617" y="f618"/>
                  <a:pt x="f619" y="f620"/>
                  <a:pt x="f621" y="f622"/>
                </a:cubicBezTo>
                <a:cubicBezTo>
                  <a:pt x="f623" y="f624"/>
                  <a:pt x="f625" y="f626"/>
                  <a:pt x="f603" y="f604"/>
                </a:cubicBezTo>
                <a:close/>
              </a:path>
            </a:pathLst>
          </a:custGeom>
          <a:solidFill>
            <a:srgbClr val="055E5C"/>
          </a:solidFill>
          <a:ln cap="flat">
            <a:noFill/>
            <a:prstDash val="solid"/>
          </a:ln>
        </p:spPr>
        <p:txBody>
          <a:bodyPr vert="horz" wrap="square" lIns="91421" tIns="45701" rIns="91421" bIns="4570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55E5C"/>
              </a:solidFill>
              <a:effectLst>
                <a:outerShdw dist="25402" dir="5400000">
                  <a:srgbClr val="6E747A"/>
                </a:outerShdw>
              </a:effectLst>
              <a:uFillTx/>
              <a:latin typeface="Calibri"/>
              <a:ea typeface="Calibri"/>
              <a:cs typeface="Calibri"/>
            </a:endParaRPr>
          </a:p>
        </p:txBody>
      </p:sp>
      <p:pic>
        <p:nvPicPr>
          <p:cNvPr id="3" name="圖片 5"/>
          <p:cNvPicPr>
            <a:picLocks noChangeAspect="1"/>
          </p:cNvPicPr>
          <p:nvPr/>
        </p:nvPicPr>
        <p:blipFill>
          <a:blip r:embed="rId2"/>
          <a:stretch>
            <a:fillRect/>
          </a:stretch>
        </p:blipFill>
        <p:spPr>
          <a:xfrm>
            <a:off x="350242" y="8377239"/>
            <a:ext cx="1956989" cy="1511942"/>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1"/>
          <p:cNvSpPr txBox="1"/>
          <p:nvPr/>
        </p:nvSpPr>
        <p:spPr>
          <a:xfrm>
            <a:off x="11103768" y="3044453"/>
            <a:ext cx="4300542"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113</a:t>
            </a:r>
            <a:r>
              <a:rPr lang="zh-TW" sz="48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保護專線</a:t>
            </a:r>
            <a:endParaRPr lang="en-US" sz="48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endParaRPr>
          </a:p>
        </p:txBody>
      </p:sp>
      <p:sp>
        <p:nvSpPr>
          <p:cNvPr id="3" name="文字方塊 15"/>
          <p:cNvSpPr txBox="1"/>
          <p:nvPr/>
        </p:nvSpPr>
        <p:spPr>
          <a:xfrm>
            <a:off x="10410828" y="7048496"/>
            <a:ext cx="6184105" cy="156965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0" cap="none" spc="0" baseline="0" dirty="0">
                <a:solidFill>
                  <a:srgbClr val="0000CC"/>
                </a:solidFill>
                <a:effectLst>
                  <a:outerShdw dist="38096" dir="2700000">
                    <a:srgbClr val="000000"/>
                  </a:outerShdw>
                </a:effectLst>
                <a:uFillTx/>
                <a:latin typeface="微軟正黑體" panose="020B0604030504040204" pitchFamily="34" charset="-120"/>
                <a:ea typeface="微軟正黑體" panose="020B0604030504040204" pitchFamily="34" charset="-120"/>
                <a:cs typeface="Arial"/>
              </a:rPr>
              <a:t> </a:t>
            </a:r>
            <a:r>
              <a:rPr lang="zh-TW" sz="48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社會安全網</a:t>
            </a:r>
            <a:r>
              <a:rPr lang="en-US" sz="48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a:t>
            </a:r>
            <a:r>
              <a:rPr lang="zh-TW" sz="48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關懷</a:t>
            </a:r>
            <a:r>
              <a:rPr lang="en-US" sz="48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e</a:t>
            </a:r>
            <a:r>
              <a:rPr lang="zh-TW" sz="48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起</a:t>
            </a:r>
            <a:endParaRPr lang="en-US" sz="48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 </a:t>
            </a:r>
            <a:r>
              <a:rPr lang="zh-TW" sz="48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線上求助</a:t>
            </a:r>
            <a:r>
              <a:rPr lang="en-US" sz="48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a:t>
            </a:r>
            <a:r>
              <a:rPr lang="zh-TW" sz="48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通報平台</a:t>
            </a:r>
            <a:endParaRPr lang="en-US" sz="4800" b="0"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endParaRPr>
          </a:p>
        </p:txBody>
      </p:sp>
      <p:sp>
        <p:nvSpPr>
          <p:cNvPr id="5" name="標題 1"/>
          <p:cNvSpPr txBox="1">
            <a:spLocks noGrp="1"/>
          </p:cNvSpPr>
          <p:nvPr>
            <p:ph type="title"/>
          </p:nvPr>
        </p:nvSpPr>
        <p:spPr>
          <a:xfrm>
            <a:off x="800100" y="29498"/>
            <a:ext cx="16238098" cy="1508787"/>
          </a:xfrm>
        </p:spPr>
        <p:txBody>
          <a:bodyPr>
            <a:normAutofit/>
          </a:bodyPr>
          <a:lstStyle/>
          <a:p>
            <a:pPr lvl="0"/>
            <a:r>
              <a:rPr lang="zh-TW" altLang="en-US" sz="6000" b="1" dirty="0">
                <a:latin typeface="微軟正黑體" panose="020B0604030504040204" pitchFamily="34" charset="-120"/>
                <a:ea typeface="微軟正黑體" panose="020B0604030504040204" pitchFamily="34" charset="-120"/>
              </a:rPr>
              <a:t>通報管道與方式</a:t>
            </a:r>
            <a:endParaRPr lang="en-US" sz="6000" b="1" dirty="0">
              <a:latin typeface="微軟正黑體" panose="020B0604030504040204" pitchFamily="34" charset="-120"/>
              <a:ea typeface="微軟正黑體" panose="020B0604030504040204" pitchFamily="34" charset="-120"/>
            </a:endParaRPr>
          </a:p>
        </p:txBody>
      </p:sp>
      <p:pic>
        <p:nvPicPr>
          <p:cNvPr id="6" name="圖片 3"/>
          <p:cNvPicPr>
            <a:picLocks noChangeAspect="1"/>
          </p:cNvPicPr>
          <p:nvPr/>
        </p:nvPicPr>
        <p:blipFill>
          <a:blip r:embed="rId2"/>
          <a:stretch>
            <a:fillRect/>
          </a:stretch>
        </p:blipFill>
        <p:spPr>
          <a:xfrm>
            <a:off x="3156109" y="1590672"/>
            <a:ext cx="3738560" cy="3738560"/>
          </a:xfrm>
          <a:prstGeom prst="rect">
            <a:avLst/>
          </a:prstGeom>
          <a:noFill/>
          <a:ln cap="flat">
            <a:noFill/>
          </a:ln>
        </p:spPr>
      </p:pic>
      <p:pic>
        <p:nvPicPr>
          <p:cNvPr id="7" name="圖片 5"/>
          <p:cNvPicPr>
            <a:picLocks noChangeAspect="1"/>
          </p:cNvPicPr>
          <p:nvPr/>
        </p:nvPicPr>
        <p:blipFill>
          <a:blip r:embed="rId3"/>
          <a:stretch>
            <a:fillRect/>
          </a:stretch>
        </p:blipFill>
        <p:spPr>
          <a:xfrm>
            <a:off x="7356353" y="1984237"/>
            <a:ext cx="3575294" cy="3423623"/>
          </a:xfrm>
          <a:prstGeom prst="rect">
            <a:avLst/>
          </a:prstGeom>
          <a:noFill/>
          <a:ln cap="flat">
            <a:noFill/>
          </a:ln>
        </p:spPr>
      </p:pic>
      <p:pic>
        <p:nvPicPr>
          <p:cNvPr id="8" name="圖片 8"/>
          <p:cNvPicPr>
            <a:picLocks noChangeAspect="1"/>
          </p:cNvPicPr>
          <p:nvPr/>
        </p:nvPicPr>
        <p:blipFill>
          <a:blip r:embed="rId4"/>
          <a:stretch>
            <a:fillRect/>
          </a:stretch>
        </p:blipFill>
        <p:spPr>
          <a:xfrm>
            <a:off x="7525109" y="6359313"/>
            <a:ext cx="3578659" cy="3426247"/>
          </a:xfrm>
          <a:prstGeom prst="rect">
            <a:avLst/>
          </a:prstGeom>
          <a:noFill/>
          <a:ln cap="flat">
            <a:noFill/>
          </a:ln>
        </p:spPr>
      </p:pic>
      <p:pic>
        <p:nvPicPr>
          <p:cNvPr id="9" name="圖片 9"/>
          <p:cNvPicPr>
            <a:picLocks noChangeAspect="1"/>
          </p:cNvPicPr>
          <p:nvPr/>
        </p:nvPicPr>
        <p:blipFill>
          <a:blip r:embed="rId5"/>
          <a:stretch>
            <a:fillRect/>
          </a:stretch>
        </p:blipFill>
        <p:spPr>
          <a:xfrm>
            <a:off x="193084" y="8388641"/>
            <a:ext cx="1956989" cy="1511942"/>
          </a:xfrm>
          <a:prstGeom prst="rect">
            <a:avLst/>
          </a:prstGeom>
          <a:noFill/>
          <a:ln cap="flat">
            <a:noFill/>
          </a:ln>
        </p:spPr>
      </p:pic>
      <p:pic>
        <p:nvPicPr>
          <p:cNvPr id="10" name="圖片 9">
            <a:extLst>
              <a:ext uri="{FF2B5EF4-FFF2-40B4-BE49-F238E27FC236}">
                <a16:creationId xmlns:a16="http://schemas.microsoft.com/office/drawing/2014/main" id="{0622F209-06C3-44C9-BAF2-F1DF842749B7}"/>
              </a:ext>
            </a:extLst>
          </p:cNvPr>
          <p:cNvPicPr>
            <a:picLocks noChangeAspect="1"/>
          </p:cNvPicPr>
          <p:nvPr/>
        </p:nvPicPr>
        <p:blipFill>
          <a:blip r:embed="rId6"/>
          <a:stretch>
            <a:fillRect/>
          </a:stretch>
        </p:blipFill>
        <p:spPr>
          <a:xfrm>
            <a:off x="2988860" y="5775184"/>
            <a:ext cx="4919308" cy="3283958"/>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p:cNvPicPr>
            <a:picLocks noChangeAspect="1"/>
          </p:cNvPicPr>
          <p:nvPr/>
        </p:nvPicPr>
        <p:blipFill>
          <a:blip r:embed="rId2"/>
          <a:srcRect/>
          <a:stretch>
            <a:fillRect/>
          </a:stretch>
        </p:blipFill>
        <p:spPr>
          <a:xfrm>
            <a:off x="476572" y="2794813"/>
            <a:ext cx="3600450" cy="1990721"/>
          </a:xfrm>
          <a:prstGeom prst="rect">
            <a:avLst/>
          </a:prstGeom>
          <a:noFill/>
          <a:ln cap="flat">
            <a:noFill/>
          </a:ln>
        </p:spPr>
      </p:pic>
      <p:pic>
        <p:nvPicPr>
          <p:cNvPr id="3" name="图片 4"/>
          <p:cNvPicPr>
            <a:picLocks noChangeAspect="1"/>
          </p:cNvPicPr>
          <p:nvPr/>
        </p:nvPicPr>
        <p:blipFill>
          <a:blip r:embed="rId2"/>
          <a:srcRect/>
          <a:stretch>
            <a:fillRect/>
          </a:stretch>
        </p:blipFill>
        <p:spPr>
          <a:xfrm>
            <a:off x="1089038" y="5566667"/>
            <a:ext cx="3600450" cy="1990721"/>
          </a:xfrm>
          <a:prstGeom prst="rect">
            <a:avLst/>
          </a:prstGeom>
          <a:noFill/>
          <a:ln cap="flat">
            <a:noFill/>
          </a:ln>
        </p:spPr>
      </p:pic>
      <p:pic>
        <p:nvPicPr>
          <p:cNvPr id="4" name="图片 4"/>
          <p:cNvPicPr>
            <a:picLocks noChangeAspect="1"/>
          </p:cNvPicPr>
          <p:nvPr/>
        </p:nvPicPr>
        <p:blipFill>
          <a:blip r:embed="rId2"/>
          <a:srcRect/>
          <a:stretch>
            <a:fillRect/>
          </a:stretch>
        </p:blipFill>
        <p:spPr>
          <a:xfrm>
            <a:off x="864844" y="7725701"/>
            <a:ext cx="3602827" cy="1990721"/>
          </a:xfrm>
          <a:prstGeom prst="rect">
            <a:avLst/>
          </a:prstGeom>
          <a:noFill/>
          <a:ln cap="flat">
            <a:noFill/>
          </a:ln>
        </p:spPr>
      </p:pic>
      <p:sp>
        <p:nvSpPr>
          <p:cNvPr id="5" name="文字方塊 1"/>
          <p:cNvSpPr txBox="1"/>
          <p:nvPr/>
        </p:nvSpPr>
        <p:spPr>
          <a:xfrm>
            <a:off x="1089038" y="3392079"/>
            <a:ext cx="2672955" cy="584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2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責任通報人員</a:t>
            </a:r>
            <a:endParaRPr lang="en-US" sz="32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endParaRPr>
          </a:p>
        </p:txBody>
      </p:sp>
      <p:sp>
        <p:nvSpPr>
          <p:cNvPr id="6" name="文字方塊 7"/>
          <p:cNvSpPr txBox="1"/>
          <p:nvPr/>
        </p:nvSpPr>
        <p:spPr>
          <a:xfrm>
            <a:off x="1594668" y="6289214"/>
            <a:ext cx="2350291" cy="584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2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一般民眾</a:t>
            </a:r>
            <a:endParaRPr lang="en-US" sz="3200" b="0"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endParaRPr>
          </a:p>
        </p:txBody>
      </p:sp>
      <p:sp>
        <p:nvSpPr>
          <p:cNvPr id="7" name="文字方塊 8"/>
          <p:cNvSpPr txBox="1"/>
          <p:nvPr/>
        </p:nvSpPr>
        <p:spPr>
          <a:xfrm>
            <a:off x="1317381" y="8175130"/>
            <a:ext cx="2777373" cy="107721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altLang="en-US" sz="32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本市</a:t>
            </a:r>
            <a:r>
              <a:rPr lang="zh-TW" sz="32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家防中</a:t>
            </a:r>
            <a:endParaRPr lang="en-US" altLang="zh-TW" sz="32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2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心諮詢電話</a:t>
            </a:r>
            <a:endParaRPr lang="en-US" sz="3200" b="0"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endParaRPr>
          </a:p>
        </p:txBody>
      </p:sp>
      <p:sp>
        <p:nvSpPr>
          <p:cNvPr id="9" name="文字方塊 13"/>
          <p:cNvSpPr txBox="1"/>
          <p:nvPr/>
        </p:nvSpPr>
        <p:spPr>
          <a:xfrm>
            <a:off x="6651976" y="6801196"/>
            <a:ext cx="9141622" cy="594393"/>
          </a:xfrm>
          <a:prstGeom prst="rect">
            <a:avLst/>
          </a:prstGeom>
          <a:noFill/>
          <a:ln cap="flat">
            <a:noFill/>
          </a:ln>
        </p:spPr>
        <p:txBody>
          <a:bodyPr vert="horz" wrap="square" lIns="91440" tIns="45720" rIns="91440" bIns="45720" anchor="t" anchorCtr="0" compatLnSpc="1">
            <a:spAutoFit/>
          </a:bodyPr>
          <a:lstStyle/>
          <a:p>
            <a:pPr lvl="0">
              <a:lnSpc>
                <a:spcPts val="4200"/>
              </a:lnSpc>
              <a:defRPr sz="1800" b="0" i="0" u="none" strike="noStrike" kern="0" cap="none" spc="0" baseline="0">
                <a:solidFill>
                  <a:srgbClr val="000000"/>
                </a:solidFill>
                <a:uFillTx/>
              </a:defRPr>
            </a:pPr>
            <a:r>
              <a:rPr lang="en-US" sz="3200" b="1" i="0" u="none" strike="noStrike" kern="0" cap="none" spc="0" baseline="0" dirty="0">
                <a:solidFill>
                  <a:srgbClr val="FFFF00"/>
                </a:solidFill>
                <a:uFillTx/>
                <a:latin typeface="微軟正黑體" panose="020B0604030504040204" pitchFamily="34" charset="-120"/>
                <a:ea typeface="微軟正黑體" panose="020B0604030504040204" pitchFamily="34" charset="-120"/>
                <a:cs typeface="Arial"/>
              </a:rPr>
              <a:t> </a:t>
            </a:r>
            <a:r>
              <a:rPr lang="en-US" altLang="zh-TW" sz="2800" b="1" kern="0" dirty="0">
                <a:solidFill>
                  <a:srgbClr val="FFFFFF"/>
                </a:solidFill>
                <a:latin typeface="微軟正黑體" panose="020B0604030504040204" pitchFamily="34" charset="-120"/>
                <a:ea typeface="微軟正黑體" panose="020B0604030504040204" pitchFamily="34" charset="-120"/>
                <a:cs typeface="Arial"/>
              </a:rPr>
              <a:t>113</a:t>
            </a:r>
            <a:r>
              <a:rPr lang="zh-TW" altLang="zh-TW" sz="2800" b="1" kern="0" dirty="0">
                <a:solidFill>
                  <a:srgbClr val="FFFFFF"/>
                </a:solidFill>
                <a:latin typeface="微軟正黑體" panose="020B0604030504040204" pitchFamily="34" charset="-120"/>
                <a:ea typeface="微軟正黑體" panose="020B0604030504040204" pitchFamily="34" charset="-120"/>
                <a:cs typeface="Arial"/>
              </a:rPr>
              <a:t>保護專線（</a:t>
            </a:r>
            <a:r>
              <a:rPr lang="zh-TW" altLang="zh-TW" sz="3200" b="1" kern="0" dirty="0">
                <a:solidFill>
                  <a:srgbClr val="92D050"/>
                </a:solidFill>
                <a:latin typeface="微軟正黑體" panose="020B0604030504040204" pitchFamily="34" charset="-120"/>
                <a:ea typeface="微軟正黑體" panose="020B0604030504040204" pitchFamily="34" charset="-120"/>
                <a:cs typeface="Arial"/>
              </a:rPr>
              <a:t>責任通報人員勿撥打</a:t>
            </a:r>
            <a:r>
              <a:rPr lang="en-US" altLang="zh-TW" sz="3200" b="1" kern="0" dirty="0">
                <a:solidFill>
                  <a:srgbClr val="92D050"/>
                </a:solidFill>
                <a:latin typeface="微軟正黑體" panose="020B0604030504040204" pitchFamily="34" charset="-120"/>
                <a:ea typeface="微軟正黑體" panose="020B0604030504040204" pitchFamily="34" charset="-120"/>
                <a:cs typeface="Arial"/>
              </a:rPr>
              <a:t>113</a:t>
            </a:r>
            <a:r>
              <a:rPr lang="zh-TW" altLang="zh-TW" sz="2800" b="1" kern="0" dirty="0">
                <a:solidFill>
                  <a:srgbClr val="FFFFFF"/>
                </a:solidFill>
                <a:latin typeface="微軟正黑體" panose="020B0604030504040204" pitchFamily="34" charset="-120"/>
                <a:ea typeface="微軟正黑體" panose="020B0604030504040204" pitchFamily="34" charset="-120"/>
                <a:cs typeface="Arial"/>
              </a:rPr>
              <a:t>）</a:t>
            </a:r>
            <a:endParaRPr lang="zh-TW" sz="3200" b="1" i="0" u="none" strike="noStrike" kern="0" cap="none" spc="0" baseline="0" dirty="0">
              <a:solidFill>
                <a:srgbClr val="FFFF00"/>
              </a:solidFill>
              <a:uFillTx/>
              <a:latin typeface="微軟正黑體" panose="020B0604030504040204" pitchFamily="34" charset="-120"/>
              <a:ea typeface="微軟正黑體" panose="020B0604030504040204" pitchFamily="34" charset="-120"/>
              <a:cs typeface="Arial"/>
            </a:endParaRPr>
          </a:p>
        </p:txBody>
      </p:sp>
      <p:sp>
        <p:nvSpPr>
          <p:cNvPr id="10" name="文字方塊 15"/>
          <p:cNvSpPr txBox="1"/>
          <p:nvPr/>
        </p:nvSpPr>
        <p:spPr>
          <a:xfrm>
            <a:off x="6603200" y="8517538"/>
            <a:ext cx="9688359" cy="584775"/>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altLang="zh-TW" sz="3200" b="1" kern="0" dirty="0">
                <a:solidFill>
                  <a:srgbClr val="FFFFFF"/>
                </a:solidFill>
                <a:latin typeface="微軟正黑體" panose="020B0604030504040204" pitchFamily="34" charset="-120"/>
                <a:ea typeface="微軟正黑體" panose="020B0604030504040204" pitchFamily="34" charset="-120"/>
                <a:cs typeface="Arial"/>
              </a:rPr>
              <a:t>04-2228-9111</a:t>
            </a:r>
            <a:r>
              <a:rPr lang="zh-TW" altLang="zh-TW" sz="3200" b="1" kern="0" dirty="0">
                <a:solidFill>
                  <a:srgbClr val="FFFFFF"/>
                </a:solidFill>
                <a:latin typeface="微軟正黑體" panose="020B0604030504040204" pitchFamily="34" charset="-120"/>
                <a:ea typeface="微軟正黑體" panose="020B0604030504040204" pitchFamily="34" charset="-120"/>
                <a:cs typeface="Arial"/>
              </a:rPr>
              <a:t>分機</a:t>
            </a:r>
            <a:r>
              <a:rPr lang="en-US" altLang="zh-TW" sz="3200" b="1" kern="0" dirty="0">
                <a:solidFill>
                  <a:srgbClr val="FFFFFF"/>
                </a:solidFill>
                <a:latin typeface="微軟正黑體" panose="020B0604030504040204" pitchFamily="34" charset="-120"/>
                <a:ea typeface="微軟正黑體" panose="020B0604030504040204" pitchFamily="34" charset="-120"/>
                <a:cs typeface="Arial"/>
              </a:rPr>
              <a:t>38750(</a:t>
            </a:r>
            <a:r>
              <a:rPr lang="zh-TW" altLang="zh-TW" sz="3200" b="1" kern="0" dirty="0">
                <a:solidFill>
                  <a:srgbClr val="FFFFFF"/>
                </a:solidFill>
                <a:latin typeface="微軟正黑體" panose="020B0604030504040204" pitchFamily="34" charset="-120"/>
                <a:ea typeface="微軟正黑體" panose="020B0604030504040204" pitchFamily="34" charset="-120"/>
                <a:cs typeface="Arial"/>
              </a:rPr>
              <a:t>上班時間</a:t>
            </a:r>
            <a:r>
              <a:rPr lang="en-US" altLang="zh-TW" sz="3200" b="1" kern="0" dirty="0">
                <a:solidFill>
                  <a:srgbClr val="FFFFFF"/>
                </a:solidFill>
                <a:latin typeface="微軟正黑體" panose="020B0604030504040204" pitchFamily="34" charset="-120"/>
                <a:ea typeface="微軟正黑體" panose="020B0604030504040204" pitchFamily="34" charset="-120"/>
                <a:cs typeface="Arial"/>
              </a:rPr>
              <a:t>08:00</a:t>
            </a:r>
            <a:r>
              <a:rPr lang="zh-TW" altLang="zh-TW" sz="3200" b="1" kern="0" dirty="0">
                <a:solidFill>
                  <a:srgbClr val="FFFFFF"/>
                </a:solidFill>
                <a:latin typeface="微軟正黑體" panose="020B0604030504040204" pitchFamily="34" charset="-120"/>
                <a:ea typeface="微軟正黑體" panose="020B0604030504040204" pitchFamily="34" charset="-120"/>
                <a:cs typeface="Arial"/>
              </a:rPr>
              <a:t>至</a:t>
            </a:r>
            <a:r>
              <a:rPr lang="en-US" altLang="zh-TW" sz="3200" b="1" kern="0" dirty="0">
                <a:solidFill>
                  <a:srgbClr val="FFFFFF"/>
                </a:solidFill>
                <a:latin typeface="微軟正黑體" panose="020B0604030504040204" pitchFamily="34" charset="-120"/>
                <a:ea typeface="微軟正黑體" panose="020B0604030504040204" pitchFamily="34" charset="-120"/>
                <a:cs typeface="Arial"/>
              </a:rPr>
              <a:t>17:30)</a:t>
            </a:r>
          </a:p>
        </p:txBody>
      </p:sp>
      <p:sp>
        <p:nvSpPr>
          <p:cNvPr id="11" name="文字方塊 19"/>
          <p:cNvSpPr txBox="1"/>
          <p:nvPr/>
        </p:nvSpPr>
        <p:spPr>
          <a:xfrm>
            <a:off x="554830" y="1184687"/>
            <a:ext cx="6048371" cy="73866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2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以網路、傳真方式通報：</a:t>
            </a:r>
            <a:endParaRPr lang="en-US" sz="42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endParaRPr>
          </a:p>
        </p:txBody>
      </p:sp>
      <p:sp>
        <p:nvSpPr>
          <p:cNvPr id="12" name="標題 1"/>
          <p:cNvSpPr txBox="1">
            <a:spLocks noGrp="1"/>
          </p:cNvSpPr>
          <p:nvPr>
            <p:ph type="title"/>
          </p:nvPr>
        </p:nvSpPr>
        <p:spPr>
          <a:xfrm>
            <a:off x="5214942" y="35725"/>
            <a:ext cx="7881935" cy="1143000"/>
          </a:xfrm>
          <a:solidFill>
            <a:srgbClr val="EEECE1"/>
          </a:solidFill>
        </p:spPr>
        <p:txBody>
          <a:bodyPr>
            <a:noAutofit/>
          </a:bodyPr>
          <a:lstStyle/>
          <a:p>
            <a:pPr lvl="0"/>
            <a:r>
              <a:rPr lang="zh-TW" altLang="en-US" sz="6000" b="1" dirty="0">
                <a:solidFill>
                  <a:srgbClr val="000000"/>
                </a:solidFill>
                <a:latin typeface="微軟正黑體" panose="020B0604030504040204" pitchFamily="34" charset="-120"/>
                <a:ea typeface="微軟正黑體" panose="020B0604030504040204" pitchFamily="34" charset="-120"/>
              </a:rPr>
              <a:t>通報管道與方式</a:t>
            </a:r>
            <a:endParaRPr lang="en-US" sz="6000" b="1" dirty="0">
              <a:solidFill>
                <a:srgbClr val="000000"/>
              </a:solidFill>
              <a:latin typeface="微軟正黑體" panose="020B0604030504040204" pitchFamily="34" charset="-120"/>
              <a:ea typeface="微軟正黑體" panose="020B0604030504040204" pitchFamily="34" charset="-120"/>
            </a:endParaRPr>
          </a:p>
        </p:txBody>
      </p:sp>
      <p:pic>
        <p:nvPicPr>
          <p:cNvPr id="13" name="圖片 4"/>
          <p:cNvPicPr>
            <a:picLocks noChangeAspect="1"/>
          </p:cNvPicPr>
          <p:nvPr/>
        </p:nvPicPr>
        <p:blipFill>
          <a:blip r:embed="rId3"/>
          <a:stretch>
            <a:fillRect/>
          </a:stretch>
        </p:blipFill>
        <p:spPr>
          <a:xfrm>
            <a:off x="3997384" y="3675733"/>
            <a:ext cx="1658255" cy="469434"/>
          </a:xfrm>
          <a:prstGeom prst="rect">
            <a:avLst/>
          </a:prstGeom>
          <a:noFill/>
          <a:ln cap="flat">
            <a:noFill/>
          </a:ln>
        </p:spPr>
      </p:pic>
      <p:pic>
        <p:nvPicPr>
          <p:cNvPr id="14" name="圖片 5"/>
          <p:cNvPicPr>
            <a:picLocks noChangeAspect="1"/>
          </p:cNvPicPr>
          <p:nvPr/>
        </p:nvPicPr>
        <p:blipFill>
          <a:blip r:embed="rId3"/>
          <a:stretch>
            <a:fillRect/>
          </a:stretch>
        </p:blipFill>
        <p:spPr>
          <a:xfrm>
            <a:off x="5032832" y="6879652"/>
            <a:ext cx="1658255" cy="469434"/>
          </a:xfrm>
          <a:prstGeom prst="rect">
            <a:avLst/>
          </a:prstGeom>
          <a:noFill/>
          <a:ln cap="flat">
            <a:noFill/>
          </a:ln>
        </p:spPr>
      </p:pic>
      <p:pic>
        <p:nvPicPr>
          <p:cNvPr id="15" name="圖片 6"/>
          <p:cNvPicPr>
            <a:picLocks noChangeAspect="1"/>
          </p:cNvPicPr>
          <p:nvPr/>
        </p:nvPicPr>
        <p:blipFill>
          <a:blip r:embed="rId3"/>
          <a:stretch>
            <a:fillRect/>
          </a:stretch>
        </p:blipFill>
        <p:spPr>
          <a:xfrm>
            <a:off x="4689488" y="8575208"/>
            <a:ext cx="1658255" cy="469434"/>
          </a:xfrm>
          <a:prstGeom prst="rect">
            <a:avLst/>
          </a:prstGeom>
          <a:noFill/>
          <a:ln cap="flat">
            <a:noFill/>
          </a:ln>
        </p:spPr>
      </p:pic>
      <p:pic>
        <p:nvPicPr>
          <p:cNvPr id="16" name="圖片 7"/>
          <p:cNvPicPr>
            <a:picLocks noChangeAspect="1"/>
          </p:cNvPicPr>
          <p:nvPr/>
        </p:nvPicPr>
        <p:blipFill>
          <a:blip r:embed="rId4"/>
          <a:stretch>
            <a:fillRect/>
          </a:stretch>
        </p:blipFill>
        <p:spPr>
          <a:xfrm>
            <a:off x="420285" y="8631386"/>
            <a:ext cx="1956989" cy="1511942"/>
          </a:xfrm>
          <a:prstGeom prst="rect">
            <a:avLst/>
          </a:prstGeom>
          <a:noFill/>
          <a:ln cap="flat">
            <a:noFill/>
          </a:ln>
        </p:spPr>
      </p:pic>
      <p:sp>
        <p:nvSpPr>
          <p:cNvPr id="17" name="文字方塊 11">
            <a:extLst>
              <a:ext uri="{FF2B5EF4-FFF2-40B4-BE49-F238E27FC236}">
                <a16:creationId xmlns:a16="http://schemas.microsoft.com/office/drawing/2014/main" id="{5DD02454-0A29-4799-96D6-6E1D909224D6}"/>
              </a:ext>
            </a:extLst>
          </p:cNvPr>
          <p:cNvSpPr txBox="1"/>
          <p:nvPr/>
        </p:nvSpPr>
        <p:spPr>
          <a:xfrm>
            <a:off x="4921547" y="2040182"/>
            <a:ext cx="12602480" cy="4364656"/>
          </a:xfrm>
          <a:prstGeom prst="rect">
            <a:avLst/>
          </a:prstGeom>
          <a:noFill/>
          <a:ln cap="flat">
            <a:noFill/>
          </a:ln>
        </p:spPr>
        <p:txBody>
          <a:bodyPr vert="horz" wrap="square" lIns="91440" tIns="45720" rIns="91440" bIns="45720" anchor="t" anchorCtr="0" compatLnSpc="1">
            <a:spAutoFit/>
          </a:bodyPr>
          <a:lstStyle/>
          <a:p>
            <a:pPr marL="982663" marR="0" lvl="0" indent="-982663" algn="l" defTabSz="914400" rtl="0" fontAlgn="auto" hangingPunct="1">
              <a:lnSpc>
                <a:spcPts val="4200"/>
              </a:lnSpc>
              <a:spcBef>
                <a:spcPts val="0"/>
              </a:spcBef>
              <a:spcAft>
                <a:spcPts val="0"/>
              </a:spcAft>
              <a:buNone/>
              <a:tabLst/>
              <a:defRPr sz="1800" b="0" i="0" u="none" strike="noStrike" kern="0" cap="none" spc="0" baseline="0">
                <a:solidFill>
                  <a:srgbClr val="000000"/>
                </a:solidFill>
                <a:uFillTx/>
              </a:defRPr>
            </a:pPr>
            <a:r>
              <a:rPr lang="en-US" altLang="zh-TW" sz="2400" b="1" kern="0" dirty="0">
                <a:solidFill>
                  <a:srgbClr val="FFFFFF"/>
                </a:solidFill>
                <a:latin typeface="微軟正黑體" panose="020B0604030504040204" pitchFamily="34" charset="-120"/>
                <a:ea typeface="微軟正黑體" panose="020B0604030504040204" pitchFamily="34" charset="-120"/>
                <a:cs typeface="Arial"/>
              </a:rPr>
              <a:t>1</a:t>
            </a:r>
            <a:r>
              <a:rPr lang="zh-TW" altLang="en-US" sz="2400" b="1" kern="0" dirty="0">
                <a:solidFill>
                  <a:srgbClr val="FFFFFF"/>
                </a:solidFill>
                <a:latin typeface="微軟正黑體" panose="020B0604030504040204" pitchFamily="34" charset="-120"/>
                <a:ea typeface="微軟正黑體" panose="020B0604030504040204" pitchFamily="34" charset="-120"/>
                <a:cs typeface="Arial"/>
              </a:rPr>
              <a:t>、</a:t>
            </a:r>
            <a:r>
              <a:rPr 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「社會安全網</a:t>
            </a:r>
            <a:r>
              <a:rPr lang="en-US"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a:t>
            </a:r>
            <a:r>
              <a:rPr 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關懷</a:t>
            </a:r>
            <a:r>
              <a:rPr lang="en-US"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e</a:t>
            </a:r>
            <a:r>
              <a:rPr 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起來」線上求助</a:t>
            </a:r>
            <a:r>
              <a:rPr lang="en-US"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a:t>
            </a:r>
            <a:r>
              <a:rPr 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通報平台：</a:t>
            </a:r>
            <a:r>
              <a:rPr lang="en-US"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http://ecare.mohw.gov.tw</a:t>
            </a:r>
            <a:r>
              <a:rPr 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 </a:t>
            </a:r>
            <a:endParaRPr lang="en-US" altLang="zh-TW" sz="2400" b="1" kern="0" dirty="0">
              <a:solidFill>
                <a:srgbClr val="FFFFFF"/>
              </a:solidFill>
              <a:latin typeface="微軟正黑體" panose="020B0604030504040204" pitchFamily="34" charset="-120"/>
              <a:ea typeface="微軟正黑體" panose="020B0604030504040204" pitchFamily="34" charset="-120"/>
              <a:cs typeface="Arial"/>
            </a:endParaRPr>
          </a:p>
          <a:p>
            <a:pPr marL="982663" marR="0" lvl="0" indent="-982663" algn="l" defTabSz="914400" rtl="0" fontAlgn="auto" hangingPunct="1">
              <a:lnSpc>
                <a:spcPts val="4200"/>
              </a:lnSpc>
              <a:spcBef>
                <a:spcPts val="0"/>
              </a:spcBef>
              <a:spcAft>
                <a:spcPts val="0"/>
              </a:spcAft>
              <a:buNone/>
              <a:tabLst/>
              <a:defRPr sz="1800" b="0" i="0" u="none" strike="noStrike" kern="0" cap="none" spc="0" baseline="0">
                <a:solidFill>
                  <a:srgbClr val="000000"/>
                </a:solidFill>
                <a:uFillTx/>
              </a:defRPr>
            </a:pPr>
            <a:r>
              <a:rPr lang="en-US" alt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    </a:t>
            </a:r>
            <a:r>
              <a:rPr lang="zh-TW" altLang="en-US"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a:t>
            </a:r>
            <a:r>
              <a:rPr lang="en-US" alt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1</a:t>
            </a:r>
            <a:r>
              <a:rPr lang="zh-TW" altLang="en-US"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）倘需留存通報資料或查詢受理狀況</a:t>
            </a:r>
            <a:r>
              <a:rPr lang="zh-TW" altLang="en-US" sz="2400" b="1" kern="0" dirty="0">
                <a:solidFill>
                  <a:srgbClr val="FFFFFF"/>
                </a:solidFill>
                <a:latin typeface="微軟正黑體" panose="020B0604030504040204" pitchFamily="34" charset="-120"/>
                <a:ea typeface="微軟正黑體" panose="020B0604030504040204" pitchFamily="34" charset="-120"/>
                <a:cs typeface="Arial"/>
              </a:rPr>
              <a:t>，</a:t>
            </a:r>
            <a:r>
              <a:rPr lang="zh-TW" altLang="en-US" sz="3200" b="1" kern="0" dirty="0">
                <a:solidFill>
                  <a:srgbClr val="92D050"/>
                </a:solidFill>
                <a:latin typeface="微軟正黑體" panose="020B0604030504040204" pitchFamily="34" charset="-120"/>
                <a:ea typeface="微軟正黑體" panose="020B0604030504040204" pitchFamily="34" charset="-120"/>
                <a:cs typeface="Arial"/>
              </a:rPr>
              <a:t>請務必填報</a:t>
            </a:r>
            <a:r>
              <a:rPr lang="en-US" altLang="zh-TW" sz="3200" b="1" kern="0" dirty="0">
                <a:solidFill>
                  <a:srgbClr val="92D050"/>
                </a:solidFill>
                <a:latin typeface="微軟正黑體" panose="020B0604030504040204" pitchFamily="34" charset="-120"/>
                <a:ea typeface="微軟正黑體" panose="020B0604030504040204" pitchFamily="34" charset="-120"/>
                <a:cs typeface="Arial"/>
              </a:rPr>
              <a:t>e-mail</a:t>
            </a:r>
            <a:r>
              <a:rPr lang="zh-TW" altLang="en-US" sz="3200" b="1" kern="0" dirty="0">
                <a:solidFill>
                  <a:srgbClr val="92D050"/>
                </a:solidFill>
                <a:latin typeface="微軟正黑體" panose="020B0604030504040204" pitchFamily="34" charset="-120"/>
                <a:ea typeface="微軟正黑體" panose="020B0604030504040204" pitchFamily="34" charset="-120"/>
                <a:cs typeface="Arial"/>
              </a:rPr>
              <a:t>欄位</a:t>
            </a:r>
            <a:r>
              <a:rPr lang="zh-TW" altLang="en-US" sz="2400" b="1" kern="0" dirty="0">
                <a:solidFill>
                  <a:srgbClr val="FFFFFF"/>
                </a:solidFill>
                <a:latin typeface="微軟正黑體" panose="020B0604030504040204" pitchFamily="34" charset="-120"/>
                <a:ea typeface="微軟正黑體" panose="020B0604030504040204" pitchFamily="34" charset="-120"/>
                <a:cs typeface="Arial"/>
              </a:rPr>
              <a:t>。</a:t>
            </a:r>
            <a:endParaRPr lang="en-US" altLang="zh-TW" sz="2400" b="1" kern="0" dirty="0">
              <a:solidFill>
                <a:srgbClr val="FFFFFF"/>
              </a:solidFill>
              <a:latin typeface="微軟正黑體" panose="020B0604030504040204" pitchFamily="34" charset="-120"/>
              <a:ea typeface="微軟正黑體" panose="020B0604030504040204" pitchFamily="34" charset="-120"/>
              <a:cs typeface="Arial"/>
            </a:endParaRPr>
          </a:p>
          <a:p>
            <a:pPr marL="1347788" marR="0" lvl="0" indent="-1347788" algn="l" defTabSz="914400" rtl="0" fontAlgn="auto" hangingPunct="1">
              <a:lnSpc>
                <a:spcPts val="4200"/>
              </a:lnSpc>
              <a:spcBef>
                <a:spcPts val="0"/>
              </a:spcBef>
              <a:spcAft>
                <a:spcPts val="0"/>
              </a:spcAft>
              <a:buNone/>
              <a:tabLst/>
              <a:defRPr sz="1800" b="0" i="0" u="none" strike="noStrike" kern="0" cap="none" spc="0" baseline="0">
                <a:solidFill>
                  <a:srgbClr val="000000"/>
                </a:solidFill>
                <a:uFillTx/>
              </a:defRPr>
            </a:pPr>
            <a:r>
              <a:rPr lang="en-US" altLang="zh-TW" sz="2400" b="1" kern="0" dirty="0">
                <a:solidFill>
                  <a:srgbClr val="FFFFFF"/>
                </a:solidFill>
                <a:latin typeface="微軟正黑體" panose="020B0604030504040204" pitchFamily="34" charset="-120"/>
                <a:ea typeface="微軟正黑體" panose="020B0604030504040204" pitchFamily="34" charset="-120"/>
                <a:cs typeface="Arial"/>
              </a:rPr>
              <a:t>    </a:t>
            </a:r>
            <a:r>
              <a:rPr lang="zh-TW" altLang="en-US" sz="2400" b="1" kern="0" dirty="0">
                <a:solidFill>
                  <a:srgbClr val="FFFFFF"/>
                </a:solidFill>
                <a:latin typeface="微軟正黑體" panose="020B0604030504040204" pitchFamily="34" charset="-120"/>
                <a:ea typeface="微軟正黑體" panose="020B0604030504040204" pitchFamily="34" charset="-120"/>
                <a:cs typeface="Arial"/>
              </a:rPr>
              <a:t>（</a:t>
            </a:r>
            <a:r>
              <a:rPr lang="en-US" altLang="zh-TW" sz="2400" b="1" kern="0" dirty="0">
                <a:solidFill>
                  <a:srgbClr val="FFFFFF"/>
                </a:solidFill>
                <a:latin typeface="微軟正黑體" panose="020B0604030504040204" pitchFamily="34" charset="-120"/>
                <a:ea typeface="微軟正黑體" panose="020B0604030504040204" pitchFamily="34" charset="-120"/>
                <a:cs typeface="Arial"/>
              </a:rPr>
              <a:t>2</a:t>
            </a:r>
            <a:r>
              <a:rPr lang="zh-TW" altLang="en-US" sz="2400" b="1" kern="0" dirty="0">
                <a:solidFill>
                  <a:srgbClr val="FFFFFF"/>
                </a:solidFill>
                <a:latin typeface="微軟正黑體" panose="020B0604030504040204" pitchFamily="34" charset="-120"/>
                <a:ea typeface="微軟正黑體" panose="020B0604030504040204" pitchFamily="34" charset="-120"/>
                <a:cs typeface="Arial"/>
              </a:rPr>
              <a:t>）</a:t>
            </a:r>
            <a:r>
              <a:rPr lang="zh-TW" altLang="en-US"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通報資料留存：通報完成系統主動寄送連結（</a:t>
            </a:r>
            <a:r>
              <a:rPr lang="en-US" alt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15</a:t>
            </a:r>
            <a:r>
              <a:rPr lang="zh-TW" altLang="en-US"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分鐘時效）可下載通報資料。</a:t>
            </a:r>
            <a:endParaRPr lang="en-US" alt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endParaRPr>
          </a:p>
          <a:p>
            <a:pPr marL="1347788" marR="0" lvl="0" indent="-1347788" algn="l" defTabSz="914400" rtl="0" fontAlgn="auto" hangingPunct="1">
              <a:lnSpc>
                <a:spcPts val="4200"/>
              </a:lnSpc>
              <a:spcBef>
                <a:spcPts val="0"/>
              </a:spcBef>
              <a:spcAft>
                <a:spcPts val="0"/>
              </a:spcAft>
              <a:buNone/>
              <a:tabLst/>
              <a:defRPr sz="1800" b="0" i="0" u="none" strike="noStrike" kern="0" cap="none" spc="0" baseline="0">
                <a:solidFill>
                  <a:srgbClr val="000000"/>
                </a:solidFill>
                <a:uFillTx/>
              </a:defRPr>
            </a:pPr>
            <a:r>
              <a:rPr lang="en-US" altLang="zh-TW" sz="2400" b="1" kern="0" dirty="0">
                <a:solidFill>
                  <a:srgbClr val="FFFFFF"/>
                </a:solidFill>
                <a:latin typeface="微軟正黑體" panose="020B0604030504040204" pitchFamily="34" charset="-120"/>
                <a:ea typeface="微軟正黑體" panose="020B0604030504040204" pitchFamily="34" charset="-120"/>
                <a:cs typeface="Arial"/>
              </a:rPr>
              <a:t>    </a:t>
            </a:r>
            <a:r>
              <a:rPr lang="zh-TW" altLang="en-US" sz="2400" b="1" kern="0" dirty="0">
                <a:solidFill>
                  <a:srgbClr val="FFFFFF"/>
                </a:solidFill>
                <a:latin typeface="微軟正黑體" panose="020B0604030504040204" pitchFamily="34" charset="-120"/>
                <a:ea typeface="微軟正黑體" panose="020B0604030504040204" pitchFamily="34" charset="-120"/>
                <a:cs typeface="Arial"/>
              </a:rPr>
              <a:t>（</a:t>
            </a:r>
            <a:r>
              <a:rPr lang="en-US" altLang="zh-TW" sz="2400" b="1" kern="0" dirty="0">
                <a:solidFill>
                  <a:srgbClr val="FFFFFF"/>
                </a:solidFill>
                <a:latin typeface="微軟正黑體" panose="020B0604030504040204" pitchFamily="34" charset="-120"/>
                <a:ea typeface="微軟正黑體" panose="020B0604030504040204" pitchFamily="34" charset="-120"/>
                <a:cs typeface="Arial"/>
              </a:rPr>
              <a:t>3</a:t>
            </a:r>
            <a:r>
              <a:rPr lang="zh-TW" altLang="en-US" sz="2400" b="1" kern="0" dirty="0">
                <a:solidFill>
                  <a:srgbClr val="FFFFFF"/>
                </a:solidFill>
                <a:latin typeface="微軟正黑體" panose="020B0604030504040204" pitchFamily="34" charset="-120"/>
                <a:ea typeface="微軟正黑體" panose="020B0604030504040204" pitchFamily="34" charset="-120"/>
                <a:cs typeface="Arial"/>
              </a:rPr>
              <a:t>）查詢通報受理狀況：</a:t>
            </a:r>
            <a:r>
              <a:rPr lang="zh-TW" altLang="en-US" sz="3200" b="1" kern="0" dirty="0">
                <a:solidFill>
                  <a:srgbClr val="92D050"/>
                </a:solidFill>
                <a:latin typeface="微軟正黑體" panose="020B0604030504040204" pitchFamily="34" charset="-120"/>
                <a:ea typeface="微軟正黑體" panose="020B0604030504040204" pitchFamily="34" charset="-120"/>
                <a:cs typeface="Arial"/>
              </a:rPr>
              <a:t>請</a:t>
            </a:r>
            <a:r>
              <a:rPr lang="zh-TW" sz="3200" b="1" i="0" strike="noStrike" kern="0" cap="none" spc="0" baseline="0" dirty="0">
                <a:solidFill>
                  <a:srgbClr val="92D050"/>
                </a:solidFill>
                <a:uFillTx/>
                <a:latin typeface="微軟正黑體" panose="020B0604030504040204" pitchFamily="34" charset="-120"/>
                <a:ea typeface="微軟正黑體" panose="020B0604030504040204" pitchFamily="34" charset="-120"/>
                <a:cs typeface="Arial"/>
              </a:rPr>
              <a:t>記下</a:t>
            </a:r>
            <a:r>
              <a:rPr lang="zh-TW" altLang="en-US" sz="3200" b="1" kern="0" dirty="0">
                <a:solidFill>
                  <a:srgbClr val="92D050"/>
                </a:solidFill>
                <a:latin typeface="微軟正黑體" panose="020B0604030504040204" pitchFamily="34" charset="-120"/>
                <a:ea typeface="微軟正黑體" panose="020B0604030504040204" pitchFamily="34" charset="-120"/>
                <a:cs typeface="Arial"/>
              </a:rPr>
              <a:t>通報</a:t>
            </a:r>
            <a:r>
              <a:rPr lang="zh-TW" sz="3200" b="1" i="0" strike="noStrike" kern="0" cap="none" spc="0" baseline="0" dirty="0">
                <a:solidFill>
                  <a:srgbClr val="92D050"/>
                </a:solidFill>
                <a:uFillTx/>
                <a:latin typeface="微軟正黑體" panose="020B0604030504040204" pitchFamily="34" charset="-120"/>
                <a:ea typeface="微軟正黑體" panose="020B0604030504040204" pitchFamily="34" charset="-120"/>
                <a:cs typeface="Arial"/>
              </a:rPr>
              <a:t>編號及</a:t>
            </a:r>
            <a:r>
              <a:rPr lang="zh-TW" altLang="en-US" sz="3200" b="1" kern="0" dirty="0">
                <a:solidFill>
                  <a:srgbClr val="92D050"/>
                </a:solidFill>
                <a:latin typeface="微軟正黑體" panose="020B0604030504040204" pitchFamily="34" charset="-120"/>
                <a:ea typeface="微軟正黑體" panose="020B0604030504040204" pitchFamily="34" charset="-120"/>
                <a:cs typeface="Arial"/>
              </a:rPr>
              <a:t>輸入</a:t>
            </a:r>
            <a:r>
              <a:rPr lang="en-US" altLang="zh-TW" sz="3200" b="1" kern="0" dirty="0">
                <a:solidFill>
                  <a:srgbClr val="92D050"/>
                </a:solidFill>
                <a:latin typeface="微軟正黑體" panose="020B0604030504040204" pitchFamily="34" charset="-120"/>
                <a:ea typeface="微軟正黑體" panose="020B0604030504040204" pitchFamily="34" charset="-120"/>
                <a:cs typeface="Arial"/>
              </a:rPr>
              <a:t>e-mail</a:t>
            </a:r>
            <a:r>
              <a:rPr lang="zh-TW" altLang="en-US" sz="3200" b="1" kern="0" dirty="0">
                <a:solidFill>
                  <a:srgbClr val="92D050"/>
                </a:solidFill>
                <a:latin typeface="微軟正黑體" panose="020B0604030504040204" pitchFamily="34" charset="-120"/>
                <a:ea typeface="微軟正黑體" panose="020B0604030504040204" pitchFamily="34" charset="-120"/>
                <a:cs typeface="Arial"/>
              </a:rPr>
              <a:t>（需與通報留存</a:t>
            </a:r>
            <a:r>
              <a:rPr lang="en-US" altLang="zh-TW" sz="3200" b="1" kern="0" dirty="0">
                <a:solidFill>
                  <a:srgbClr val="92D050"/>
                </a:solidFill>
                <a:latin typeface="微軟正黑體" panose="020B0604030504040204" pitchFamily="34" charset="-120"/>
                <a:ea typeface="微軟正黑體" panose="020B0604030504040204" pitchFamily="34" charset="-120"/>
                <a:cs typeface="Arial"/>
              </a:rPr>
              <a:t>e-mail</a:t>
            </a:r>
            <a:r>
              <a:rPr lang="zh-TW" altLang="en-US" sz="3200" b="1" kern="0" dirty="0">
                <a:solidFill>
                  <a:srgbClr val="92D050"/>
                </a:solidFill>
                <a:latin typeface="微軟正黑體" panose="020B0604030504040204" pitchFamily="34" charset="-120"/>
                <a:ea typeface="微軟正黑體" panose="020B0604030504040204" pitchFamily="34" charset="-120"/>
                <a:cs typeface="Arial"/>
              </a:rPr>
              <a:t>一致）</a:t>
            </a:r>
            <a:r>
              <a:rPr 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，在未來</a:t>
            </a:r>
            <a:r>
              <a:rPr lang="en-US"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90</a:t>
            </a:r>
            <a:r>
              <a:rPr 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天內可查詢案件是否受理。</a:t>
            </a:r>
            <a:endParaRPr lang="en-US"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endParaRPr>
          </a:p>
          <a:p>
            <a:pPr marL="1077913" marR="0" lvl="0" indent="-1077913" algn="l" defTabSz="914400" rtl="0" fontAlgn="auto" hangingPunct="1">
              <a:lnSpc>
                <a:spcPts val="4200"/>
              </a:lnSpc>
              <a:spcBef>
                <a:spcPts val="0"/>
              </a:spcBef>
              <a:spcAft>
                <a:spcPts val="0"/>
              </a:spcAft>
              <a:buNone/>
              <a:tabLst/>
              <a:defRPr sz="1800" b="0" i="0" u="none" strike="noStrike" kern="0" cap="none" spc="0" baseline="0">
                <a:solidFill>
                  <a:srgbClr val="000000"/>
                </a:solidFill>
                <a:uFillTx/>
              </a:defRPr>
            </a:pPr>
            <a:r>
              <a:rPr lang="en-US" altLang="zh-TW" sz="2400" b="1" kern="0" dirty="0">
                <a:solidFill>
                  <a:srgbClr val="FFFFFF"/>
                </a:solidFill>
                <a:latin typeface="微軟正黑體" panose="020B0604030504040204" pitchFamily="34" charset="-120"/>
                <a:ea typeface="微軟正黑體" panose="020B0604030504040204" pitchFamily="34" charset="-120"/>
                <a:cs typeface="Arial"/>
              </a:rPr>
              <a:t>2</a:t>
            </a:r>
            <a:r>
              <a:rPr lang="zh-TW" altLang="en-US" sz="2400" b="1" kern="0" dirty="0">
                <a:solidFill>
                  <a:srgbClr val="FFFFFF"/>
                </a:solidFill>
                <a:latin typeface="微軟正黑體" panose="020B0604030504040204" pitchFamily="34" charset="-120"/>
                <a:ea typeface="微軟正黑體" panose="020B0604030504040204" pitchFamily="34" charset="-120"/>
                <a:cs typeface="Arial"/>
              </a:rPr>
              <a:t>、</a:t>
            </a:r>
            <a:r>
              <a:rPr 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傳真通報：</a:t>
            </a:r>
            <a:r>
              <a:rPr lang="zh-TW" altLang="en-US"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請至本市</a:t>
            </a:r>
            <a:r>
              <a:rPr 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家防中心下載通報表單手寫或電腦登打，將紙本傳真至</a:t>
            </a:r>
            <a:r>
              <a:rPr lang="zh-TW" altLang="en-US"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本市</a:t>
            </a:r>
            <a:r>
              <a:rPr 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家防中心，傳真電話：</a:t>
            </a:r>
            <a:r>
              <a:rPr lang="en-US" alt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04-</a:t>
            </a:r>
            <a:r>
              <a:rPr lang="en-US"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2525-1732</a:t>
            </a:r>
            <a:r>
              <a:rPr 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，並請電話確認是否</a:t>
            </a:r>
            <a:r>
              <a:rPr lang="zh-TW" altLang="en-US"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接收完成</a:t>
            </a:r>
            <a:r>
              <a:rPr lang="en-US" alt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a:t>
            </a:r>
            <a:r>
              <a:rPr lang="zh-TW" altLang="en-US" sz="3200" b="1" u="sng" kern="0" dirty="0">
                <a:solidFill>
                  <a:srgbClr val="92D050"/>
                </a:solidFill>
                <a:latin typeface="微軟正黑體" panose="020B0604030504040204" pitchFamily="34" charset="-120"/>
                <a:ea typeface="微軟正黑體" panose="020B0604030504040204" pitchFamily="34" charset="-120"/>
                <a:cs typeface="Arial"/>
              </a:rPr>
              <a:t>後續仍請補線上通報</a:t>
            </a:r>
            <a:r>
              <a:rPr lang="en-US" alt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a:t>
            </a:r>
            <a:r>
              <a:rPr lang="zh-TW"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a:t>
            </a:r>
            <a:endParaRPr lang="en-US" sz="24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4"/>
          <p:cNvSpPr txBox="1"/>
          <p:nvPr/>
        </p:nvSpPr>
        <p:spPr>
          <a:xfrm>
            <a:off x="8458200" y="3193258"/>
            <a:ext cx="8275320" cy="378565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被害人基本資料儘量完整。</a:t>
            </a:r>
            <a:endPar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案情簡要敘述。</a:t>
            </a:r>
            <a:endPar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建議被害人</a:t>
            </a:r>
            <a:r>
              <a:rPr lang="zh-TW" alt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可先</a:t>
            </a:r>
            <a:r>
              <a:rPr lang="zh-TW"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至醫院驗傷或至</a:t>
            </a:r>
            <a:r>
              <a:rPr lang="en-US" altLang="zh-TW"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p>
          <a:p>
            <a:pPr marL="808038" marR="0" lvl="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警局報案。</a:t>
            </a:r>
          </a:p>
        </p:txBody>
      </p:sp>
      <p:pic>
        <p:nvPicPr>
          <p:cNvPr id="3" name="Picture 2" descr="Contract papers. Document. Folder with stamp and text. Stack of agreements document with signature and approval stamp. "/>
          <p:cNvPicPr>
            <a:picLocks noChangeAspect="1"/>
          </p:cNvPicPr>
          <p:nvPr/>
        </p:nvPicPr>
        <p:blipFill>
          <a:blip r:embed="rId2"/>
          <a:srcRect l="3702" r="8331" b="13448"/>
          <a:stretch>
            <a:fillRect/>
          </a:stretch>
        </p:blipFill>
        <p:spPr>
          <a:xfrm>
            <a:off x="1850233" y="2709860"/>
            <a:ext cx="5910260" cy="5010153"/>
          </a:xfrm>
          <a:prstGeom prst="rect">
            <a:avLst/>
          </a:prstGeom>
          <a:noFill/>
          <a:ln cap="flat">
            <a:noFill/>
          </a:ln>
        </p:spPr>
      </p:pic>
      <p:pic>
        <p:nvPicPr>
          <p:cNvPr id="4" name="圖片 1"/>
          <p:cNvPicPr>
            <a:picLocks noChangeAspect="1"/>
          </p:cNvPicPr>
          <p:nvPr/>
        </p:nvPicPr>
        <p:blipFill>
          <a:blip r:embed="rId3"/>
          <a:stretch>
            <a:fillRect/>
          </a:stretch>
        </p:blipFill>
        <p:spPr>
          <a:xfrm>
            <a:off x="550468" y="8459471"/>
            <a:ext cx="1956989" cy="1511942"/>
          </a:xfrm>
          <a:prstGeom prst="rect">
            <a:avLst/>
          </a:prstGeom>
          <a:noFill/>
          <a:ln cap="flat">
            <a:noFill/>
          </a:ln>
        </p:spPr>
      </p:pic>
      <p:sp>
        <p:nvSpPr>
          <p:cNvPr id="5" name="標題 2"/>
          <p:cNvSpPr txBox="1">
            <a:spLocks noGrp="1"/>
          </p:cNvSpPr>
          <p:nvPr>
            <p:ph type="title"/>
          </p:nvPr>
        </p:nvSpPr>
        <p:spPr>
          <a:xfrm>
            <a:off x="7407930" y="738015"/>
            <a:ext cx="3472139" cy="938842"/>
          </a:xfrm>
        </p:spPr>
        <p:txBody>
          <a:bodyPr>
            <a:noAutofit/>
          </a:bodyPr>
          <a:lstStyle/>
          <a:p>
            <a:pPr lvl="0"/>
            <a:r>
              <a:rPr lang="zh-TW" altLang="en-US" sz="6000" dirty="0">
                <a:latin typeface="微軟正黑體" panose="020B0604030504040204" pitchFamily="34" charset="-120"/>
                <a:ea typeface="微軟正黑體" panose="020B0604030504040204" pitchFamily="34" charset="-120"/>
              </a:rPr>
              <a:t>通報內涵</a:t>
            </a:r>
            <a:endParaRPr lang="en-US" sz="6000" dirty="0">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4"/>
          <a:stretch>
            <a:fillRect/>
          </a:stretch>
        </p:blipFill>
        <p:spPr>
          <a:xfrm>
            <a:off x="14703661" y="1632423"/>
            <a:ext cx="1767992" cy="1737515"/>
          </a:xfrm>
          <a:prstGeom prst="rect">
            <a:avLst/>
          </a:prstGeom>
          <a:noFill/>
          <a:ln cap="flat">
            <a:noFill/>
          </a:ln>
        </p:spPr>
      </p:pic>
      <p:pic>
        <p:nvPicPr>
          <p:cNvPr id="7" name="圖片 6"/>
          <p:cNvPicPr>
            <a:picLocks noChangeAspect="1"/>
          </p:cNvPicPr>
          <p:nvPr/>
        </p:nvPicPr>
        <p:blipFill>
          <a:blip r:embed="rId5"/>
          <a:stretch>
            <a:fillRect/>
          </a:stretch>
        </p:blipFill>
        <p:spPr>
          <a:xfrm>
            <a:off x="16244892" y="686174"/>
            <a:ext cx="1475356" cy="1981367"/>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7"/>
          <p:cNvSpPr txBox="1"/>
          <p:nvPr/>
        </p:nvSpPr>
        <p:spPr>
          <a:xfrm>
            <a:off x="3343284" y="2547213"/>
            <a:ext cx="11965929" cy="386984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6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rPr>
              <a:t>👉</a:t>
            </a:r>
            <a:r>
              <a:rPr lang="en-US" sz="4000" b="1"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rPr>
              <a:t> </a:t>
            </a:r>
            <a:r>
              <a:rPr lang="zh-TW" sz="4000" b="1"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rPr>
              <a:t>主動關心了解案情而非調查真相。</a:t>
            </a:r>
            <a:endParaRPr lang="en-US" sz="4000" b="1"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ts val="6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rPr>
              <a:t>👉 遵守保密原則，避免被害人受到二度傷害。</a:t>
            </a:r>
            <a:endParaRPr lang="en-US" sz="4000" b="1"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endParaRPr>
          </a:p>
          <a:p>
            <a:pPr marL="714375" marR="0" lvl="0" indent="-714375" algn="l" defTabSz="914400" rtl="0" fontAlgn="auto" hangingPunct="1">
              <a:lnSpc>
                <a:spcPts val="6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rPr>
              <a:t>👉</a:t>
            </a:r>
            <a:r>
              <a:rPr lang="en-US" sz="4000" b="1"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rPr>
              <a:t> </a:t>
            </a:r>
            <a:r>
              <a:rPr lang="zh-TW" sz="4000" b="1"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rPr>
              <a:t>必要時應自我保護，以維護自身及家人安全。</a:t>
            </a:r>
            <a:endParaRPr lang="en-US" sz="4000" b="1"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ts val="6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rPr>
              <a:t>👉 掌握通報時效，以利警政或社政主管機關人員及</a:t>
            </a:r>
            <a:endParaRPr lang="en-US" altLang="zh-TW" sz="4000" b="1"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endParaRPr>
          </a:p>
          <a:p>
            <a:pPr marR="0" lvl="0" indent="990600" algn="l" defTabSz="914400" rtl="0" fontAlgn="auto" hangingPunct="1">
              <a:lnSpc>
                <a:spcPts val="6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rPr>
              <a:t>時介入協助。</a:t>
            </a:r>
            <a:endParaRPr lang="en-US" sz="4000" b="1"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endParaRPr>
          </a:p>
        </p:txBody>
      </p:sp>
      <p:sp>
        <p:nvSpPr>
          <p:cNvPr id="3" name="標題 1"/>
          <p:cNvSpPr txBox="1">
            <a:spLocks noGrp="1"/>
          </p:cNvSpPr>
          <p:nvPr>
            <p:ph type="title"/>
          </p:nvPr>
        </p:nvSpPr>
        <p:spPr>
          <a:xfrm>
            <a:off x="1471617" y="69951"/>
            <a:ext cx="16238098" cy="2151601"/>
          </a:xfrm>
        </p:spPr>
        <p:txBody>
          <a:bodyPr>
            <a:noAutofit/>
          </a:bodyPr>
          <a:lstStyle/>
          <a:p>
            <a:pPr lvl="0"/>
            <a:r>
              <a:rPr lang="zh-TW" altLang="en-US" sz="6000" b="1" dirty="0">
                <a:latin typeface="微軟正黑體" panose="020B0604030504040204" pitchFamily="34" charset="-120"/>
                <a:ea typeface="微軟正黑體" panose="020B0604030504040204" pitchFamily="34" charset="-120"/>
              </a:rPr>
              <a:t>通報時應注意之事項（一）</a:t>
            </a:r>
            <a:endParaRPr lang="en-US" sz="6000" b="1"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stretch>
            <a:fillRect/>
          </a:stretch>
        </p:blipFill>
        <p:spPr>
          <a:xfrm>
            <a:off x="367113" y="8445178"/>
            <a:ext cx="1956989" cy="1511942"/>
          </a:xfrm>
          <a:prstGeom prst="rect">
            <a:avLst/>
          </a:prstGeom>
          <a:noFill/>
          <a:ln cap="flat">
            <a:noFill/>
          </a:ln>
        </p:spPr>
      </p:pic>
      <p:pic>
        <p:nvPicPr>
          <p:cNvPr id="5" name="圖片 4"/>
          <p:cNvPicPr>
            <a:picLocks noChangeAspect="1"/>
          </p:cNvPicPr>
          <p:nvPr/>
        </p:nvPicPr>
        <p:blipFill>
          <a:blip r:embed="rId3"/>
          <a:stretch>
            <a:fillRect/>
          </a:stretch>
        </p:blipFill>
        <p:spPr>
          <a:xfrm>
            <a:off x="15309213" y="7497860"/>
            <a:ext cx="2286201" cy="2560539"/>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7"/>
          <p:cNvSpPr txBox="1"/>
          <p:nvPr/>
        </p:nvSpPr>
        <p:spPr>
          <a:xfrm>
            <a:off x="2043107" y="2057335"/>
            <a:ext cx="13673142" cy="540872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6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rPr>
              <a:t>👉 通報內容應盡量明確及完整：</a:t>
            </a:r>
            <a:endParaRPr lang="en-US" altLang="zh-TW" sz="4000" b="1"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endParaRPr>
          </a:p>
          <a:p>
            <a:pPr marL="898525" marR="0" lvl="0" algn="l" defTabSz="914400" rtl="0" fontAlgn="auto" hangingPunct="1">
              <a:lnSpc>
                <a:spcPts val="6000"/>
              </a:lnSpc>
              <a:spcBef>
                <a:spcPts val="0"/>
              </a:spcBef>
              <a:spcAft>
                <a:spcPts val="0"/>
              </a:spcAft>
              <a:buNone/>
              <a:tabLst/>
              <a:defRPr sz="1800" b="0" i="0" u="none" strike="noStrike" kern="0" cap="none" spc="0" baseline="0">
                <a:solidFill>
                  <a:srgbClr val="000000"/>
                </a:solidFill>
                <a:uFillTx/>
              </a:defRPr>
            </a:pPr>
            <a:r>
              <a:rPr lang="zh-TW" sz="4000" b="0"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rPr>
              <a:t>包括通報人、受保護</a:t>
            </a:r>
            <a:r>
              <a:rPr lang="en-US" sz="4000" b="0"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rPr>
              <a:t>/</a:t>
            </a:r>
            <a:r>
              <a:rPr lang="zh-TW" sz="4000" b="0"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rPr>
              <a:t>被害人、相對人、具體受暴或受侵害之事實及通報法令依據等。</a:t>
            </a:r>
            <a:endParaRPr lang="en-US" sz="4000" b="0"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ts val="6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rPr>
              <a:t>👉 了解被害人之身心狀況：</a:t>
            </a:r>
            <a:endParaRPr lang="en-US" altLang="zh-TW" sz="4000" b="1"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endParaRPr>
          </a:p>
          <a:p>
            <a:pPr marL="898525" marR="0" lvl="0" algn="l" defTabSz="914400" rtl="0" fontAlgn="auto" hangingPunct="1">
              <a:lnSpc>
                <a:spcPts val="6000"/>
              </a:lnSpc>
              <a:spcBef>
                <a:spcPts val="0"/>
              </a:spcBef>
              <a:spcAft>
                <a:spcPts val="0"/>
              </a:spcAft>
              <a:buNone/>
              <a:tabLst/>
              <a:defRPr sz="1800" b="0" i="0" u="none" strike="noStrike" kern="0" cap="none" spc="0" baseline="0">
                <a:solidFill>
                  <a:srgbClr val="000000"/>
                </a:solidFill>
                <a:uFillTx/>
              </a:defRPr>
            </a:pPr>
            <a:r>
              <a:rPr lang="zh-TW" sz="4000" b="0"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rPr>
              <a:t>發現或知悉兒少疑似遭受不當管教、嚴重疏忽、暴力傷害、性侵害、性交易時，應立即了解被害人之身心狀況，如：有無受傷、是否需醫療協助等。</a:t>
            </a:r>
            <a:endParaRPr lang="en-US" sz="4000" b="0" i="0" u="none" strike="noStrike" kern="0" cap="none" spc="0" baseline="0" dirty="0">
              <a:solidFill>
                <a:srgbClr val="3B3838"/>
              </a:solidFill>
              <a:uFillTx/>
              <a:latin typeface="微軟正黑體" panose="020B0604030504040204" pitchFamily="34" charset="-120"/>
              <a:ea typeface="微軟正黑體" panose="020B0604030504040204" pitchFamily="34" charset="-120"/>
              <a:cs typeface="Arial"/>
            </a:endParaRPr>
          </a:p>
        </p:txBody>
      </p:sp>
      <p:sp>
        <p:nvSpPr>
          <p:cNvPr id="3" name="標題 1"/>
          <p:cNvSpPr txBox="1">
            <a:spLocks noGrp="1"/>
          </p:cNvSpPr>
          <p:nvPr>
            <p:ph type="title"/>
          </p:nvPr>
        </p:nvSpPr>
        <p:spPr>
          <a:xfrm>
            <a:off x="1471617" y="69951"/>
            <a:ext cx="16238098" cy="2151601"/>
          </a:xfrm>
        </p:spPr>
        <p:txBody>
          <a:bodyPr>
            <a:noAutofit/>
          </a:bodyPr>
          <a:lstStyle/>
          <a:p>
            <a:pPr lvl="0"/>
            <a:r>
              <a:rPr lang="zh-TW" altLang="en-US" sz="6000" b="1" dirty="0">
                <a:latin typeface="微軟正黑體" panose="020B0604030504040204" pitchFamily="34" charset="-120"/>
                <a:ea typeface="微軟正黑體" panose="020B0604030504040204" pitchFamily="34" charset="-120"/>
              </a:rPr>
              <a:t>通報時應注意之事項（二）</a:t>
            </a:r>
            <a:endParaRPr lang="en-US" sz="6000" b="1"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stretch>
            <a:fillRect/>
          </a:stretch>
        </p:blipFill>
        <p:spPr>
          <a:xfrm>
            <a:off x="367113" y="8445178"/>
            <a:ext cx="1956989" cy="1511942"/>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語音泡泡: 圓角矩形 15"/>
          <p:cNvSpPr/>
          <p:nvPr/>
        </p:nvSpPr>
        <p:spPr>
          <a:xfrm>
            <a:off x="9213055" y="7867653"/>
            <a:ext cx="7753353" cy="1378741"/>
          </a:xfrm>
          <a:custGeom>
            <a:avLst>
              <a:gd name="f0" fmla="val -812"/>
              <a:gd name="f1" fmla="val 2427"/>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25402"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FFFFFF"/>
              </a:solidFill>
              <a:uFillTx/>
              <a:latin typeface="Arial"/>
              <a:ea typeface="新細明體" pitchFamily="18"/>
            </a:endParaRPr>
          </a:p>
        </p:txBody>
      </p:sp>
      <p:sp>
        <p:nvSpPr>
          <p:cNvPr id="3" name="語音泡泡: 圓角矩形 12"/>
          <p:cNvSpPr/>
          <p:nvPr/>
        </p:nvSpPr>
        <p:spPr>
          <a:xfrm>
            <a:off x="11327788" y="2801813"/>
            <a:ext cx="4979191" cy="1378741"/>
          </a:xfrm>
          <a:custGeom>
            <a:avLst>
              <a:gd name="f0" fmla="val 1924"/>
              <a:gd name="f1" fmla="val 25472"/>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25402"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FFFFFF"/>
              </a:solidFill>
              <a:uFillTx/>
              <a:latin typeface="Arial"/>
              <a:ea typeface="新細明體" pitchFamily="18"/>
            </a:endParaRPr>
          </a:p>
        </p:txBody>
      </p:sp>
      <p:sp>
        <p:nvSpPr>
          <p:cNvPr id="4" name="語音泡泡: 圓角矩形 1"/>
          <p:cNvSpPr/>
          <p:nvPr/>
        </p:nvSpPr>
        <p:spPr>
          <a:xfrm>
            <a:off x="178591" y="2066928"/>
            <a:ext cx="10420346" cy="1378741"/>
          </a:xfrm>
          <a:custGeom>
            <a:avLst>
              <a:gd name="f0" fmla="val 17931"/>
              <a:gd name="f1" fmla="val 26253"/>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25402"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FFFFFF"/>
              </a:solidFill>
              <a:uFillTx/>
              <a:latin typeface="Arial"/>
              <a:ea typeface="新細明體" pitchFamily="18"/>
            </a:endParaRPr>
          </a:p>
        </p:txBody>
      </p:sp>
      <p:pic>
        <p:nvPicPr>
          <p:cNvPr id="5" name="Picture 2" descr="Question mark icon in doodle style. Help symbol. FAQ sign on white background."/>
          <p:cNvPicPr>
            <a:picLocks noChangeAspect="1"/>
          </p:cNvPicPr>
          <p:nvPr/>
        </p:nvPicPr>
        <p:blipFill>
          <a:blip r:embed="rId2"/>
          <a:srcRect b="15302"/>
          <a:stretch>
            <a:fillRect/>
          </a:stretch>
        </p:blipFill>
        <p:spPr>
          <a:xfrm>
            <a:off x="5903119" y="3740947"/>
            <a:ext cx="3714749" cy="3388519"/>
          </a:xfrm>
          <a:prstGeom prst="rect">
            <a:avLst/>
          </a:prstGeom>
          <a:noFill/>
          <a:ln cap="flat">
            <a:noFill/>
          </a:ln>
        </p:spPr>
      </p:pic>
      <p:sp>
        <p:nvSpPr>
          <p:cNvPr id="6" name="圓角矩形圖說文字 7"/>
          <p:cNvSpPr/>
          <p:nvPr/>
        </p:nvSpPr>
        <p:spPr>
          <a:xfrm>
            <a:off x="797722" y="4750591"/>
            <a:ext cx="4831552" cy="2028825"/>
          </a:xfrm>
          <a:custGeom>
            <a:avLst/>
            <a:gdLst>
              <a:gd name="f0" fmla="val 10800000"/>
              <a:gd name="f1" fmla="val 5400000"/>
              <a:gd name="f2" fmla="val 180"/>
              <a:gd name="f3" fmla="val w"/>
              <a:gd name="f4" fmla="val h"/>
              <a:gd name="f5" fmla="val 0"/>
              <a:gd name="f6" fmla="val 21600"/>
              <a:gd name="f7" fmla="val 3590"/>
              <a:gd name="f8" fmla="val 1607"/>
              <a:gd name="f9" fmla="val 3589"/>
              <a:gd name="f10" fmla="val 6280"/>
              <a:gd name="f11" fmla="val 8970"/>
              <a:gd name="f12" fmla="val 12630"/>
              <a:gd name="f13" fmla="val 15320"/>
              <a:gd name="f14" fmla="val 18010"/>
              <a:gd name="f15" fmla="val 18009"/>
              <a:gd name="f16" fmla="val 19992"/>
              <a:gd name="f17" fmla="val 21599"/>
              <a:gd name="f18" fmla="val 27804"/>
              <a:gd name="f19" fmla="val 11098"/>
              <a:gd name="f20" fmla="+- 0 0 -360"/>
              <a:gd name="f21" fmla="+- 0 0 -90"/>
              <a:gd name="f22" fmla="+- 0 0 -180"/>
              <a:gd name="f23" fmla="+- 0 0 -270"/>
              <a:gd name="f24" fmla="*/ f3 1 21600"/>
              <a:gd name="f25" fmla="*/ f4 1 21600"/>
              <a:gd name="f26" fmla="+- f6 0 f5"/>
              <a:gd name="f27" fmla="*/ f20 f0 1"/>
              <a:gd name="f28" fmla="*/ f21 f0 1"/>
              <a:gd name="f29" fmla="*/ f22 f0 1"/>
              <a:gd name="f30" fmla="*/ f23 f0 1"/>
              <a:gd name="f31" fmla="*/ f26 1 21600"/>
              <a:gd name="f32" fmla="*/ 2147483646 f26 1"/>
              <a:gd name="f33" fmla="*/ 0 f26 1"/>
              <a:gd name="f34" fmla="*/ 800 f26 1"/>
              <a:gd name="f35" fmla="*/ 20800 f26 1"/>
              <a:gd name="f36" fmla="*/ f27 1 f2"/>
              <a:gd name="f37" fmla="*/ f28 1 f2"/>
              <a:gd name="f38" fmla="*/ f29 1 f2"/>
              <a:gd name="f39" fmla="*/ f30 1 f2"/>
              <a:gd name="f40" fmla="*/ f32 1 21600"/>
              <a:gd name="f41" fmla="*/ f33 1 21600"/>
              <a:gd name="f42" fmla="*/ f34 1 21600"/>
              <a:gd name="f43" fmla="*/ f35 1 21600"/>
              <a:gd name="f44" fmla="+- f36 0 f1"/>
              <a:gd name="f45" fmla="+- f37 0 f1"/>
              <a:gd name="f46" fmla="+- f38 0 f1"/>
              <a:gd name="f47" fmla="+- f39 0 f1"/>
              <a:gd name="f48" fmla="*/ f40 1 f31"/>
              <a:gd name="f49" fmla="*/ f41 1 f31"/>
              <a:gd name="f50" fmla="*/ f42 1 f31"/>
              <a:gd name="f51" fmla="*/ f43 1 f31"/>
              <a:gd name="f52" fmla="*/ f50 f24 1"/>
              <a:gd name="f53" fmla="*/ f51 f24 1"/>
              <a:gd name="f54" fmla="*/ f51 f25 1"/>
              <a:gd name="f55" fmla="*/ f50 f25 1"/>
              <a:gd name="f56" fmla="*/ f48 f24 1"/>
              <a:gd name="f57" fmla="*/ f49 f25 1"/>
              <a:gd name="f58" fmla="*/ f48 f25 1"/>
              <a:gd name="f59" fmla="*/ f49 f24 1"/>
            </a:gdLst>
            <a:ahLst/>
            <a:cxnLst>
              <a:cxn ang="3cd4">
                <a:pos x="hc" y="t"/>
              </a:cxn>
              <a:cxn ang="0">
                <a:pos x="r" y="vc"/>
              </a:cxn>
              <a:cxn ang="cd4">
                <a:pos x="hc" y="b"/>
              </a:cxn>
              <a:cxn ang="cd2">
                <a:pos x="l" y="vc"/>
              </a:cxn>
              <a:cxn ang="f44">
                <a:pos x="f56" y="f57"/>
              </a:cxn>
              <a:cxn ang="f45">
                <a:pos x="f56" y="f58"/>
              </a:cxn>
              <a:cxn ang="f46">
                <a:pos x="f56" y="f58"/>
              </a:cxn>
              <a:cxn ang="f47">
                <a:pos x="f59" y="f58"/>
              </a:cxn>
              <a:cxn ang="f46">
                <a:pos x="f56" y="f58"/>
              </a:cxn>
            </a:cxnLst>
            <a:rect l="f52" t="f55" r="f53" b="f54"/>
            <a:pathLst>
              <a:path w="21600" h="21600">
                <a:moveTo>
                  <a:pt x="f7" y="f5"/>
                </a:moveTo>
                <a:lnTo>
                  <a:pt x="f7" y="f5"/>
                </a:lnTo>
                <a:cubicBezTo>
                  <a:pt x="f8" y="f5"/>
                  <a:pt x="f5" y="f8"/>
                  <a:pt x="f5" y="f9"/>
                </a:cubicBezTo>
                <a:lnTo>
                  <a:pt x="f5" y="f10"/>
                </a:lnTo>
                <a:lnTo>
                  <a:pt x="f5" y="f11"/>
                </a:lnTo>
                <a:lnTo>
                  <a:pt x="f5" y="f12"/>
                </a:lnTo>
                <a:lnTo>
                  <a:pt x="f5" y="f13"/>
                </a:lnTo>
                <a:lnTo>
                  <a:pt x="f5" y="f14"/>
                </a:lnTo>
                <a:lnTo>
                  <a:pt x="f5" y="f15"/>
                </a:lnTo>
                <a:cubicBezTo>
                  <a:pt x="f5" y="f16"/>
                  <a:pt x="f8" y="f17"/>
                  <a:pt x="f9" y="f17"/>
                </a:cubicBezTo>
                <a:lnTo>
                  <a:pt x="f10" y="f6"/>
                </a:lnTo>
                <a:lnTo>
                  <a:pt x="f11" y="f6"/>
                </a:lnTo>
                <a:lnTo>
                  <a:pt x="f12" y="f6"/>
                </a:lnTo>
                <a:lnTo>
                  <a:pt x="f13" y="f6"/>
                </a:lnTo>
                <a:lnTo>
                  <a:pt x="f14" y="f6"/>
                </a:lnTo>
                <a:lnTo>
                  <a:pt x="f14" y="f17"/>
                </a:lnTo>
                <a:cubicBezTo>
                  <a:pt x="f16" y="f17"/>
                  <a:pt x="f6" y="f16"/>
                  <a:pt x="f6" y="f14"/>
                </a:cubicBezTo>
                <a:lnTo>
                  <a:pt x="f18" y="f19"/>
                </a:lnTo>
                <a:lnTo>
                  <a:pt x="f6" y="f12"/>
                </a:lnTo>
                <a:lnTo>
                  <a:pt x="f6" y="f11"/>
                </a:lnTo>
                <a:lnTo>
                  <a:pt x="f6" y="f10"/>
                </a:lnTo>
                <a:lnTo>
                  <a:pt x="f6" y="f7"/>
                </a:lnTo>
                <a:cubicBezTo>
                  <a:pt x="f6" y="f8"/>
                  <a:pt x="f16" y="f5"/>
                  <a:pt x="f14" y="f5"/>
                </a:cubicBezTo>
                <a:lnTo>
                  <a:pt x="f13" y="f5"/>
                </a:lnTo>
                <a:lnTo>
                  <a:pt x="f12" y="f5"/>
                </a:lnTo>
                <a:lnTo>
                  <a:pt x="f11" y="f5"/>
                </a:lnTo>
                <a:lnTo>
                  <a:pt x="f10" y="f5"/>
                </a:lnTo>
                <a:lnTo>
                  <a:pt x="f7" y="f5"/>
                </a:lnTo>
                <a:close/>
              </a:path>
            </a:pathLst>
          </a:custGeom>
          <a:noFill/>
          <a:ln w="28575" cap="flat">
            <a:solidFill>
              <a:srgbClr val="0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200" b="1" i="0" u="none" strike="noStrike" kern="0" cap="none" spc="0" baseline="0" dirty="0">
                <a:solidFill>
                  <a:srgbClr val="222A35"/>
                </a:solidFill>
                <a:uFillTx/>
                <a:latin typeface="微軟正黑體" panose="020B0604030504040204" pitchFamily="34" charset="-120"/>
                <a:ea typeface="微軟正黑體" panose="020B0604030504040204" pitchFamily="34" charset="-120"/>
                <a:cs typeface="Arial"/>
              </a:rPr>
              <a:t>對被害人受虐情形不清楚，不知是否要通報？</a:t>
            </a:r>
          </a:p>
        </p:txBody>
      </p:sp>
      <p:sp>
        <p:nvSpPr>
          <p:cNvPr id="7" name="圓角矩形圖說文字 7"/>
          <p:cNvSpPr/>
          <p:nvPr/>
        </p:nvSpPr>
        <p:spPr>
          <a:xfrm>
            <a:off x="2112172" y="7424735"/>
            <a:ext cx="4831552" cy="2026447"/>
          </a:xfrm>
          <a:custGeom>
            <a:avLst/>
            <a:gdLst>
              <a:gd name="f0" fmla="val 10800000"/>
              <a:gd name="f1" fmla="val 5400000"/>
              <a:gd name="f2" fmla="val 180"/>
              <a:gd name="f3" fmla="val w"/>
              <a:gd name="f4" fmla="val h"/>
              <a:gd name="f5" fmla="val 0"/>
              <a:gd name="f6" fmla="val 21600"/>
              <a:gd name="f7" fmla="val 3590"/>
              <a:gd name="f8" fmla="val 1607"/>
              <a:gd name="f9" fmla="val 3589"/>
              <a:gd name="f10" fmla="val 6280"/>
              <a:gd name="f11" fmla="val 8970"/>
              <a:gd name="f12" fmla="val 12630"/>
              <a:gd name="f13" fmla="val 15320"/>
              <a:gd name="f14" fmla="val 18010"/>
              <a:gd name="f15" fmla="val 18009"/>
              <a:gd name="f16" fmla="val 19992"/>
              <a:gd name="f17" fmla="val 21599"/>
              <a:gd name="f18" fmla="val 27804"/>
              <a:gd name="f19" fmla="val 11098"/>
              <a:gd name="f20" fmla="+- 0 0 -360"/>
              <a:gd name="f21" fmla="+- 0 0 -90"/>
              <a:gd name="f22" fmla="+- 0 0 -180"/>
              <a:gd name="f23" fmla="+- 0 0 -270"/>
              <a:gd name="f24" fmla="*/ f3 1 21600"/>
              <a:gd name="f25" fmla="*/ f4 1 21600"/>
              <a:gd name="f26" fmla="+- f6 0 f5"/>
              <a:gd name="f27" fmla="*/ f20 f0 1"/>
              <a:gd name="f28" fmla="*/ f21 f0 1"/>
              <a:gd name="f29" fmla="*/ f22 f0 1"/>
              <a:gd name="f30" fmla="*/ f23 f0 1"/>
              <a:gd name="f31" fmla="*/ f26 1 21600"/>
              <a:gd name="f32" fmla="*/ 2147483646 f26 1"/>
              <a:gd name="f33" fmla="*/ 0 f26 1"/>
              <a:gd name="f34" fmla="*/ 800 f26 1"/>
              <a:gd name="f35" fmla="*/ 20800 f26 1"/>
              <a:gd name="f36" fmla="*/ f27 1 f2"/>
              <a:gd name="f37" fmla="*/ f28 1 f2"/>
              <a:gd name="f38" fmla="*/ f29 1 f2"/>
              <a:gd name="f39" fmla="*/ f30 1 f2"/>
              <a:gd name="f40" fmla="*/ f32 1 21600"/>
              <a:gd name="f41" fmla="*/ f33 1 21600"/>
              <a:gd name="f42" fmla="*/ f34 1 21600"/>
              <a:gd name="f43" fmla="*/ f35 1 21600"/>
              <a:gd name="f44" fmla="+- f36 0 f1"/>
              <a:gd name="f45" fmla="+- f37 0 f1"/>
              <a:gd name="f46" fmla="+- f38 0 f1"/>
              <a:gd name="f47" fmla="+- f39 0 f1"/>
              <a:gd name="f48" fmla="*/ f40 1 f31"/>
              <a:gd name="f49" fmla="*/ f41 1 f31"/>
              <a:gd name="f50" fmla="*/ f42 1 f31"/>
              <a:gd name="f51" fmla="*/ f43 1 f31"/>
              <a:gd name="f52" fmla="*/ f50 f24 1"/>
              <a:gd name="f53" fmla="*/ f51 f24 1"/>
              <a:gd name="f54" fmla="*/ f51 f25 1"/>
              <a:gd name="f55" fmla="*/ f50 f25 1"/>
              <a:gd name="f56" fmla="*/ f48 f24 1"/>
              <a:gd name="f57" fmla="*/ f49 f25 1"/>
              <a:gd name="f58" fmla="*/ f48 f25 1"/>
              <a:gd name="f59" fmla="*/ f49 f24 1"/>
            </a:gdLst>
            <a:ahLst/>
            <a:cxnLst>
              <a:cxn ang="3cd4">
                <a:pos x="hc" y="t"/>
              </a:cxn>
              <a:cxn ang="0">
                <a:pos x="r" y="vc"/>
              </a:cxn>
              <a:cxn ang="cd4">
                <a:pos x="hc" y="b"/>
              </a:cxn>
              <a:cxn ang="cd2">
                <a:pos x="l" y="vc"/>
              </a:cxn>
              <a:cxn ang="f44">
                <a:pos x="f56" y="f57"/>
              </a:cxn>
              <a:cxn ang="f45">
                <a:pos x="f56" y="f58"/>
              </a:cxn>
              <a:cxn ang="f46">
                <a:pos x="f56" y="f58"/>
              </a:cxn>
              <a:cxn ang="f47">
                <a:pos x="f59" y="f58"/>
              </a:cxn>
              <a:cxn ang="f46">
                <a:pos x="f56" y="f58"/>
              </a:cxn>
            </a:cxnLst>
            <a:rect l="f52" t="f55" r="f53" b="f54"/>
            <a:pathLst>
              <a:path w="21600" h="21600">
                <a:moveTo>
                  <a:pt x="f7" y="f5"/>
                </a:moveTo>
                <a:lnTo>
                  <a:pt x="f7" y="f5"/>
                </a:lnTo>
                <a:cubicBezTo>
                  <a:pt x="f8" y="f5"/>
                  <a:pt x="f5" y="f8"/>
                  <a:pt x="f5" y="f9"/>
                </a:cubicBezTo>
                <a:lnTo>
                  <a:pt x="f5" y="f10"/>
                </a:lnTo>
                <a:lnTo>
                  <a:pt x="f5" y="f11"/>
                </a:lnTo>
                <a:lnTo>
                  <a:pt x="f5" y="f12"/>
                </a:lnTo>
                <a:lnTo>
                  <a:pt x="f5" y="f13"/>
                </a:lnTo>
                <a:lnTo>
                  <a:pt x="f5" y="f14"/>
                </a:lnTo>
                <a:lnTo>
                  <a:pt x="f5" y="f15"/>
                </a:lnTo>
                <a:cubicBezTo>
                  <a:pt x="f5" y="f16"/>
                  <a:pt x="f8" y="f17"/>
                  <a:pt x="f9" y="f17"/>
                </a:cubicBezTo>
                <a:lnTo>
                  <a:pt x="f10" y="f6"/>
                </a:lnTo>
                <a:lnTo>
                  <a:pt x="f11" y="f6"/>
                </a:lnTo>
                <a:lnTo>
                  <a:pt x="f12" y="f6"/>
                </a:lnTo>
                <a:lnTo>
                  <a:pt x="f13" y="f6"/>
                </a:lnTo>
                <a:lnTo>
                  <a:pt x="f14" y="f6"/>
                </a:lnTo>
                <a:lnTo>
                  <a:pt x="f14" y="f17"/>
                </a:lnTo>
                <a:cubicBezTo>
                  <a:pt x="f16" y="f17"/>
                  <a:pt x="f6" y="f16"/>
                  <a:pt x="f6" y="f14"/>
                </a:cubicBezTo>
                <a:lnTo>
                  <a:pt x="f18" y="f19"/>
                </a:lnTo>
                <a:lnTo>
                  <a:pt x="f6" y="f12"/>
                </a:lnTo>
                <a:lnTo>
                  <a:pt x="f6" y="f11"/>
                </a:lnTo>
                <a:lnTo>
                  <a:pt x="f6" y="f10"/>
                </a:lnTo>
                <a:lnTo>
                  <a:pt x="f6" y="f7"/>
                </a:lnTo>
                <a:cubicBezTo>
                  <a:pt x="f6" y="f8"/>
                  <a:pt x="f16" y="f5"/>
                  <a:pt x="f14" y="f5"/>
                </a:cubicBezTo>
                <a:lnTo>
                  <a:pt x="f13" y="f5"/>
                </a:lnTo>
                <a:lnTo>
                  <a:pt x="f12" y="f5"/>
                </a:lnTo>
                <a:lnTo>
                  <a:pt x="f11" y="f5"/>
                </a:lnTo>
                <a:lnTo>
                  <a:pt x="f10" y="f5"/>
                </a:lnTo>
                <a:lnTo>
                  <a:pt x="f7" y="f5"/>
                </a:lnTo>
                <a:close/>
              </a:path>
            </a:pathLst>
          </a:custGeom>
          <a:noFill/>
          <a:ln w="28575" cap="flat">
            <a:solidFill>
              <a:srgbClr val="0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000" b="1" i="0" u="none" strike="noStrike" kern="0" cap="none" spc="0" baseline="0" dirty="0">
                <a:solidFill>
                  <a:srgbClr val="222A35"/>
                </a:solidFill>
                <a:uFillTx/>
                <a:latin typeface="微軟正黑體" panose="020B0604030504040204" pitchFamily="34" charset="-120"/>
                <a:ea typeface="微軟正黑體" panose="020B0604030504040204" pitchFamily="34" charset="-120"/>
                <a:cs typeface="Arial"/>
              </a:rPr>
              <a:t>通報對被害人是否有幫助？會不會讓被害人更陷入危險之境？</a:t>
            </a:r>
          </a:p>
        </p:txBody>
      </p:sp>
      <p:sp>
        <p:nvSpPr>
          <p:cNvPr id="8" name="標題 8"/>
          <p:cNvSpPr txBox="1">
            <a:spLocks noGrp="1"/>
          </p:cNvSpPr>
          <p:nvPr>
            <p:ph type="title"/>
          </p:nvPr>
        </p:nvSpPr>
        <p:spPr>
          <a:xfrm>
            <a:off x="797722" y="38103"/>
            <a:ext cx="16238098" cy="2151601"/>
          </a:xfrm>
        </p:spPr>
        <p:txBody>
          <a:bodyPr>
            <a:normAutofit/>
          </a:bodyPr>
          <a:lstStyle/>
          <a:p>
            <a:pPr lvl="0"/>
            <a:r>
              <a:rPr lang="zh-TW" altLang="en-US" sz="6000" b="1" dirty="0">
                <a:latin typeface="微軟正黑體" panose="020B0604030504040204" pitchFamily="34" charset="-120"/>
                <a:ea typeface="微軟正黑體" panose="020B0604030504040204" pitchFamily="34" charset="-120"/>
              </a:rPr>
              <a:t>通報者的疑慮</a:t>
            </a:r>
            <a:endParaRPr lang="en-US" sz="6000" b="1" dirty="0">
              <a:latin typeface="微軟正黑體" panose="020B0604030504040204" pitchFamily="34" charset="-120"/>
              <a:ea typeface="微軟正黑體" panose="020B0604030504040204" pitchFamily="34" charset="-120"/>
            </a:endParaRPr>
          </a:p>
        </p:txBody>
      </p:sp>
      <p:pic>
        <p:nvPicPr>
          <p:cNvPr id="9" name="圖片 10"/>
          <p:cNvPicPr>
            <a:picLocks noChangeAspect="1"/>
          </p:cNvPicPr>
          <p:nvPr/>
        </p:nvPicPr>
        <p:blipFill>
          <a:blip r:embed="rId3"/>
          <a:stretch>
            <a:fillRect/>
          </a:stretch>
        </p:blipFill>
        <p:spPr>
          <a:xfrm>
            <a:off x="178591" y="8695212"/>
            <a:ext cx="1956989" cy="1511942"/>
          </a:xfrm>
          <a:prstGeom prst="rect">
            <a:avLst/>
          </a:prstGeom>
          <a:noFill/>
          <a:ln cap="flat">
            <a:noFill/>
          </a:ln>
        </p:spPr>
      </p:pic>
      <p:sp>
        <p:nvSpPr>
          <p:cNvPr id="10" name="矩形 3"/>
          <p:cNvSpPr/>
          <p:nvPr/>
        </p:nvSpPr>
        <p:spPr>
          <a:xfrm>
            <a:off x="567650" y="2435422"/>
            <a:ext cx="9212781" cy="584777"/>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擔心身分曝光，會造成不必要之困擾或危及安全？</a:t>
            </a:r>
          </a:p>
        </p:txBody>
      </p:sp>
      <p:sp>
        <p:nvSpPr>
          <p:cNvPr id="11" name="矩形 16"/>
          <p:cNvSpPr/>
          <p:nvPr/>
        </p:nvSpPr>
        <p:spPr>
          <a:xfrm>
            <a:off x="11609085" y="3186949"/>
            <a:ext cx="4698717" cy="584777"/>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通報者身分是否被保密？</a:t>
            </a:r>
            <a:endParaRPr lang="en-US" sz="3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12" name="矩形 17"/>
          <p:cNvSpPr/>
          <p:nvPr/>
        </p:nvSpPr>
        <p:spPr>
          <a:xfrm>
            <a:off x="10598947" y="5578571"/>
            <a:ext cx="3877988" cy="584777"/>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是否會造成虛報案？</a:t>
            </a:r>
            <a:endParaRPr lang="en-US" sz="3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13" name="矩形 18"/>
          <p:cNvSpPr/>
          <p:nvPr/>
        </p:nvSpPr>
        <p:spPr>
          <a:xfrm>
            <a:off x="9226899" y="8179463"/>
            <a:ext cx="7981669" cy="584777"/>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不知道社工介入之流程？擔心狀況會更糟？</a:t>
            </a:r>
            <a:endParaRPr lang="en-US" sz="3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14" name="語音泡泡: 圓角矩形 13"/>
          <p:cNvSpPr/>
          <p:nvPr/>
        </p:nvSpPr>
        <p:spPr>
          <a:xfrm>
            <a:off x="8916771" y="5230550"/>
            <a:ext cx="8751091" cy="1381128"/>
          </a:xfrm>
          <a:custGeom>
            <a:avLst>
              <a:gd name="f0" fmla="val 2176"/>
              <a:gd name="f1" fmla="val 26643"/>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25402"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FFFFFF"/>
              </a:solidFill>
              <a:uFillTx/>
              <a:latin typeface="Arial"/>
              <a:ea typeface="新細明體"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10;p15"/>
          <p:cNvGrpSpPr/>
          <p:nvPr/>
        </p:nvGrpSpPr>
        <p:grpSpPr>
          <a:xfrm>
            <a:off x="363967" y="283848"/>
            <a:ext cx="17439793" cy="9369975"/>
            <a:chOff x="363967" y="283848"/>
            <a:chExt cx="17439793" cy="9369975"/>
          </a:xfrm>
        </p:grpSpPr>
        <p:sp>
          <p:nvSpPr>
            <p:cNvPr id="3" name="Google Shape;211;p15"/>
            <p:cNvSpPr/>
            <p:nvPr/>
          </p:nvSpPr>
          <p:spPr>
            <a:xfrm>
              <a:off x="363967" y="283848"/>
              <a:ext cx="17439793" cy="9369975"/>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91421" tIns="45701" rIns="91421"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4" name="Google Shape;212;p15"/>
            <p:cNvSpPr txBox="1"/>
            <p:nvPr/>
          </p:nvSpPr>
          <p:spPr>
            <a:xfrm>
              <a:off x="363967" y="283848"/>
              <a:ext cx="3086099" cy="308609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 name="Google Shape;213;p15"/>
          <p:cNvGrpSpPr/>
          <p:nvPr/>
        </p:nvGrpSpPr>
        <p:grpSpPr>
          <a:xfrm>
            <a:off x="1403649" y="1350276"/>
            <a:ext cx="2587075" cy="794092"/>
            <a:chOff x="1403649" y="1350276"/>
            <a:chExt cx="2587075" cy="794092"/>
          </a:xfrm>
        </p:grpSpPr>
        <p:grpSp>
          <p:nvGrpSpPr>
            <p:cNvPr id="6" name="Google Shape;214;p15"/>
            <p:cNvGrpSpPr/>
            <p:nvPr/>
          </p:nvGrpSpPr>
          <p:grpSpPr>
            <a:xfrm>
              <a:off x="1403649" y="1350276"/>
              <a:ext cx="260411" cy="261582"/>
              <a:chOff x="1403649" y="1350276"/>
              <a:chExt cx="260411" cy="261582"/>
            </a:xfrm>
          </p:grpSpPr>
          <p:sp>
            <p:nvSpPr>
              <p:cNvPr id="7" name="Google Shape;215;p15"/>
              <p:cNvSpPr/>
              <p:nvPr/>
            </p:nvSpPr>
            <p:spPr>
              <a:xfrm>
                <a:off x="1403649"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 name="Google Shape;216;p15"/>
              <p:cNvSpPr txBox="1"/>
              <p:nvPr/>
            </p:nvSpPr>
            <p:spPr>
              <a:xfrm>
                <a:off x="1427588"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9" name="Google Shape;217;p15"/>
            <p:cNvGrpSpPr/>
            <p:nvPr/>
          </p:nvGrpSpPr>
          <p:grpSpPr>
            <a:xfrm>
              <a:off x="1991736" y="1350276"/>
              <a:ext cx="260411" cy="261582"/>
              <a:chOff x="1991736" y="1350276"/>
              <a:chExt cx="260411" cy="261582"/>
            </a:xfrm>
          </p:grpSpPr>
          <p:sp>
            <p:nvSpPr>
              <p:cNvPr id="10" name="Google Shape;218;p15"/>
              <p:cNvSpPr/>
              <p:nvPr/>
            </p:nvSpPr>
            <p:spPr>
              <a:xfrm>
                <a:off x="1991736"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1" name="Google Shape;219;p15"/>
              <p:cNvSpPr txBox="1"/>
              <p:nvPr/>
            </p:nvSpPr>
            <p:spPr>
              <a:xfrm>
                <a:off x="2015675"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2" name="Google Shape;220;p15"/>
            <p:cNvGrpSpPr/>
            <p:nvPr/>
          </p:nvGrpSpPr>
          <p:grpSpPr>
            <a:xfrm>
              <a:off x="2579815" y="1350276"/>
              <a:ext cx="260411" cy="261582"/>
              <a:chOff x="2579815" y="1350276"/>
              <a:chExt cx="260411" cy="261582"/>
            </a:xfrm>
          </p:grpSpPr>
          <p:sp>
            <p:nvSpPr>
              <p:cNvPr id="13" name="Google Shape;221;p15"/>
              <p:cNvSpPr/>
              <p:nvPr/>
            </p:nvSpPr>
            <p:spPr>
              <a:xfrm>
                <a:off x="257981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Google Shape;222;p15"/>
              <p:cNvSpPr txBox="1"/>
              <p:nvPr/>
            </p:nvSpPr>
            <p:spPr>
              <a:xfrm>
                <a:off x="260375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5" name="Google Shape;223;p15"/>
            <p:cNvGrpSpPr/>
            <p:nvPr/>
          </p:nvGrpSpPr>
          <p:grpSpPr>
            <a:xfrm>
              <a:off x="1403649" y="1882786"/>
              <a:ext cx="260411" cy="261582"/>
              <a:chOff x="1403649" y="1882786"/>
              <a:chExt cx="260411" cy="261582"/>
            </a:xfrm>
          </p:grpSpPr>
          <p:sp>
            <p:nvSpPr>
              <p:cNvPr id="16" name="Google Shape;224;p15"/>
              <p:cNvSpPr/>
              <p:nvPr/>
            </p:nvSpPr>
            <p:spPr>
              <a:xfrm>
                <a:off x="1403649"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7" name="Google Shape;225;p15"/>
              <p:cNvSpPr txBox="1"/>
              <p:nvPr/>
            </p:nvSpPr>
            <p:spPr>
              <a:xfrm>
                <a:off x="1427588"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8" name="Google Shape;226;p15"/>
            <p:cNvGrpSpPr/>
            <p:nvPr/>
          </p:nvGrpSpPr>
          <p:grpSpPr>
            <a:xfrm>
              <a:off x="1991736" y="1882786"/>
              <a:ext cx="260411" cy="261582"/>
              <a:chOff x="1991736" y="1882786"/>
              <a:chExt cx="260411" cy="261582"/>
            </a:xfrm>
          </p:grpSpPr>
          <p:sp>
            <p:nvSpPr>
              <p:cNvPr id="19" name="Google Shape;227;p15"/>
              <p:cNvSpPr/>
              <p:nvPr/>
            </p:nvSpPr>
            <p:spPr>
              <a:xfrm>
                <a:off x="1991736"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0" name="Google Shape;228;p15"/>
              <p:cNvSpPr txBox="1"/>
              <p:nvPr/>
            </p:nvSpPr>
            <p:spPr>
              <a:xfrm>
                <a:off x="2015675"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1" name="Google Shape;229;p15"/>
            <p:cNvGrpSpPr/>
            <p:nvPr/>
          </p:nvGrpSpPr>
          <p:grpSpPr>
            <a:xfrm>
              <a:off x="2579815" y="1882786"/>
              <a:ext cx="260411" cy="261582"/>
              <a:chOff x="2579815" y="1882786"/>
              <a:chExt cx="260411" cy="261582"/>
            </a:xfrm>
          </p:grpSpPr>
          <p:sp>
            <p:nvSpPr>
              <p:cNvPr id="22" name="Google Shape;230;p15"/>
              <p:cNvSpPr/>
              <p:nvPr/>
            </p:nvSpPr>
            <p:spPr>
              <a:xfrm>
                <a:off x="257981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3" name="Google Shape;231;p15"/>
              <p:cNvSpPr txBox="1"/>
              <p:nvPr/>
            </p:nvSpPr>
            <p:spPr>
              <a:xfrm>
                <a:off x="260375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4" name="Google Shape;232;p15"/>
            <p:cNvGrpSpPr/>
            <p:nvPr/>
          </p:nvGrpSpPr>
          <p:grpSpPr>
            <a:xfrm>
              <a:off x="3142225" y="1350276"/>
              <a:ext cx="260411" cy="261582"/>
              <a:chOff x="3142225" y="1350276"/>
              <a:chExt cx="260411" cy="261582"/>
            </a:xfrm>
          </p:grpSpPr>
          <p:sp>
            <p:nvSpPr>
              <p:cNvPr id="25" name="Google Shape;233;p15"/>
              <p:cNvSpPr/>
              <p:nvPr/>
            </p:nvSpPr>
            <p:spPr>
              <a:xfrm>
                <a:off x="314222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6" name="Google Shape;234;p15"/>
              <p:cNvSpPr txBox="1"/>
              <p:nvPr/>
            </p:nvSpPr>
            <p:spPr>
              <a:xfrm>
                <a:off x="316617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7" name="Google Shape;235;p15"/>
            <p:cNvGrpSpPr/>
            <p:nvPr/>
          </p:nvGrpSpPr>
          <p:grpSpPr>
            <a:xfrm>
              <a:off x="3730313" y="1350276"/>
              <a:ext cx="260411" cy="261582"/>
              <a:chOff x="3730313" y="1350276"/>
              <a:chExt cx="260411" cy="261582"/>
            </a:xfrm>
          </p:grpSpPr>
          <p:sp>
            <p:nvSpPr>
              <p:cNvPr id="28" name="Google Shape;236;p15"/>
              <p:cNvSpPr/>
              <p:nvPr/>
            </p:nvSpPr>
            <p:spPr>
              <a:xfrm>
                <a:off x="3730313"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9" name="Google Shape;237;p15"/>
              <p:cNvSpPr txBox="1"/>
              <p:nvPr/>
            </p:nvSpPr>
            <p:spPr>
              <a:xfrm>
                <a:off x="3754252"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0" name="Google Shape;238;p15"/>
            <p:cNvGrpSpPr/>
            <p:nvPr/>
          </p:nvGrpSpPr>
          <p:grpSpPr>
            <a:xfrm>
              <a:off x="3142225" y="1882786"/>
              <a:ext cx="260411" cy="261582"/>
              <a:chOff x="3142225" y="1882786"/>
              <a:chExt cx="260411" cy="261582"/>
            </a:xfrm>
          </p:grpSpPr>
          <p:sp>
            <p:nvSpPr>
              <p:cNvPr id="31" name="Google Shape;239;p15"/>
              <p:cNvSpPr/>
              <p:nvPr/>
            </p:nvSpPr>
            <p:spPr>
              <a:xfrm>
                <a:off x="314222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2" name="Google Shape;240;p15"/>
              <p:cNvSpPr txBox="1"/>
              <p:nvPr/>
            </p:nvSpPr>
            <p:spPr>
              <a:xfrm>
                <a:off x="316617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3" name="Google Shape;241;p15"/>
            <p:cNvGrpSpPr/>
            <p:nvPr/>
          </p:nvGrpSpPr>
          <p:grpSpPr>
            <a:xfrm>
              <a:off x="3730313" y="1882786"/>
              <a:ext cx="260411" cy="261582"/>
              <a:chOff x="3730313" y="1882786"/>
              <a:chExt cx="260411" cy="261582"/>
            </a:xfrm>
          </p:grpSpPr>
          <p:sp>
            <p:nvSpPr>
              <p:cNvPr id="34" name="Google Shape;242;p15"/>
              <p:cNvSpPr/>
              <p:nvPr/>
            </p:nvSpPr>
            <p:spPr>
              <a:xfrm>
                <a:off x="3730313"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5" name="Google Shape;243;p15"/>
              <p:cNvSpPr txBox="1"/>
              <p:nvPr/>
            </p:nvSpPr>
            <p:spPr>
              <a:xfrm>
                <a:off x="3754252"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pic>
        <p:nvPicPr>
          <p:cNvPr id="36" name="圖片 1"/>
          <p:cNvPicPr>
            <a:picLocks noChangeAspect="1"/>
          </p:cNvPicPr>
          <p:nvPr/>
        </p:nvPicPr>
        <p:blipFill>
          <a:blip r:embed="rId3"/>
          <a:stretch>
            <a:fillRect/>
          </a:stretch>
        </p:blipFill>
        <p:spPr>
          <a:xfrm>
            <a:off x="5605272" y="2427073"/>
            <a:ext cx="5057445" cy="5083515"/>
          </a:xfrm>
          <a:prstGeom prst="rect">
            <a:avLst/>
          </a:prstGeom>
          <a:noFill/>
          <a:ln cap="flat">
            <a:noFill/>
          </a:ln>
        </p:spPr>
      </p:pic>
      <p:grpSp>
        <p:nvGrpSpPr>
          <p:cNvPr id="37" name="Google Shape;247;p15"/>
          <p:cNvGrpSpPr/>
          <p:nvPr/>
        </p:nvGrpSpPr>
        <p:grpSpPr>
          <a:xfrm>
            <a:off x="14836094" y="4979904"/>
            <a:ext cx="3318549" cy="794092"/>
            <a:chOff x="14836094" y="4979904"/>
            <a:chExt cx="3318549" cy="794092"/>
          </a:xfrm>
        </p:grpSpPr>
        <p:grpSp>
          <p:nvGrpSpPr>
            <p:cNvPr id="38" name="Google Shape;248;p15"/>
            <p:cNvGrpSpPr/>
            <p:nvPr/>
          </p:nvGrpSpPr>
          <p:grpSpPr>
            <a:xfrm>
              <a:off x="14836094" y="4979904"/>
              <a:ext cx="231955" cy="261582"/>
              <a:chOff x="14836094" y="4979904"/>
              <a:chExt cx="231955" cy="261582"/>
            </a:xfrm>
          </p:grpSpPr>
          <p:sp>
            <p:nvSpPr>
              <p:cNvPr id="39" name="Google Shape;249;p15"/>
              <p:cNvSpPr/>
              <p:nvPr/>
            </p:nvSpPr>
            <p:spPr>
              <a:xfrm>
                <a:off x="14836094"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0" name="Google Shape;250;p15"/>
              <p:cNvSpPr txBox="1"/>
              <p:nvPr/>
            </p:nvSpPr>
            <p:spPr>
              <a:xfrm>
                <a:off x="14857418"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1" name="Google Shape;251;p15"/>
            <p:cNvGrpSpPr/>
            <p:nvPr/>
          </p:nvGrpSpPr>
          <p:grpSpPr>
            <a:xfrm>
              <a:off x="15359908" y="4979904"/>
              <a:ext cx="231955" cy="261582"/>
              <a:chOff x="15359908" y="4979904"/>
              <a:chExt cx="231955" cy="261582"/>
            </a:xfrm>
          </p:grpSpPr>
          <p:sp>
            <p:nvSpPr>
              <p:cNvPr id="42" name="Google Shape;252;p15"/>
              <p:cNvSpPr/>
              <p:nvPr/>
            </p:nvSpPr>
            <p:spPr>
              <a:xfrm>
                <a:off x="15359908"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3" name="Google Shape;253;p15"/>
              <p:cNvSpPr txBox="1"/>
              <p:nvPr/>
            </p:nvSpPr>
            <p:spPr>
              <a:xfrm>
                <a:off x="15381232"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4" name="Google Shape;254;p15"/>
            <p:cNvGrpSpPr/>
            <p:nvPr/>
          </p:nvGrpSpPr>
          <p:grpSpPr>
            <a:xfrm>
              <a:off x="15883722" y="4979904"/>
              <a:ext cx="231955" cy="261582"/>
              <a:chOff x="15883722" y="4979904"/>
              <a:chExt cx="231955" cy="261582"/>
            </a:xfrm>
          </p:grpSpPr>
          <p:sp>
            <p:nvSpPr>
              <p:cNvPr id="45" name="Google Shape;255;p15"/>
              <p:cNvSpPr/>
              <p:nvPr/>
            </p:nvSpPr>
            <p:spPr>
              <a:xfrm>
                <a:off x="15883722"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6" name="Google Shape;256;p15"/>
              <p:cNvSpPr txBox="1"/>
              <p:nvPr/>
            </p:nvSpPr>
            <p:spPr>
              <a:xfrm>
                <a:off x="15905037"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7" name="Google Shape;257;p15"/>
            <p:cNvGrpSpPr/>
            <p:nvPr/>
          </p:nvGrpSpPr>
          <p:grpSpPr>
            <a:xfrm>
              <a:off x="14836094" y="5512414"/>
              <a:ext cx="231955" cy="261582"/>
              <a:chOff x="14836094" y="5512414"/>
              <a:chExt cx="231955" cy="261582"/>
            </a:xfrm>
          </p:grpSpPr>
          <p:sp>
            <p:nvSpPr>
              <p:cNvPr id="48" name="Google Shape;258;p15"/>
              <p:cNvSpPr/>
              <p:nvPr/>
            </p:nvSpPr>
            <p:spPr>
              <a:xfrm>
                <a:off x="14836094"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9" name="Google Shape;259;p15"/>
              <p:cNvSpPr txBox="1"/>
              <p:nvPr/>
            </p:nvSpPr>
            <p:spPr>
              <a:xfrm>
                <a:off x="14857418"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0" name="Google Shape;260;p15"/>
            <p:cNvGrpSpPr/>
            <p:nvPr/>
          </p:nvGrpSpPr>
          <p:grpSpPr>
            <a:xfrm>
              <a:off x="15359908" y="5512414"/>
              <a:ext cx="231955" cy="261582"/>
              <a:chOff x="15359908" y="5512414"/>
              <a:chExt cx="231955" cy="261582"/>
            </a:xfrm>
          </p:grpSpPr>
          <p:sp>
            <p:nvSpPr>
              <p:cNvPr id="51" name="Google Shape;261;p15"/>
              <p:cNvSpPr/>
              <p:nvPr/>
            </p:nvSpPr>
            <p:spPr>
              <a:xfrm>
                <a:off x="15359908"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2" name="Google Shape;262;p15"/>
              <p:cNvSpPr txBox="1"/>
              <p:nvPr/>
            </p:nvSpPr>
            <p:spPr>
              <a:xfrm>
                <a:off x="15381232"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3" name="Google Shape;263;p15"/>
            <p:cNvGrpSpPr/>
            <p:nvPr/>
          </p:nvGrpSpPr>
          <p:grpSpPr>
            <a:xfrm>
              <a:off x="15883722" y="5512414"/>
              <a:ext cx="231955" cy="261582"/>
              <a:chOff x="15883722" y="5512414"/>
              <a:chExt cx="231955" cy="261582"/>
            </a:xfrm>
          </p:grpSpPr>
          <p:sp>
            <p:nvSpPr>
              <p:cNvPr id="54" name="Google Shape;264;p15"/>
              <p:cNvSpPr/>
              <p:nvPr/>
            </p:nvSpPr>
            <p:spPr>
              <a:xfrm>
                <a:off x="15883722"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5" name="Google Shape;265;p15"/>
              <p:cNvSpPr txBox="1"/>
              <p:nvPr/>
            </p:nvSpPr>
            <p:spPr>
              <a:xfrm>
                <a:off x="15905037"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6" name="Google Shape;266;p15"/>
            <p:cNvGrpSpPr/>
            <p:nvPr/>
          </p:nvGrpSpPr>
          <p:grpSpPr>
            <a:xfrm>
              <a:off x="16384676" y="4979904"/>
              <a:ext cx="231955" cy="261582"/>
              <a:chOff x="16384676" y="4979904"/>
              <a:chExt cx="231955" cy="261582"/>
            </a:xfrm>
          </p:grpSpPr>
          <p:sp>
            <p:nvSpPr>
              <p:cNvPr id="57" name="Google Shape;267;p15"/>
              <p:cNvSpPr/>
              <p:nvPr/>
            </p:nvSpPr>
            <p:spPr>
              <a:xfrm>
                <a:off x="16384676"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8" name="Google Shape;268;p15"/>
              <p:cNvSpPr txBox="1"/>
              <p:nvPr/>
            </p:nvSpPr>
            <p:spPr>
              <a:xfrm>
                <a:off x="16406000"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9" name="Google Shape;269;p15"/>
            <p:cNvGrpSpPr/>
            <p:nvPr/>
          </p:nvGrpSpPr>
          <p:grpSpPr>
            <a:xfrm>
              <a:off x="16908490" y="4979904"/>
              <a:ext cx="231955" cy="261582"/>
              <a:chOff x="16908490" y="4979904"/>
              <a:chExt cx="231955" cy="261582"/>
            </a:xfrm>
          </p:grpSpPr>
          <p:sp>
            <p:nvSpPr>
              <p:cNvPr id="60" name="Google Shape;270;p15"/>
              <p:cNvSpPr/>
              <p:nvPr/>
            </p:nvSpPr>
            <p:spPr>
              <a:xfrm>
                <a:off x="16908490"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1" name="Google Shape;271;p15"/>
              <p:cNvSpPr txBox="1"/>
              <p:nvPr/>
            </p:nvSpPr>
            <p:spPr>
              <a:xfrm>
                <a:off x="16929814"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2" name="Google Shape;272;p15"/>
            <p:cNvGrpSpPr/>
            <p:nvPr/>
          </p:nvGrpSpPr>
          <p:grpSpPr>
            <a:xfrm>
              <a:off x="16384676" y="5512414"/>
              <a:ext cx="231955" cy="261582"/>
              <a:chOff x="16384676" y="5512414"/>
              <a:chExt cx="231955" cy="261582"/>
            </a:xfrm>
          </p:grpSpPr>
          <p:sp>
            <p:nvSpPr>
              <p:cNvPr id="63" name="Google Shape;273;p15"/>
              <p:cNvSpPr/>
              <p:nvPr/>
            </p:nvSpPr>
            <p:spPr>
              <a:xfrm>
                <a:off x="16384676"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4" name="Google Shape;274;p15"/>
              <p:cNvSpPr txBox="1"/>
              <p:nvPr/>
            </p:nvSpPr>
            <p:spPr>
              <a:xfrm>
                <a:off x="16406000"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5" name="Google Shape;275;p15"/>
            <p:cNvGrpSpPr/>
            <p:nvPr/>
          </p:nvGrpSpPr>
          <p:grpSpPr>
            <a:xfrm>
              <a:off x="16908490" y="5512414"/>
              <a:ext cx="231955" cy="261582"/>
              <a:chOff x="16908490" y="5512414"/>
              <a:chExt cx="231955" cy="261582"/>
            </a:xfrm>
          </p:grpSpPr>
          <p:sp>
            <p:nvSpPr>
              <p:cNvPr id="66" name="Google Shape;276;p15"/>
              <p:cNvSpPr/>
              <p:nvPr/>
            </p:nvSpPr>
            <p:spPr>
              <a:xfrm>
                <a:off x="16908490"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7" name="Google Shape;277;p15"/>
              <p:cNvSpPr txBox="1"/>
              <p:nvPr/>
            </p:nvSpPr>
            <p:spPr>
              <a:xfrm>
                <a:off x="16929814"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68" name="Google Shape;278;p15"/>
            <p:cNvSpPr txBox="1"/>
            <p:nvPr/>
          </p:nvSpPr>
          <p:spPr>
            <a:xfrm>
              <a:off x="17441521"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69" name="Google Shape;279;p15"/>
            <p:cNvSpPr txBox="1"/>
            <p:nvPr/>
          </p:nvSpPr>
          <p:spPr>
            <a:xfrm>
              <a:off x="17965335"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0" name="Google Shape;280;p15"/>
            <p:cNvSpPr txBox="1"/>
            <p:nvPr/>
          </p:nvSpPr>
          <p:spPr>
            <a:xfrm>
              <a:off x="17441521"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1" name="Google Shape;281;p15"/>
            <p:cNvSpPr txBox="1"/>
            <p:nvPr/>
          </p:nvSpPr>
          <p:spPr>
            <a:xfrm>
              <a:off x="17965335"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72" name="Google Shape;244;p15"/>
          <p:cNvSpPr txBox="1"/>
          <p:nvPr/>
        </p:nvSpPr>
        <p:spPr>
          <a:xfrm>
            <a:off x="3213896" y="3978563"/>
            <a:ext cx="11020312" cy="173239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sz="96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家庭暴力防治服務</a:t>
            </a:r>
            <a:endParaRPr lang="en-US" sz="96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endParaRPr>
          </a:p>
        </p:txBody>
      </p:sp>
      <p:pic>
        <p:nvPicPr>
          <p:cNvPr id="73" name="圖片 2"/>
          <p:cNvPicPr>
            <a:picLocks noChangeAspect="1"/>
          </p:cNvPicPr>
          <p:nvPr/>
        </p:nvPicPr>
        <p:blipFill>
          <a:blip r:embed="rId4"/>
          <a:stretch>
            <a:fillRect/>
          </a:stretch>
        </p:blipFill>
        <p:spPr>
          <a:xfrm>
            <a:off x="15520787" y="2889147"/>
            <a:ext cx="2221543" cy="2221543"/>
          </a:xfrm>
          <a:prstGeom prst="rect">
            <a:avLst/>
          </a:prstGeom>
          <a:noFill/>
          <a:ln cap="flat">
            <a:noFill/>
          </a:ln>
        </p:spPr>
      </p:pic>
      <p:pic>
        <p:nvPicPr>
          <p:cNvPr id="74" name="圖片 3"/>
          <p:cNvPicPr>
            <a:picLocks noChangeAspect="1"/>
          </p:cNvPicPr>
          <p:nvPr/>
        </p:nvPicPr>
        <p:blipFill>
          <a:blip r:embed="rId5"/>
          <a:stretch>
            <a:fillRect/>
          </a:stretch>
        </p:blipFill>
        <p:spPr>
          <a:xfrm>
            <a:off x="363967" y="8531269"/>
            <a:ext cx="1956989" cy="1499744"/>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grpSp>
        <p:nvGrpSpPr>
          <p:cNvPr id="2" name="Google Shape;153;p14"/>
          <p:cNvGrpSpPr/>
          <p:nvPr/>
        </p:nvGrpSpPr>
        <p:grpSpPr>
          <a:xfrm>
            <a:off x="433315" y="530196"/>
            <a:ext cx="17439793" cy="3170316"/>
            <a:chOff x="433315" y="530196"/>
            <a:chExt cx="17439793" cy="3170316"/>
          </a:xfrm>
        </p:grpSpPr>
        <p:sp>
          <p:nvSpPr>
            <p:cNvPr id="3" name="Google Shape;154;p14"/>
            <p:cNvSpPr/>
            <p:nvPr/>
          </p:nvSpPr>
          <p:spPr>
            <a:xfrm>
              <a:off x="433315" y="530196"/>
              <a:ext cx="17439793" cy="3170316"/>
            </a:xfrm>
            <a:custGeom>
              <a:avLst/>
              <a:gdLst>
                <a:gd name="f0" fmla="val w"/>
                <a:gd name="f1" fmla="val h"/>
                <a:gd name="f2" fmla="val 0"/>
                <a:gd name="f3" fmla="val 4593196"/>
                <a:gd name="f4" fmla="val 834981"/>
                <a:gd name="f5" fmla="*/ f0 1 4593196"/>
                <a:gd name="f6" fmla="*/ f1 1 834981"/>
                <a:gd name="f7" fmla="+- f4 0 f2"/>
                <a:gd name="f8" fmla="+- f3 0 f2"/>
                <a:gd name="f9" fmla="*/ f8 1 4593196"/>
                <a:gd name="f10" fmla="*/ f7 1 834981"/>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834981">
                  <a:moveTo>
                    <a:pt x="f2" y="f2"/>
                  </a:moveTo>
                  <a:lnTo>
                    <a:pt x="f3" y="f2"/>
                  </a:lnTo>
                  <a:lnTo>
                    <a:pt x="f3" y="f4"/>
                  </a:lnTo>
                  <a:lnTo>
                    <a:pt x="f2" y="f4"/>
                  </a:lnTo>
                  <a:close/>
                </a:path>
              </a:pathLst>
            </a:custGeom>
            <a:solidFill>
              <a:srgbClr val="F4F4F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sp>
          <p:nvSpPr>
            <p:cNvPr id="4" name="Google Shape;155;p14"/>
            <p:cNvSpPr txBox="1"/>
            <p:nvPr/>
          </p:nvSpPr>
          <p:spPr>
            <a:xfrm>
              <a:off x="433315" y="530196"/>
              <a:ext cx="3086099" cy="308609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 name="Google Shape;156;p14"/>
          <p:cNvGrpSpPr/>
          <p:nvPr/>
        </p:nvGrpSpPr>
        <p:grpSpPr>
          <a:xfrm>
            <a:off x="14561573" y="1028700"/>
            <a:ext cx="2587065" cy="794091"/>
            <a:chOff x="14561573" y="1028700"/>
            <a:chExt cx="2587065" cy="794091"/>
          </a:xfrm>
        </p:grpSpPr>
        <p:grpSp>
          <p:nvGrpSpPr>
            <p:cNvPr id="6" name="Google Shape;157;p14"/>
            <p:cNvGrpSpPr/>
            <p:nvPr/>
          </p:nvGrpSpPr>
          <p:grpSpPr>
            <a:xfrm>
              <a:off x="14561573" y="1028700"/>
              <a:ext cx="260411" cy="261582"/>
              <a:chOff x="14561573" y="1028700"/>
              <a:chExt cx="260411" cy="261582"/>
            </a:xfrm>
          </p:grpSpPr>
          <p:sp>
            <p:nvSpPr>
              <p:cNvPr id="7" name="Google Shape;158;p14"/>
              <p:cNvSpPr/>
              <p:nvPr/>
            </p:nvSpPr>
            <p:spPr>
              <a:xfrm>
                <a:off x="14561573" y="1028700"/>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 name="Google Shape;159;p14"/>
              <p:cNvSpPr txBox="1"/>
              <p:nvPr/>
            </p:nvSpPr>
            <p:spPr>
              <a:xfrm>
                <a:off x="14585512" y="1053224"/>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9" name="Google Shape;160;p14"/>
            <p:cNvGrpSpPr/>
            <p:nvPr/>
          </p:nvGrpSpPr>
          <p:grpSpPr>
            <a:xfrm>
              <a:off x="15149651" y="1028700"/>
              <a:ext cx="260411" cy="261582"/>
              <a:chOff x="15149651" y="1028700"/>
              <a:chExt cx="260411" cy="261582"/>
            </a:xfrm>
          </p:grpSpPr>
          <p:sp>
            <p:nvSpPr>
              <p:cNvPr id="10" name="Google Shape;161;p14"/>
              <p:cNvSpPr/>
              <p:nvPr/>
            </p:nvSpPr>
            <p:spPr>
              <a:xfrm>
                <a:off x="15149651" y="1028700"/>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1" name="Google Shape;162;p14"/>
              <p:cNvSpPr txBox="1"/>
              <p:nvPr/>
            </p:nvSpPr>
            <p:spPr>
              <a:xfrm>
                <a:off x="15173590" y="1053224"/>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2" name="Google Shape;163;p14"/>
            <p:cNvGrpSpPr/>
            <p:nvPr/>
          </p:nvGrpSpPr>
          <p:grpSpPr>
            <a:xfrm>
              <a:off x="15737729" y="1028700"/>
              <a:ext cx="260411" cy="261582"/>
              <a:chOff x="15737729" y="1028700"/>
              <a:chExt cx="260411" cy="261582"/>
            </a:xfrm>
          </p:grpSpPr>
          <p:sp>
            <p:nvSpPr>
              <p:cNvPr id="13" name="Google Shape;164;p14"/>
              <p:cNvSpPr/>
              <p:nvPr/>
            </p:nvSpPr>
            <p:spPr>
              <a:xfrm>
                <a:off x="15737729" y="1028700"/>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Google Shape;165;p14"/>
              <p:cNvSpPr txBox="1"/>
              <p:nvPr/>
            </p:nvSpPr>
            <p:spPr>
              <a:xfrm>
                <a:off x="15761668" y="1053224"/>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5" name="Google Shape;166;p14"/>
            <p:cNvGrpSpPr/>
            <p:nvPr/>
          </p:nvGrpSpPr>
          <p:grpSpPr>
            <a:xfrm>
              <a:off x="14561573" y="1561209"/>
              <a:ext cx="260411" cy="261582"/>
              <a:chOff x="14561573" y="1561209"/>
              <a:chExt cx="260411" cy="261582"/>
            </a:xfrm>
          </p:grpSpPr>
          <p:sp>
            <p:nvSpPr>
              <p:cNvPr id="16" name="Google Shape;167;p14"/>
              <p:cNvSpPr/>
              <p:nvPr/>
            </p:nvSpPr>
            <p:spPr>
              <a:xfrm>
                <a:off x="14561573" y="1561209"/>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7" name="Google Shape;168;p14"/>
              <p:cNvSpPr txBox="1"/>
              <p:nvPr/>
            </p:nvSpPr>
            <p:spPr>
              <a:xfrm>
                <a:off x="14585512" y="1585734"/>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8" name="Google Shape;169;p14"/>
            <p:cNvGrpSpPr/>
            <p:nvPr/>
          </p:nvGrpSpPr>
          <p:grpSpPr>
            <a:xfrm>
              <a:off x="15149651" y="1561209"/>
              <a:ext cx="260411" cy="261582"/>
              <a:chOff x="15149651" y="1561209"/>
              <a:chExt cx="260411" cy="261582"/>
            </a:xfrm>
          </p:grpSpPr>
          <p:sp>
            <p:nvSpPr>
              <p:cNvPr id="19" name="Google Shape;170;p14"/>
              <p:cNvSpPr/>
              <p:nvPr/>
            </p:nvSpPr>
            <p:spPr>
              <a:xfrm>
                <a:off x="15149651" y="1561209"/>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0" name="Google Shape;171;p14"/>
              <p:cNvSpPr txBox="1"/>
              <p:nvPr/>
            </p:nvSpPr>
            <p:spPr>
              <a:xfrm>
                <a:off x="15173590" y="1585734"/>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1" name="Google Shape;172;p14"/>
            <p:cNvGrpSpPr/>
            <p:nvPr/>
          </p:nvGrpSpPr>
          <p:grpSpPr>
            <a:xfrm>
              <a:off x="15737729" y="1561209"/>
              <a:ext cx="260411" cy="261582"/>
              <a:chOff x="15737729" y="1561209"/>
              <a:chExt cx="260411" cy="261582"/>
            </a:xfrm>
          </p:grpSpPr>
          <p:sp>
            <p:nvSpPr>
              <p:cNvPr id="22" name="Google Shape;173;p14"/>
              <p:cNvSpPr/>
              <p:nvPr/>
            </p:nvSpPr>
            <p:spPr>
              <a:xfrm>
                <a:off x="15737729" y="1561209"/>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3" name="Google Shape;174;p14"/>
              <p:cNvSpPr txBox="1"/>
              <p:nvPr/>
            </p:nvSpPr>
            <p:spPr>
              <a:xfrm>
                <a:off x="15761668" y="1585734"/>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4" name="Google Shape;175;p14"/>
            <p:cNvGrpSpPr/>
            <p:nvPr/>
          </p:nvGrpSpPr>
          <p:grpSpPr>
            <a:xfrm>
              <a:off x="16300149" y="1028700"/>
              <a:ext cx="260411" cy="261582"/>
              <a:chOff x="16300149" y="1028700"/>
              <a:chExt cx="260411" cy="261582"/>
            </a:xfrm>
          </p:grpSpPr>
          <p:sp>
            <p:nvSpPr>
              <p:cNvPr id="25" name="Google Shape;176;p14"/>
              <p:cNvSpPr/>
              <p:nvPr/>
            </p:nvSpPr>
            <p:spPr>
              <a:xfrm>
                <a:off x="16300149" y="1028700"/>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6" name="Google Shape;177;p14"/>
              <p:cNvSpPr txBox="1"/>
              <p:nvPr/>
            </p:nvSpPr>
            <p:spPr>
              <a:xfrm>
                <a:off x="16324088" y="1053224"/>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7" name="Google Shape;178;p14"/>
            <p:cNvGrpSpPr/>
            <p:nvPr/>
          </p:nvGrpSpPr>
          <p:grpSpPr>
            <a:xfrm>
              <a:off x="16888227" y="1028700"/>
              <a:ext cx="260411" cy="261582"/>
              <a:chOff x="16888227" y="1028700"/>
              <a:chExt cx="260411" cy="261582"/>
            </a:xfrm>
          </p:grpSpPr>
          <p:sp>
            <p:nvSpPr>
              <p:cNvPr id="28" name="Google Shape;179;p14"/>
              <p:cNvSpPr/>
              <p:nvPr/>
            </p:nvSpPr>
            <p:spPr>
              <a:xfrm>
                <a:off x="16888227" y="1028700"/>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9" name="Google Shape;180;p14"/>
              <p:cNvSpPr txBox="1"/>
              <p:nvPr/>
            </p:nvSpPr>
            <p:spPr>
              <a:xfrm>
                <a:off x="16912166" y="1053224"/>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0" name="Google Shape;181;p14"/>
            <p:cNvGrpSpPr/>
            <p:nvPr/>
          </p:nvGrpSpPr>
          <p:grpSpPr>
            <a:xfrm>
              <a:off x="16300149" y="1561209"/>
              <a:ext cx="260411" cy="261582"/>
              <a:chOff x="16300149" y="1561209"/>
              <a:chExt cx="260411" cy="261582"/>
            </a:xfrm>
          </p:grpSpPr>
          <p:sp>
            <p:nvSpPr>
              <p:cNvPr id="31" name="Google Shape;182;p14"/>
              <p:cNvSpPr/>
              <p:nvPr/>
            </p:nvSpPr>
            <p:spPr>
              <a:xfrm>
                <a:off x="16300149" y="1561209"/>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2" name="Google Shape;183;p14"/>
              <p:cNvSpPr txBox="1"/>
              <p:nvPr/>
            </p:nvSpPr>
            <p:spPr>
              <a:xfrm>
                <a:off x="16324088" y="1585734"/>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3" name="Google Shape;184;p14"/>
            <p:cNvGrpSpPr/>
            <p:nvPr/>
          </p:nvGrpSpPr>
          <p:grpSpPr>
            <a:xfrm>
              <a:off x="16888227" y="1561209"/>
              <a:ext cx="260411" cy="261582"/>
              <a:chOff x="16888227" y="1561209"/>
              <a:chExt cx="260411" cy="261582"/>
            </a:xfrm>
          </p:grpSpPr>
          <p:sp>
            <p:nvSpPr>
              <p:cNvPr id="34" name="Google Shape;185;p14"/>
              <p:cNvSpPr/>
              <p:nvPr/>
            </p:nvSpPr>
            <p:spPr>
              <a:xfrm>
                <a:off x="16888227" y="1561209"/>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5" name="Google Shape;186;p14"/>
              <p:cNvSpPr txBox="1"/>
              <p:nvPr/>
            </p:nvSpPr>
            <p:spPr>
              <a:xfrm>
                <a:off x="16912166" y="1585734"/>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sp>
        <p:nvSpPr>
          <p:cNvPr id="36" name="Google Shape;187;p14"/>
          <p:cNvSpPr txBox="1"/>
          <p:nvPr/>
        </p:nvSpPr>
        <p:spPr>
          <a:xfrm>
            <a:off x="-361983" y="679234"/>
            <a:ext cx="9386096" cy="138499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9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簡報綱要</a:t>
            </a:r>
            <a:endParaRPr lang="en-US" sz="1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37" name="Google Shape;189;p14"/>
          <p:cNvSpPr/>
          <p:nvPr/>
        </p:nvSpPr>
        <p:spPr>
          <a:xfrm>
            <a:off x="433315" y="2504122"/>
            <a:ext cx="17439793" cy="7252682"/>
          </a:xfrm>
          <a:custGeom>
            <a:avLst/>
            <a:gdLst>
              <a:gd name="f0" fmla="val w"/>
              <a:gd name="f1" fmla="val h"/>
              <a:gd name="f2" fmla="val 0"/>
              <a:gd name="f3" fmla="val 4593196"/>
              <a:gd name="f4" fmla="val 1528211"/>
              <a:gd name="f5" fmla="*/ f0 1 4593196"/>
              <a:gd name="f6" fmla="*/ f1 1 1528211"/>
              <a:gd name="f7" fmla="+- f4 0 f2"/>
              <a:gd name="f8" fmla="+- f3 0 f2"/>
              <a:gd name="f9" fmla="*/ f8 1 4593196"/>
              <a:gd name="f10" fmla="*/ f7 1 1528211"/>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1528211">
                <a:moveTo>
                  <a:pt x="f2" y="f2"/>
                </a:moveTo>
                <a:lnTo>
                  <a:pt x="f3" y="f2"/>
                </a:lnTo>
                <a:lnTo>
                  <a:pt x="f3" y="f4"/>
                </a:lnTo>
                <a:lnTo>
                  <a:pt x="f2" y="f4"/>
                </a:lnTo>
                <a:close/>
              </a:path>
            </a:pathLst>
          </a:custGeom>
          <a:solidFill>
            <a:srgbClr val="055E5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sp>
        <p:nvSpPr>
          <p:cNvPr id="38" name="Google Shape;192;p14"/>
          <p:cNvSpPr txBox="1"/>
          <p:nvPr/>
        </p:nvSpPr>
        <p:spPr>
          <a:xfrm>
            <a:off x="1663476" y="2899480"/>
            <a:ext cx="1452725" cy="72186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FDB600"/>
                </a:solidFill>
                <a:uFillTx/>
                <a:latin typeface="微軟正黑體" panose="020B0604030504040204" pitchFamily="34" charset="-120"/>
                <a:ea typeface="微軟正黑體" panose="020B0604030504040204" pitchFamily="34" charset="-120"/>
                <a:cs typeface="Arial"/>
              </a:rPr>
              <a:t>前言</a:t>
            </a:r>
            <a:endPar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39" name="Google Shape;194;p14"/>
          <p:cNvSpPr txBox="1"/>
          <p:nvPr/>
        </p:nvSpPr>
        <p:spPr>
          <a:xfrm>
            <a:off x="1663467" y="4073981"/>
            <a:ext cx="5692185" cy="72186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FDB600"/>
                </a:solidFill>
                <a:uFillTx/>
                <a:latin typeface="微軟正黑體" panose="020B0604030504040204" pitchFamily="34" charset="-120"/>
                <a:ea typeface="微軟正黑體" panose="020B0604030504040204" pitchFamily="34" charset="-120"/>
                <a:cs typeface="Arial"/>
              </a:rPr>
              <a:t>本市通報案件樣態</a:t>
            </a:r>
            <a:endPar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40" name="Google Shape;196;p14"/>
          <p:cNvSpPr txBox="1"/>
          <p:nvPr/>
        </p:nvSpPr>
        <p:spPr>
          <a:xfrm>
            <a:off x="1663467" y="7505267"/>
            <a:ext cx="4411449" cy="72186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FDB600"/>
                </a:solidFill>
                <a:uFillTx/>
                <a:latin typeface="微軟正黑體" panose="020B0604030504040204" pitchFamily="34" charset="-120"/>
                <a:ea typeface="微軟正黑體" panose="020B0604030504040204" pitchFamily="34" charset="-120"/>
                <a:cs typeface="Arial"/>
              </a:rPr>
              <a:t>兒少保護服務</a:t>
            </a:r>
            <a:endPar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grpSp>
        <p:nvGrpSpPr>
          <p:cNvPr id="41" name="Google Shape;197;p14"/>
          <p:cNvGrpSpPr/>
          <p:nvPr/>
        </p:nvGrpSpPr>
        <p:grpSpPr>
          <a:xfrm>
            <a:off x="933090" y="3047850"/>
            <a:ext cx="413162" cy="415018"/>
            <a:chOff x="933090" y="3047850"/>
            <a:chExt cx="413162" cy="415018"/>
          </a:xfrm>
        </p:grpSpPr>
        <p:sp>
          <p:nvSpPr>
            <p:cNvPr id="42" name="Google Shape;198;p14"/>
            <p:cNvSpPr/>
            <p:nvPr/>
          </p:nvSpPr>
          <p:spPr>
            <a:xfrm>
              <a:off x="933090" y="3047850"/>
              <a:ext cx="413162" cy="415018"/>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3" name="Google Shape;199;p14"/>
            <p:cNvSpPr txBox="1"/>
            <p:nvPr/>
          </p:nvSpPr>
          <p:spPr>
            <a:xfrm>
              <a:off x="971074" y="3086758"/>
              <a:ext cx="337203" cy="33720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4" name="Google Shape;200;p14"/>
          <p:cNvGrpSpPr/>
          <p:nvPr/>
        </p:nvGrpSpPr>
        <p:grpSpPr>
          <a:xfrm>
            <a:off x="889035" y="5395380"/>
            <a:ext cx="413162" cy="415018"/>
            <a:chOff x="889683" y="5287143"/>
            <a:chExt cx="413162" cy="415018"/>
          </a:xfrm>
        </p:grpSpPr>
        <p:sp>
          <p:nvSpPr>
            <p:cNvPr id="45" name="Google Shape;201;p14"/>
            <p:cNvSpPr/>
            <p:nvPr/>
          </p:nvSpPr>
          <p:spPr>
            <a:xfrm>
              <a:off x="889683" y="5287143"/>
              <a:ext cx="413162" cy="415018"/>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6" name="Google Shape;202;p14"/>
            <p:cNvSpPr txBox="1"/>
            <p:nvPr/>
          </p:nvSpPr>
          <p:spPr>
            <a:xfrm>
              <a:off x="927667" y="5326050"/>
              <a:ext cx="337203" cy="33720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7" name="Google Shape;203;p14"/>
          <p:cNvGrpSpPr/>
          <p:nvPr/>
        </p:nvGrpSpPr>
        <p:grpSpPr>
          <a:xfrm>
            <a:off x="889747" y="6482702"/>
            <a:ext cx="413162" cy="415018"/>
            <a:chOff x="889747" y="6482702"/>
            <a:chExt cx="413162" cy="415018"/>
          </a:xfrm>
        </p:grpSpPr>
        <p:sp>
          <p:nvSpPr>
            <p:cNvPr id="48" name="Google Shape;204;p14"/>
            <p:cNvSpPr/>
            <p:nvPr/>
          </p:nvSpPr>
          <p:spPr>
            <a:xfrm>
              <a:off x="889747" y="6482702"/>
              <a:ext cx="413162" cy="415018"/>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9" name="Google Shape;205;p14"/>
            <p:cNvSpPr txBox="1"/>
            <p:nvPr/>
          </p:nvSpPr>
          <p:spPr>
            <a:xfrm>
              <a:off x="927731" y="6521610"/>
              <a:ext cx="337203" cy="33720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pic>
        <p:nvPicPr>
          <p:cNvPr id="50" name="圖片 3"/>
          <p:cNvPicPr>
            <a:picLocks noChangeAspect="1"/>
          </p:cNvPicPr>
          <p:nvPr/>
        </p:nvPicPr>
        <p:blipFill>
          <a:blip r:embed="rId3"/>
          <a:stretch>
            <a:fillRect/>
          </a:stretch>
        </p:blipFill>
        <p:spPr>
          <a:xfrm>
            <a:off x="931691" y="4185382"/>
            <a:ext cx="414561" cy="414561"/>
          </a:xfrm>
          <a:prstGeom prst="rect">
            <a:avLst/>
          </a:prstGeom>
          <a:noFill/>
          <a:ln cap="flat">
            <a:noFill/>
          </a:ln>
        </p:spPr>
      </p:pic>
      <p:sp>
        <p:nvSpPr>
          <p:cNvPr id="51" name="Google Shape;194;p14"/>
          <p:cNvSpPr txBox="1"/>
          <p:nvPr/>
        </p:nvSpPr>
        <p:spPr>
          <a:xfrm>
            <a:off x="1663467" y="6290102"/>
            <a:ext cx="5692185" cy="72186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FDB600"/>
                </a:solidFill>
                <a:uFillTx/>
                <a:latin typeface="微軟正黑體" panose="020B0604030504040204" pitchFamily="34" charset="-120"/>
                <a:ea typeface="微軟正黑體" panose="020B0604030504040204" pitchFamily="34" charset="-120"/>
                <a:cs typeface="Arial"/>
              </a:rPr>
              <a:t>家庭暴力防治服務</a:t>
            </a:r>
            <a:endPar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pic>
        <p:nvPicPr>
          <p:cNvPr id="52" name="圖片 4"/>
          <p:cNvPicPr>
            <a:picLocks noChangeAspect="1"/>
          </p:cNvPicPr>
          <p:nvPr/>
        </p:nvPicPr>
        <p:blipFill>
          <a:blip r:embed="rId4"/>
          <a:stretch>
            <a:fillRect/>
          </a:stretch>
        </p:blipFill>
        <p:spPr>
          <a:xfrm>
            <a:off x="9034235" y="5326709"/>
            <a:ext cx="414561" cy="420660"/>
          </a:xfrm>
          <a:prstGeom prst="rect">
            <a:avLst/>
          </a:prstGeom>
          <a:noFill/>
          <a:ln cap="flat">
            <a:noFill/>
          </a:ln>
        </p:spPr>
      </p:pic>
      <p:pic>
        <p:nvPicPr>
          <p:cNvPr id="53" name="圖片 5"/>
          <p:cNvPicPr>
            <a:picLocks noChangeAspect="1"/>
          </p:cNvPicPr>
          <p:nvPr/>
        </p:nvPicPr>
        <p:blipFill>
          <a:blip r:embed="rId4"/>
          <a:stretch>
            <a:fillRect/>
          </a:stretch>
        </p:blipFill>
        <p:spPr>
          <a:xfrm>
            <a:off x="9034235" y="6482702"/>
            <a:ext cx="414561" cy="420660"/>
          </a:xfrm>
          <a:prstGeom prst="rect">
            <a:avLst/>
          </a:prstGeom>
          <a:noFill/>
          <a:ln cap="flat">
            <a:noFill/>
          </a:ln>
        </p:spPr>
      </p:pic>
      <p:pic>
        <p:nvPicPr>
          <p:cNvPr id="54" name="圖片 6"/>
          <p:cNvPicPr>
            <a:picLocks noChangeAspect="1"/>
          </p:cNvPicPr>
          <p:nvPr/>
        </p:nvPicPr>
        <p:blipFill>
          <a:blip r:embed="rId4"/>
          <a:stretch>
            <a:fillRect/>
          </a:stretch>
        </p:blipFill>
        <p:spPr>
          <a:xfrm>
            <a:off x="9031739" y="4183873"/>
            <a:ext cx="414561" cy="420660"/>
          </a:xfrm>
          <a:prstGeom prst="rect">
            <a:avLst/>
          </a:prstGeom>
          <a:noFill/>
          <a:ln cap="flat">
            <a:noFill/>
          </a:ln>
        </p:spPr>
      </p:pic>
      <p:pic>
        <p:nvPicPr>
          <p:cNvPr id="55" name="圖片 7"/>
          <p:cNvPicPr>
            <a:picLocks noChangeAspect="1"/>
          </p:cNvPicPr>
          <p:nvPr/>
        </p:nvPicPr>
        <p:blipFill>
          <a:blip r:embed="rId4"/>
          <a:stretch>
            <a:fillRect/>
          </a:stretch>
        </p:blipFill>
        <p:spPr>
          <a:xfrm>
            <a:off x="9024122" y="3003301"/>
            <a:ext cx="414561" cy="420660"/>
          </a:xfrm>
          <a:prstGeom prst="rect">
            <a:avLst/>
          </a:prstGeom>
          <a:noFill/>
          <a:ln cap="flat">
            <a:noFill/>
          </a:ln>
        </p:spPr>
      </p:pic>
      <p:pic>
        <p:nvPicPr>
          <p:cNvPr id="56" name="圖片 8"/>
          <p:cNvPicPr>
            <a:picLocks noChangeAspect="1"/>
          </p:cNvPicPr>
          <p:nvPr/>
        </p:nvPicPr>
        <p:blipFill>
          <a:blip r:embed="rId4"/>
          <a:stretch>
            <a:fillRect/>
          </a:stretch>
        </p:blipFill>
        <p:spPr>
          <a:xfrm>
            <a:off x="889683" y="7695041"/>
            <a:ext cx="414561" cy="420660"/>
          </a:xfrm>
          <a:prstGeom prst="rect">
            <a:avLst/>
          </a:prstGeom>
          <a:noFill/>
          <a:ln cap="flat">
            <a:noFill/>
          </a:ln>
        </p:spPr>
      </p:pic>
      <p:sp>
        <p:nvSpPr>
          <p:cNvPr id="57" name="Google Shape;196;p14"/>
          <p:cNvSpPr txBox="1"/>
          <p:nvPr/>
        </p:nvSpPr>
        <p:spPr>
          <a:xfrm>
            <a:off x="9758164" y="6287786"/>
            <a:ext cx="4411449" cy="72186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FDB600"/>
                </a:solidFill>
                <a:uFillTx/>
                <a:latin typeface="微軟正黑體" panose="020B0604030504040204" pitchFamily="34" charset="-120"/>
                <a:ea typeface="微軟正黑體" panose="020B0604030504040204" pitchFamily="34" charset="-120"/>
                <a:cs typeface="Arial"/>
              </a:rPr>
              <a:t>性騷擾防治服務</a:t>
            </a:r>
            <a:endPar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58" name="Google Shape;196;p14"/>
          <p:cNvSpPr txBox="1"/>
          <p:nvPr/>
        </p:nvSpPr>
        <p:spPr>
          <a:xfrm>
            <a:off x="9758175" y="3992553"/>
            <a:ext cx="6239975" cy="72186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FDB600"/>
                </a:solidFill>
                <a:uFillTx/>
                <a:latin typeface="微軟正黑體" panose="020B0604030504040204" pitchFamily="34" charset="-120"/>
                <a:ea typeface="微軟正黑體" panose="020B0604030504040204" pitchFamily="34" charset="-120"/>
                <a:cs typeface="Arial"/>
              </a:rPr>
              <a:t>兒童及少年性剝削防制服務</a:t>
            </a:r>
            <a:endPar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59" name="Google Shape;196;p14"/>
          <p:cNvSpPr txBox="1"/>
          <p:nvPr/>
        </p:nvSpPr>
        <p:spPr>
          <a:xfrm>
            <a:off x="9758164" y="7505262"/>
            <a:ext cx="4411449" cy="72186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FDB600"/>
                </a:solidFill>
                <a:uFillTx/>
                <a:latin typeface="微軟正黑體" panose="020B0604030504040204" pitchFamily="34" charset="-120"/>
                <a:ea typeface="微軟正黑體" panose="020B0604030504040204" pitchFamily="34" charset="-120"/>
                <a:cs typeface="Arial"/>
              </a:rPr>
              <a:t>家防中心之服務</a:t>
            </a:r>
            <a:endPar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60" name="Google Shape;196;p14"/>
          <p:cNvSpPr txBox="1"/>
          <p:nvPr/>
        </p:nvSpPr>
        <p:spPr>
          <a:xfrm>
            <a:off x="1663467" y="5136925"/>
            <a:ext cx="4700774" cy="72186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FDB600"/>
                </a:solidFill>
                <a:uFillTx/>
                <a:latin typeface="微軟正黑體" panose="020B0604030504040204" pitchFamily="34" charset="-120"/>
                <a:ea typeface="微軟正黑體" panose="020B0604030504040204" pitchFamily="34" charset="-120"/>
                <a:cs typeface="Arial"/>
              </a:rPr>
              <a:t>保護性案件通報方式</a:t>
            </a:r>
            <a:endPar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61" name="Google Shape;196;p14"/>
          <p:cNvSpPr txBox="1"/>
          <p:nvPr/>
        </p:nvSpPr>
        <p:spPr>
          <a:xfrm>
            <a:off x="9758165" y="2899480"/>
            <a:ext cx="4411449" cy="72186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FDB600"/>
                </a:solidFill>
                <a:uFillTx/>
                <a:latin typeface="微軟正黑體" panose="020B0604030504040204" pitchFamily="34" charset="-120"/>
                <a:ea typeface="微軟正黑體" panose="020B0604030504040204" pitchFamily="34" charset="-120"/>
                <a:cs typeface="Arial"/>
              </a:rPr>
              <a:t>性侵害防治服務</a:t>
            </a:r>
            <a:endPar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pic>
        <p:nvPicPr>
          <p:cNvPr id="62" name="圖片 9"/>
          <p:cNvPicPr>
            <a:picLocks noChangeAspect="1"/>
          </p:cNvPicPr>
          <p:nvPr/>
        </p:nvPicPr>
        <p:blipFill>
          <a:blip r:embed="rId5"/>
          <a:stretch>
            <a:fillRect/>
          </a:stretch>
        </p:blipFill>
        <p:spPr>
          <a:xfrm>
            <a:off x="15637145" y="7515115"/>
            <a:ext cx="2299560" cy="2299560"/>
          </a:xfrm>
          <a:prstGeom prst="rect">
            <a:avLst/>
          </a:prstGeom>
          <a:noFill/>
          <a:ln cap="flat">
            <a:noFill/>
          </a:ln>
        </p:spPr>
      </p:pic>
      <p:pic>
        <p:nvPicPr>
          <p:cNvPr id="63" name="圖片 10"/>
          <p:cNvPicPr>
            <a:picLocks noChangeAspect="1"/>
          </p:cNvPicPr>
          <p:nvPr/>
        </p:nvPicPr>
        <p:blipFill>
          <a:blip r:embed="rId6"/>
          <a:stretch>
            <a:fillRect/>
          </a:stretch>
        </p:blipFill>
        <p:spPr>
          <a:xfrm>
            <a:off x="190368" y="8752024"/>
            <a:ext cx="1955435" cy="1500246"/>
          </a:xfrm>
          <a:prstGeom prst="rect">
            <a:avLst/>
          </a:prstGeom>
          <a:noFill/>
          <a:ln cap="flat">
            <a:noFill/>
          </a:ln>
        </p:spPr>
      </p:pic>
      <p:pic>
        <p:nvPicPr>
          <p:cNvPr id="64" name="圖片 5">
            <a:extLst>
              <a:ext uri="{FF2B5EF4-FFF2-40B4-BE49-F238E27FC236}">
                <a16:creationId xmlns:a16="http://schemas.microsoft.com/office/drawing/2014/main" id="{9F70210A-6A10-84E0-A4B1-BE79A51F1FCE}"/>
              </a:ext>
            </a:extLst>
          </p:cNvPr>
          <p:cNvPicPr>
            <a:picLocks noChangeAspect="1"/>
          </p:cNvPicPr>
          <p:nvPr/>
        </p:nvPicPr>
        <p:blipFill>
          <a:blip r:embed="rId4"/>
          <a:stretch>
            <a:fillRect/>
          </a:stretch>
        </p:blipFill>
        <p:spPr>
          <a:xfrm>
            <a:off x="9024113" y="7695041"/>
            <a:ext cx="414561" cy="420660"/>
          </a:xfrm>
          <a:prstGeom prst="rect">
            <a:avLst/>
          </a:prstGeom>
          <a:noFill/>
          <a:ln cap="flat">
            <a:noFill/>
          </a:ln>
        </p:spPr>
      </p:pic>
      <p:sp>
        <p:nvSpPr>
          <p:cNvPr id="65" name="Google Shape;196;p14">
            <a:extLst>
              <a:ext uri="{FF2B5EF4-FFF2-40B4-BE49-F238E27FC236}">
                <a16:creationId xmlns:a16="http://schemas.microsoft.com/office/drawing/2014/main" id="{9C374340-66C2-6EBC-78E9-ECF848D26D97}"/>
              </a:ext>
            </a:extLst>
          </p:cNvPr>
          <p:cNvSpPr txBox="1"/>
          <p:nvPr/>
        </p:nvSpPr>
        <p:spPr>
          <a:xfrm>
            <a:off x="9758174" y="5118324"/>
            <a:ext cx="6239975" cy="72282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altLang="en-US" sz="4000" b="1" kern="0" dirty="0">
                <a:solidFill>
                  <a:srgbClr val="FDB600"/>
                </a:solidFill>
                <a:latin typeface="微軟正黑體" panose="020B0604030504040204" pitchFamily="34" charset="-120"/>
                <a:ea typeface="微軟正黑體" panose="020B0604030504040204" pitchFamily="34" charset="-120"/>
                <a:cs typeface="Arial"/>
              </a:rPr>
              <a:t>性影像防治工作</a:t>
            </a:r>
            <a:endPar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947;p37"/>
          <p:cNvSpPr/>
          <p:nvPr/>
        </p:nvSpPr>
        <p:spPr>
          <a:xfrm>
            <a:off x="1735933" y="7732395"/>
            <a:ext cx="4835502" cy="891183"/>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C000"/>
              </a:solidFill>
              <a:uFillTx/>
              <a:latin typeface="Calibri"/>
              <a:ea typeface="Calibri"/>
              <a:cs typeface="Calibri"/>
            </a:endParaRPr>
          </a:p>
        </p:txBody>
      </p:sp>
      <p:sp>
        <p:nvSpPr>
          <p:cNvPr id="3" name="矩形 2"/>
          <p:cNvSpPr/>
          <p:nvPr/>
        </p:nvSpPr>
        <p:spPr>
          <a:xfrm>
            <a:off x="964408" y="1314669"/>
            <a:ext cx="1543050" cy="1157292"/>
          </a:xfrm>
          <a:custGeom>
            <a:avLst/>
            <a:gdLst>
              <a:gd name="f0" fmla="val 10800000"/>
              <a:gd name="f1" fmla="val 5400000"/>
              <a:gd name="f2" fmla="val 180"/>
              <a:gd name="f3" fmla="val w"/>
              <a:gd name="f4" fmla="val h"/>
              <a:gd name="f5" fmla="val 0"/>
              <a:gd name="f6" fmla="val 1370758"/>
              <a:gd name="f7" fmla="val 836719"/>
              <a:gd name="f8" fmla="val 47625"/>
              <a:gd name="f9" fmla="val 875458"/>
              <a:gd name="f10" fmla="val 827194"/>
              <a:gd name="f11" fmla="+- 0 0 -90"/>
              <a:gd name="f12" fmla="*/ f3 1 1370758"/>
              <a:gd name="f13" fmla="*/ f4 1 836719"/>
              <a:gd name="f14" fmla="+- f7 0 f5"/>
              <a:gd name="f15" fmla="+- f6 0 f5"/>
              <a:gd name="f16" fmla="*/ f11 f0 1"/>
              <a:gd name="f17" fmla="*/ f15 1 1370758"/>
              <a:gd name="f18" fmla="*/ f14 1 836719"/>
              <a:gd name="f19" fmla="*/ 47625 f15 1"/>
              <a:gd name="f20" fmla="*/ 1370758 f15 1"/>
              <a:gd name="f21" fmla="*/ 0 f15 1"/>
              <a:gd name="f22" fmla="*/ 0 f14 1"/>
              <a:gd name="f23" fmla="*/ 875458 f15 1"/>
              <a:gd name="f24" fmla="*/ 836719 f14 1"/>
              <a:gd name="f25" fmla="*/ 827194 f14 1"/>
              <a:gd name="f26" fmla="*/ f16 1 f2"/>
              <a:gd name="f27" fmla="*/ f19 1 1370758"/>
              <a:gd name="f28" fmla="*/ f20 1 1370758"/>
              <a:gd name="f29" fmla="*/ f21 1 1370758"/>
              <a:gd name="f30" fmla="*/ f22 1 836719"/>
              <a:gd name="f31" fmla="*/ f23 1 1370758"/>
              <a:gd name="f32" fmla="*/ f24 1 836719"/>
              <a:gd name="f33" fmla="*/ f25 1 836719"/>
              <a:gd name="f34" fmla="*/ f5 1 f17"/>
              <a:gd name="f35" fmla="*/ f6 1 f17"/>
              <a:gd name="f36" fmla="*/ f5 1 f18"/>
              <a:gd name="f37" fmla="*/ f7 1 f18"/>
              <a:gd name="f38" fmla="+- f26 0 f1"/>
              <a:gd name="f39" fmla="*/ f27 1 f17"/>
              <a:gd name="f40" fmla="*/ f30 1 f18"/>
              <a:gd name="f41" fmla="*/ f28 1 f17"/>
              <a:gd name="f42" fmla="*/ f31 1 f17"/>
              <a:gd name="f43" fmla="*/ f32 1 f18"/>
              <a:gd name="f44" fmla="*/ f29 1 f17"/>
              <a:gd name="f45" fmla="*/ f33 1 f18"/>
              <a:gd name="f46" fmla="*/ f34 f12 1"/>
              <a:gd name="f47" fmla="*/ f35 f12 1"/>
              <a:gd name="f48" fmla="*/ f37 f13 1"/>
              <a:gd name="f49" fmla="*/ f36 f13 1"/>
              <a:gd name="f50" fmla="*/ f39 f12 1"/>
              <a:gd name="f51" fmla="*/ f40 f13 1"/>
              <a:gd name="f52" fmla="*/ f41 f12 1"/>
              <a:gd name="f53" fmla="*/ f42 f12 1"/>
              <a:gd name="f54" fmla="*/ f43 f13 1"/>
              <a:gd name="f55" fmla="*/ f44 f12 1"/>
              <a:gd name="f56" fmla="*/ f45 f13 1"/>
            </a:gdLst>
            <a:ahLst/>
            <a:cxnLst>
              <a:cxn ang="3cd4">
                <a:pos x="hc" y="t"/>
              </a:cxn>
              <a:cxn ang="0">
                <a:pos x="r" y="vc"/>
              </a:cxn>
              <a:cxn ang="cd4">
                <a:pos x="hc" y="b"/>
              </a:cxn>
              <a:cxn ang="cd2">
                <a:pos x="l" y="vc"/>
              </a:cxn>
              <a:cxn ang="f38">
                <a:pos x="f50" y="f51"/>
              </a:cxn>
              <a:cxn ang="f38">
                <a:pos x="f52" y="f51"/>
              </a:cxn>
              <a:cxn ang="f38">
                <a:pos x="f53" y="f54"/>
              </a:cxn>
              <a:cxn ang="f38">
                <a:pos x="f55" y="f56"/>
              </a:cxn>
              <a:cxn ang="f38">
                <a:pos x="f50" y="f51"/>
              </a:cxn>
            </a:cxnLst>
            <a:rect l="f46" t="f49" r="f47" b="f48"/>
            <a:pathLst>
              <a:path w="1370758" h="836719">
                <a:moveTo>
                  <a:pt x="f8" y="f5"/>
                </a:moveTo>
                <a:lnTo>
                  <a:pt x="f6" y="f5"/>
                </a:lnTo>
                <a:lnTo>
                  <a:pt x="f9" y="f7"/>
                </a:lnTo>
                <a:lnTo>
                  <a:pt x="f5" y="f10"/>
                </a:lnTo>
                <a:lnTo>
                  <a:pt x="f8" y="f5"/>
                </a:lnTo>
                <a:close/>
              </a:path>
            </a:pathLst>
          </a:custGeom>
          <a:solidFill>
            <a:srgbClr val="4188CE"/>
          </a:solidFill>
          <a:ln cap="flat">
            <a:noFill/>
            <a:prstDash val="solid"/>
          </a:ln>
          <a:effectLst>
            <a:outerShdw dist="38096" dir="27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20" b="0" i="0" u="none" strike="noStrike" kern="0" cap="none" spc="0" baseline="0">
              <a:solidFill>
                <a:srgbClr val="FFFFFF"/>
              </a:solidFill>
              <a:uFillTx/>
              <a:latin typeface="Calibri" pitchFamily="34"/>
              <a:ea typeface="微软雅黑" pitchFamily="34"/>
              <a:cs typeface="Arial"/>
            </a:endParaRPr>
          </a:p>
        </p:txBody>
      </p:sp>
      <p:sp>
        <p:nvSpPr>
          <p:cNvPr id="4" name="文本框 6"/>
          <p:cNvSpPr txBox="1"/>
          <p:nvPr/>
        </p:nvSpPr>
        <p:spPr>
          <a:xfrm>
            <a:off x="937644" y="1500905"/>
            <a:ext cx="1338827" cy="55399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0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家暴法</a:t>
            </a:r>
            <a:endParaRPr lang="en-US" sz="30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endParaRPr>
          </a:p>
        </p:txBody>
      </p:sp>
      <p:sp>
        <p:nvSpPr>
          <p:cNvPr id="5" name="文本框 18"/>
          <p:cNvSpPr txBox="1"/>
          <p:nvPr/>
        </p:nvSpPr>
        <p:spPr>
          <a:xfrm>
            <a:off x="7384255" y="5684047"/>
            <a:ext cx="1338827" cy="55399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000" b="0" i="0" u="none" strike="noStrike" kern="0" cap="none" spc="0" baseline="0">
                <a:solidFill>
                  <a:srgbClr val="FFFFFF"/>
                </a:solidFill>
                <a:uFillTx/>
                <a:latin typeface="Calibri" pitchFamily="34"/>
                <a:ea typeface="Microsoft YaHei" pitchFamily="34"/>
                <a:cs typeface="Arial"/>
              </a:rPr>
              <a:t>家暴法</a:t>
            </a:r>
            <a:endParaRPr lang="en-US" sz="3000" b="0" i="0" u="none" strike="noStrike" kern="0" cap="none" spc="0" baseline="0">
              <a:solidFill>
                <a:srgbClr val="FFFFFF"/>
              </a:solidFill>
              <a:uFillTx/>
              <a:latin typeface="Calibri" pitchFamily="34"/>
              <a:ea typeface="Microsoft YaHei" pitchFamily="34"/>
              <a:cs typeface="Arial"/>
            </a:endParaRPr>
          </a:p>
        </p:txBody>
      </p:sp>
      <p:sp>
        <p:nvSpPr>
          <p:cNvPr id="6" name="矩形 21"/>
          <p:cNvSpPr/>
          <p:nvPr/>
        </p:nvSpPr>
        <p:spPr>
          <a:xfrm>
            <a:off x="2507458" y="364196"/>
            <a:ext cx="13649888" cy="87716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家庭暴力的定義</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一</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家庭暴力用詞定義</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sp>
        <p:nvSpPr>
          <p:cNvPr id="7" name="文字方塊 1"/>
          <p:cNvSpPr txBox="1"/>
          <p:nvPr/>
        </p:nvSpPr>
        <p:spPr>
          <a:xfrm>
            <a:off x="2303236" y="1606829"/>
            <a:ext cx="13987467" cy="28623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【第</a:t>
            </a:r>
            <a:r>
              <a:rPr lang="en-US"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2</a:t>
            </a: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條】</a:t>
            </a:r>
          </a:p>
          <a:p>
            <a:pPr marL="185742"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家庭成員間實施</a:t>
            </a:r>
            <a:r>
              <a:rPr lang="zh-TW" sz="4800" b="0" i="0" u="none" strike="noStrike" kern="0" cap="none" spc="0" baseline="0" dirty="0">
                <a:solidFill>
                  <a:srgbClr val="990033"/>
                </a:solidFill>
                <a:uFillTx/>
                <a:latin typeface="微軟正黑體" panose="020B0604030504040204" pitchFamily="34" charset="-120"/>
                <a:ea typeface="微軟正黑體" panose="020B0604030504040204" pitchFamily="34" charset="-120"/>
                <a:cs typeface="Arial"/>
              </a:rPr>
              <a:t>身體</a:t>
            </a: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4800" b="0" i="0" u="none" strike="noStrike" kern="0" cap="none" spc="0" baseline="0" dirty="0">
                <a:solidFill>
                  <a:srgbClr val="990033"/>
                </a:solidFill>
                <a:uFillTx/>
                <a:latin typeface="微軟正黑體" panose="020B0604030504040204" pitchFamily="34" charset="-120"/>
                <a:ea typeface="微軟正黑體" panose="020B0604030504040204" pitchFamily="34" charset="-120"/>
                <a:cs typeface="Arial"/>
              </a:rPr>
              <a:t>精神</a:t>
            </a: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或</a:t>
            </a:r>
            <a:r>
              <a:rPr lang="zh-TW" sz="4800" b="0" i="0" u="none" strike="noStrike" kern="0" cap="none" spc="0" baseline="0" dirty="0">
                <a:solidFill>
                  <a:srgbClr val="990033"/>
                </a:solidFill>
                <a:uFillTx/>
                <a:latin typeface="微軟正黑體" panose="020B0604030504040204" pitchFamily="34" charset="-120"/>
                <a:ea typeface="微軟正黑體" panose="020B0604030504040204" pitchFamily="34" charset="-120"/>
                <a:cs typeface="Arial"/>
              </a:rPr>
              <a:t>經濟</a:t>
            </a: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上之騷擾、控制、脅迫或其他不法侵害之行為</a:t>
            </a:r>
            <a:endParaRPr lang="en-US"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【目睹家暴：指看見或直接聽聞家庭暴力</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8" name="文字方塊 29"/>
          <p:cNvSpPr txBox="1"/>
          <p:nvPr/>
        </p:nvSpPr>
        <p:spPr>
          <a:xfrm>
            <a:off x="2255047" y="4577276"/>
            <a:ext cx="13987467" cy="304699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【第</a:t>
            </a:r>
            <a:r>
              <a:rPr lang="en-US"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63-1</a:t>
            </a: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條】</a:t>
            </a:r>
            <a:r>
              <a:rPr lang="en-US" sz="4800" b="0" i="0" u="none" strike="noStrike" kern="0" cap="none" spc="0" baseline="0" dirty="0">
                <a:solidFill>
                  <a:srgbClr val="008000"/>
                </a:solidFill>
                <a:uFillTx/>
                <a:latin typeface="微軟正黑體" panose="020B0604030504040204" pitchFamily="34" charset="-120"/>
                <a:ea typeface="微軟正黑體" panose="020B0604030504040204" pitchFamily="34" charset="-120"/>
                <a:cs typeface="Arial"/>
              </a:rPr>
              <a:t>(</a:t>
            </a:r>
            <a:r>
              <a:rPr lang="zh-TW" sz="4800" b="0" i="0" u="none" strike="noStrike" kern="0" cap="none" spc="0" baseline="0" dirty="0">
                <a:solidFill>
                  <a:srgbClr val="008000"/>
                </a:solidFill>
                <a:uFillTx/>
                <a:latin typeface="微軟正黑體" panose="020B0604030504040204" pitchFamily="34" charset="-120"/>
                <a:ea typeface="微軟正黑體" panose="020B0604030504040204" pitchFamily="34" charset="-120"/>
                <a:cs typeface="Arial"/>
              </a:rPr>
              <a:t>恐怖情人條款</a:t>
            </a:r>
            <a:r>
              <a:rPr lang="en-US" sz="4800" b="0" i="0" u="none" strike="noStrike" kern="0" cap="none" spc="0" baseline="0" dirty="0">
                <a:solidFill>
                  <a:srgbClr val="008000"/>
                </a:solidFill>
                <a:uFillTx/>
                <a:latin typeface="微軟正黑體" panose="020B0604030504040204" pitchFamily="34" charset="-120"/>
                <a:ea typeface="微軟正黑體" panose="020B0604030504040204" pitchFamily="34" charset="-120"/>
                <a:cs typeface="Arial"/>
              </a:rPr>
              <a:t>)</a:t>
            </a:r>
          </a:p>
          <a:p>
            <a:pPr marL="185742"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被害人</a:t>
            </a:r>
            <a:r>
              <a:rPr lang="zh-TW" sz="4800" b="0" i="0" u="none" strike="noStrike" kern="0" cap="none" spc="0" baseline="0" dirty="0">
                <a:solidFill>
                  <a:srgbClr val="A50021"/>
                </a:solidFill>
                <a:uFillTx/>
                <a:latin typeface="微軟正黑體" panose="020B0604030504040204" pitchFamily="34" charset="-120"/>
                <a:ea typeface="微軟正黑體" panose="020B0604030504040204" pitchFamily="34" charset="-120"/>
                <a:cs typeface="Arial"/>
              </a:rPr>
              <a:t>年滿十六歲</a:t>
            </a: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，遭現有或曾有親密關係的</a:t>
            </a:r>
            <a:r>
              <a:rPr lang="zh-TW" sz="4800" b="0" i="0" u="none" strike="noStrike" kern="0" cap="none" spc="0" baseline="0" dirty="0">
                <a:solidFill>
                  <a:srgbClr val="A50021"/>
                </a:solidFill>
                <a:uFillTx/>
                <a:latin typeface="微軟正黑體" panose="020B0604030504040204" pitchFamily="34" charset="-120"/>
                <a:ea typeface="微軟正黑體" panose="020B0604030504040204" pitchFamily="34" charset="-120"/>
                <a:cs typeface="Arial"/>
              </a:rPr>
              <a:t>未同居伴侶</a:t>
            </a: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，施以身體或精神上不法侵害者。</a:t>
            </a:r>
            <a:endParaRPr lang="en-US"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185742"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9" name="矩形 2"/>
          <p:cNvSpPr/>
          <p:nvPr/>
        </p:nvSpPr>
        <p:spPr>
          <a:xfrm>
            <a:off x="2255047" y="6993733"/>
            <a:ext cx="14030325" cy="240065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ts val="6000"/>
              </a:lnSpc>
              <a:spcBef>
                <a:spcPts val="0"/>
              </a:spcBef>
              <a:spcAft>
                <a:spcPts val="0"/>
              </a:spcAft>
              <a:buNone/>
              <a:tabLst/>
              <a:defRPr sz="1800" b="0" i="0" u="none" strike="noStrike" kern="0" cap="none" spc="0" baseline="0">
                <a:solidFill>
                  <a:srgbClr val="000000"/>
                </a:solidFill>
                <a:uFillTx/>
              </a:defRPr>
            </a:pPr>
            <a:endParaRPr lang="en-US" sz="4200" b="1" i="0" u="sng"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ts val="6000"/>
              </a:lnSpc>
              <a:spcBef>
                <a:spcPts val="0"/>
              </a:spcBef>
              <a:spcAft>
                <a:spcPts val="0"/>
              </a:spcAft>
              <a:buNone/>
              <a:tabLst/>
              <a:defRPr sz="1800" b="0" i="0" u="none" strike="noStrike" kern="0" cap="none" spc="0" baseline="0">
                <a:solidFill>
                  <a:srgbClr val="000000"/>
                </a:solidFill>
                <a:uFillTx/>
              </a:defRPr>
            </a:pPr>
            <a:r>
              <a:rPr lang="zh-TW" sz="4200" b="1" i="0" u="sng"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親密關係伴侶</a:t>
            </a:r>
            <a:r>
              <a:rPr lang="en-US" sz="42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a:t>
            </a:r>
          </a:p>
          <a:p>
            <a:pPr marL="0" marR="0" lvl="0" indent="0" algn="l" defTabSz="914400" rtl="0" fontAlgn="auto" hangingPunct="1">
              <a:lnSpc>
                <a:spcPts val="6000"/>
              </a:lnSpc>
              <a:spcBef>
                <a:spcPts val="0"/>
              </a:spcBef>
              <a:spcAft>
                <a:spcPts val="0"/>
              </a:spcAft>
              <a:buNone/>
              <a:tabLst/>
              <a:defRPr sz="1800" b="0" i="0" u="none" strike="noStrike" kern="0" cap="none" spc="0" baseline="0">
                <a:solidFill>
                  <a:srgbClr val="000000"/>
                </a:solidFill>
                <a:uFillTx/>
              </a:defRPr>
            </a:pPr>
            <a:r>
              <a:rPr lang="zh-TW" sz="42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雙方以情感或性行為為基礎，發展親密之社會互動關係。</a:t>
            </a:r>
          </a:p>
        </p:txBody>
      </p:sp>
      <p:pic>
        <p:nvPicPr>
          <p:cNvPr id="10" name="圖片 2"/>
          <p:cNvPicPr>
            <a:picLocks noChangeAspect="1"/>
          </p:cNvPicPr>
          <p:nvPr/>
        </p:nvPicPr>
        <p:blipFill>
          <a:blip r:embed="rId3"/>
          <a:stretch>
            <a:fillRect/>
          </a:stretch>
        </p:blipFill>
        <p:spPr>
          <a:xfrm>
            <a:off x="346246" y="8486857"/>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p:nvPr/>
        </p:nvSpPr>
        <p:spPr>
          <a:xfrm>
            <a:off x="3715060" y="286344"/>
            <a:ext cx="10572128" cy="877165"/>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家庭暴力的定義</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二</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家庭成員</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sp>
        <p:nvSpPr>
          <p:cNvPr id="3" name="矩形 2"/>
          <p:cNvSpPr/>
          <p:nvPr/>
        </p:nvSpPr>
        <p:spPr>
          <a:xfrm>
            <a:off x="914400" y="1239706"/>
            <a:ext cx="1543050" cy="1157292"/>
          </a:xfrm>
          <a:custGeom>
            <a:avLst/>
            <a:gdLst>
              <a:gd name="f0" fmla="val 10800000"/>
              <a:gd name="f1" fmla="val 5400000"/>
              <a:gd name="f2" fmla="val 180"/>
              <a:gd name="f3" fmla="val w"/>
              <a:gd name="f4" fmla="val h"/>
              <a:gd name="f5" fmla="val 0"/>
              <a:gd name="f6" fmla="val 1370758"/>
              <a:gd name="f7" fmla="val 836719"/>
              <a:gd name="f8" fmla="val 47625"/>
              <a:gd name="f9" fmla="val 875458"/>
              <a:gd name="f10" fmla="val 827194"/>
              <a:gd name="f11" fmla="+- 0 0 -90"/>
              <a:gd name="f12" fmla="*/ f3 1 1370758"/>
              <a:gd name="f13" fmla="*/ f4 1 836719"/>
              <a:gd name="f14" fmla="+- f7 0 f5"/>
              <a:gd name="f15" fmla="+- f6 0 f5"/>
              <a:gd name="f16" fmla="*/ f11 f0 1"/>
              <a:gd name="f17" fmla="*/ f15 1 1370758"/>
              <a:gd name="f18" fmla="*/ f14 1 836719"/>
              <a:gd name="f19" fmla="*/ 47625 f15 1"/>
              <a:gd name="f20" fmla="*/ 1370758 f15 1"/>
              <a:gd name="f21" fmla="*/ 0 f15 1"/>
              <a:gd name="f22" fmla="*/ 0 f14 1"/>
              <a:gd name="f23" fmla="*/ 875458 f15 1"/>
              <a:gd name="f24" fmla="*/ 836719 f14 1"/>
              <a:gd name="f25" fmla="*/ 827194 f14 1"/>
              <a:gd name="f26" fmla="*/ f16 1 f2"/>
              <a:gd name="f27" fmla="*/ f19 1 1370758"/>
              <a:gd name="f28" fmla="*/ f20 1 1370758"/>
              <a:gd name="f29" fmla="*/ f21 1 1370758"/>
              <a:gd name="f30" fmla="*/ f22 1 836719"/>
              <a:gd name="f31" fmla="*/ f23 1 1370758"/>
              <a:gd name="f32" fmla="*/ f24 1 836719"/>
              <a:gd name="f33" fmla="*/ f25 1 836719"/>
              <a:gd name="f34" fmla="*/ f5 1 f17"/>
              <a:gd name="f35" fmla="*/ f6 1 f17"/>
              <a:gd name="f36" fmla="*/ f5 1 f18"/>
              <a:gd name="f37" fmla="*/ f7 1 f18"/>
              <a:gd name="f38" fmla="+- f26 0 f1"/>
              <a:gd name="f39" fmla="*/ f27 1 f17"/>
              <a:gd name="f40" fmla="*/ f30 1 f18"/>
              <a:gd name="f41" fmla="*/ f28 1 f17"/>
              <a:gd name="f42" fmla="*/ f31 1 f17"/>
              <a:gd name="f43" fmla="*/ f32 1 f18"/>
              <a:gd name="f44" fmla="*/ f29 1 f17"/>
              <a:gd name="f45" fmla="*/ f33 1 f18"/>
              <a:gd name="f46" fmla="*/ f34 f12 1"/>
              <a:gd name="f47" fmla="*/ f35 f12 1"/>
              <a:gd name="f48" fmla="*/ f37 f13 1"/>
              <a:gd name="f49" fmla="*/ f36 f13 1"/>
              <a:gd name="f50" fmla="*/ f39 f12 1"/>
              <a:gd name="f51" fmla="*/ f40 f13 1"/>
              <a:gd name="f52" fmla="*/ f41 f12 1"/>
              <a:gd name="f53" fmla="*/ f42 f12 1"/>
              <a:gd name="f54" fmla="*/ f43 f13 1"/>
              <a:gd name="f55" fmla="*/ f44 f12 1"/>
              <a:gd name="f56" fmla="*/ f45 f13 1"/>
            </a:gdLst>
            <a:ahLst/>
            <a:cxnLst>
              <a:cxn ang="3cd4">
                <a:pos x="hc" y="t"/>
              </a:cxn>
              <a:cxn ang="0">
                <a:pos x="r" y="vc"/>
              </a:cxn>
              <a:cxn ang="cd4">
                <a:pos x="hc" y="b"/>
              </a:cxn>
              <a:cxn ang="cd2">
                <a:pos x="l" y="vc"/>
              </a:cxn>
              <a:cxn ang="f38">
                <a:pos x="f50" y="f51"/>
              </a:cxn>
              <a:cxn ang="f38">
                <a:pos x="f52" y="f51"/>
              </a:cxn>
              <a:cxn ang="f38">
                <a:pos x="f53" y="f54"/>
              </a:cxn>
              <a:cxn ang="f38">
                <a:pos x="f55" y="f56"/>
              </a:cxn>
              <a:cxn ang="f38">
                <a:pos x="f50" y="f51"/>
              </a:cxn>
            </a:cxnLst>
            <a:rect l="f46" t="f49" r="f47" b="f48"/>
            <a:pathLst>
              <a:path w="1370758" h="836719">
                <a:moveTo>
                  <a:pt x="f8" y="f5"/>
                </a:moveTo>
                <a:lnTo>
                  <a:pt x="f6" y="f5"/>
                </a:lnTo>
                <a:lnTo>
                  <a:pt x="f9" y="f7"/>
                </a:lnTo>
                <a:lnTo>
                  <a:pt x="f5" y="f10"/>
                </a:lnTo>
                <a:lnTo>
                  <a:pt x="f8" y="f5"/>
                </a:lnTo>
                <a:close/>
              </a:path>
            </a:pathLst>
          </a:custGeom>
          <a:solidFill>
            <a:srgbClr val="4188CE"/>
          </a:solidFill>
          <a:ln cap="flat">
            <a:noFill/>
            <a:prstDash val="solid"/>
          </a:ln>
          <a:effectLst>
            <a:outerShdw dist="38096" dir="27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20" b="0" i="0" u="none" strike="noStrike" kern="0" cap="none" spc="0" baseline="0">
              <a:solidFill>
                <a:srgbClr val="FFFFFF"/>
              </a:solidFill>
              <a:uFillTx/>
              <a:latin typeface="Calibri" pitchFamily="34"/>
              <a:ea typeface="微软雅黑" pitchFamily="34"/>
              <a:cs typeface="Arial"/>
            </a:endParaRPr>
          </a:p>
        </p:txBody>
      </p:sp>
      <p:sp>
        <p:nvSpPr>
          <p:cNvPr id="4" name="文本框 6"/>
          <p:cNvSpPr txBox="1"/>
          <p:nvPr/>
        </p:nvSpPr>
        <p:spPr>
          <a:xfrm>
            <a:off x="845262" y="1408715"/>
            <a:ext cx="1338827" cy="55399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0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家暴法</a:t>
            </a:r>
            <a:endParaRPr lang="en-US" sz="30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endParaRPr>
          </a:p>
        </p:txBody>
      </p:sp>
      <p:grpSp>
        <p:nvGrpSpPr>
          <p:cNvPr id="5" name="資料庫圖表 6"/>
          <p:cNvGrpSpPr/>
          <p:nvPr/>
        </p:nvGrpSpPr>
        <p:grpSpPr>
          <a:xfrm>
            <a:off x="1778782" y="6087261"/>
            <a:ext cx="12192005" cy="3963887"/>
            <a:chOff x="1778782" y="6087261"/>
            <a:chExt cx="12192005" cy="3963887"/>
          </a:xfrm>
        </p:grpSpPr>
        <p:sp>
          <p:nvSpPr>
            <p:cNvPr id="6" name="手繪多邊形 5"/>
            <p:cNvSpPr/>
            <p:nvPr/>
          </p:nvSpPr>
          <p:spPr>
            <a:xfrm>
              <a:off x="1782595" y="6087261"/>
              <a:ext cx="3714749" cy="1295997"/>
            </a:xfrm>
            <a:custGeom>
              <a:avLst/>
              <a:gdLst>
                <a:gd name="f0" fmla="val 10800000"/>
                <a:gd name="f1" fmla="val 5400000"/>
                <a:gd name="f2" fmla="val 180"/>
                <a:gd name="f3" fmla="val w"/>
                <a:gd name="f4" fmla="val h"/>
                <a:gd name="f5" fmla="val 0"/>
                <a:gd name="f6" fmla="val 3714749"/>
                <a:gd name="f7" fmla="val 1296000"/>
                <a:gd name="f8" fmla="+- 0 0 -90"/>
                <a:gd name="f9" fmla="*/ f3 1 3714749"/>
                <a:gd name="f10" fmla="*/ f4 1 1296000"/>
                <a:gd name="f11" fmla="+- f7 0 f5"/>
                <a:gd name="f12" fmla="+- f6 0 f5"/>
                <a:gd name="f13" fmla="*/ f8 f0 1"/>
                <a:gd name="f14" fmla="*/ f12 1 3714749"/>
                <a:gd name="f15" fmla="*/ f11 1 1296000"/>
                <a:gd name="f16" fmla="*/ 0 f12 1"/>
                <a:gd name="f17" fmla="*/ 0 f11 1"/>
                <a:gd name="f18" fmla="*/ 3714749 f12 1"/>
                <a:gd name="f19" fmla="*/ 1296000 f11 1"/>
                <a:gd name="f20" fmla="*/ f13 1 f2"/>
                <a:gd name="f21" fmla="*/ f16 1 3714749"/>
                <a:gd name="f22" fmla="*/ f17 1 1296000"/>
                <a:gd name="f23" fmla="*/ f18 1 3714749"/>
                <a:gd name="f24" fmla="*/ f19 1 12960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714749" h="1296000">
                  <a:moveTo>
                    <a:pt x="f5" y="f5"/>
                  </a:moveTo>
                  <a:lnTo>
                    <a:pt x="f6" y="f5"/>
                  </a:lnTo>
                  <a:lnTo>
                    <a:pt x="f6" y="f7"/>
                  </a:lnTo>
                  <a:lnTo>
                    <a:pt x="f5" y="f7"/>
                  </a:lnTo>
                  <a:lnTo>
                    <a:pt x="f5" y="f5"/>
                  </a:lnTo>
                  <a:close/>
                </a:path>
              </a:pathLst>
            </a:custGeom>
            <a:solidFill>
              <a:srgbClr val="FFC000"/>
            </a:solidFill>
            <a:ln w="25402" cap="flat">
              <a:solidFill>
                <a:srgbClr val="FFC000"/>
              </a:solidFill>
              <a:prstDash val="solid"/>
              <a:miter/>
            </a:ln>
          </p:spPr>
          <p:txBody>
            <a:bodyPr vert="horz" wrap="square" lIns="199138" tIns="113787" rIns="199138" bIns="113787" anchor="ctr" anchorCtr="1" compatLnSpc="1">
              <a:noAutofit/>
            </a:bodyPr>
            <a:lstStyle/>
            <a:p>
              <a:pPr marL="0" marR="0" lvl="0" indent="0" algn="ctr" defTabSz="1244598"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zh-TW" sz="28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現為或曾為四親等以內之旁系血親</a:t>
              </a:r>
              <a:endParaRPr lang="en-US" sz="28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p:txBody>
        </p:sp>
        <p:sp>
          <p:nvSpPr>
            <p:cNvPr id="7" name="手繪多邊形 6"/>
            <p:cNvSpPr/>
            <p:nvPr/>
          </p:nvSpPr>
          <p:spPr>
            <a:xfrm>
              <a:off x="1778782" y="7336615"/>
              <a:ext cx="3714749" cy="2532266"/>
            </a:xfrm>
            <a:custGeom>
              <a:avLst/>
              <a:gdLst>
                <a:gd name="f0" fmla="val 10800000"/>
                <a:gd name="f1" fmla="val 5400000"/>
                <a:gd name="f2" fmla="val 180"/>
                <a:gd name="f3" fmla="val w"/>
                <a:gd name="f4" fmla="val h"/>
                <a:gd name="f5" fmla="val 0"/>
                <a:gd name="f6" fmla="val 3714749"/>
                <a:gd name="f7" fmla="val 2532262"/>
                <a:gd name="f8" fmla="+- 0 0 -90"/>
                <a:gd name="f9" fmla="*/ f3 1 3714749"/>
                <a:gd name="f10" fmla="*/ f4 1 2532262"/>
                <a:gd name="f11" fmla="+- f7 0 f5"/>
                <a:gd name="f12" fmla="+- f6 0 f5"/>
                <a:gd name="f13" fmla="*/ f8 f0 1"/>
                <a:gd name="f14" fmla="*/ f12 1 3714749"/>
                <a:gd name="f15" fmla="*/ f11 1 2532262"/>
                <a:gd name="f16" fmla="*/ 0 f12 1"/>
                <a:gd name="f17" fmla="*/ 0 f11 1"/>
                <a:gd name="f18" fmla="*/ 3714749 f12 1"/>
                <a:gd name="f19" fmla="*/ 2532262 f11 1"/>
                <a:gd name="f20" fmla="*/ f13 1 f2"/>
                <a:gd name="f21" fmla="*/ f16 1 3714749"/>
                <a:gd name="f22" fmla="*/ f17 1 2532262"/>
                <a:gd name="f23" fmla="*/ f18 1 3714749"/>
                <a:gd name="f24" fmla="*/ f19 1 253226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714749" h="2532262">
                  <a:moveTo>
                    <a:pt x="f5" y="f5"/>
                  </a:moveTo>
                  <a:lnTo>
                    <a:pt x="f6" y="f5"/>
                  </a:lnTo>
                  <a:lnTo>
                    <a:pt x="f6" y="f7"/>
                  </a:lnTo>
                  <a:lnTo>
                    <a:pt x="f5" y="f7"/>
                  </a:lnTo>
                  <a:lnTo>
                    <a:pt x="f5" y="f5"/>
                  </a:lnTo>
                  <a:close/>
                </a:path>
              </a:pathLst>
            </a:custGeom>
            <a:solidFill>
              <a:srgbClr val="FFE8CB">
                <a:alpha val="90000"/>
              </a:srgbClr>
            </a:solidFill>
            <a:ln w="25402" cap="flat">
              <a:solidFill>
                <a:srgbClr val="FFE8CB">
                  <a:alpha val="90000"/>
                </a:srgbClr>
              </a:solidFill>
              <a:prstDash val="solid"/>
              <a:miter/>
            </a:ln>
          </p:spPr>
          <p:txBody>
            <a:bodyPr vert="horz" wrap="square" lIns="117344" tIns="117344" rIns="156462" bIns="176022" anchor="t" anchorCtr="0" compatLnSpc="1">
              <a:noAutofit/>
            </a:bodyPr>
            <a:lstStyle/>
            <a:p>
              <a:pPr marL="228600" marR="0" lvl="1" indent="-228600" algn="l" defTabSz="977895"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兄弟姊妹、</a:t>
              </a:r>
              <a:endPar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a:p>
              <a:pPr marL="228600" marR="0" lvl="1" indent="-228600" algn="l" defTabSz="977895"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伯叔姑舅姨、</a:t>
              </a:r>
              <a:endPar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a:p>
              <a:pPr marL="228600" marR="0" lvl="1" indent="-228600" algn="l" defTabSz="977895"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堂／表兄弟姊妹、</a:t>
              </a:r>
              <a:endPar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a:p>
              <a:pPr marL="228600" marR="0" lvl="1" indent="-228600" algn="l" defTabSz="977895"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姪兒女、外甥</a:t>
              </a:r>
              <a:r>
                <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a:t>
              </a: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女</a:t>
              </a:r>
              <a:r>
                <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a:t>
              </a: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a:t>
              </a:r>
              <a:endParaRPr lang="en-US" sz="2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endParaRPr>
            </a:p>
            <a:p>
              <a:pPr marL="357192" marR="0" lvl="1" indent="0" algn="l" defTabSz="977895"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姪孫</a:t>
              </a:r>
              <a:r>
                <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a:t>
              </a: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女</a:t>
              </a:r>
              <a:r>
                <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a:t>
              </a: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、外甥孫</a:t>
              </a:r>
              <a:r>
                <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a:t>
              </a: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女</a:t>
              </a:r>
              <a:r>
                <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a:t>
              </a:r>
            </a:p>
          </p:txBody>
        </p:sp>
        <p:sp>
          <p:nvSpPr>
            <p:cNvPr id="8" name="手繪多邊形 7"/>
            <p:cNvSpPr/>
            <p:nvPr/>
          </p:nvSpPr>
          <p:spPr>
            <a:xfrm>
              <a:off x="6007873" y="6116705"/>
              <a:ext cx="3714749" cy="1295997"/>
            </a:xfrm>
            <a:custGeom>
              <a:avLst/>
              <a:gdLst>
                <a:gd name="f0" fmla="val 10800000"/>
                <a:gd name="f1" fmla="val 5400000"/>
                <a:gd name="f2" fmla="val 180"/>
                <a:gd name="f3" fmla="val w"/>
                <a:gd name="f4" fmla="val h"/>
                <a:gd name="f5" fmla="val 0"/>
                <a:gd name="f6" fmla="val 3714749"/>
                <a:gd name="f7" fmla="val 1296000"/>
                <a:gd name="f8" fmla="+- 0 0 -90"/>
                <a:gd name="f9" fmla="*/ f3 1 3714749"/>
                <a:gd name="f10" fmla="*/ f4 1 1296000"/>
                <a:gd name="f11" fmla="+- f7 0 f5"/>
                <a:gd name="f12" fmla="+- f6 0 f5"/>
                <a:gd name="f13" fmla="*/ f8 f0 1"/>
                <a:gd name="f14" fmla="*/ f12 1 3714749"/>
                <a:gd name="f15" fmla="*/ f11 1 1296000"/>
                <a:gd name="f16" fmla="*/ 0 f12 1"/>
                <a:gd name="f17" fmla="*/ 0 f11 1"/>
                <a:gd name="f18" fmla="*/ 3714749 f12 1"/>
                <a:gd name="f19" fmla="*/ 1296000 f11 1"/>
                <a:gd name="f20" fmla="*/ f13 1 f2"/>
                <a:gd name="f21" fmla="*/ f16 1 3714749"/>
                <a:gd name="f22" fmla="*/ f17 1 1296000"/>
                <a:gd name="f23" fmla="*/ f18 1 3714749"/>
                <a:gd name="f24" fmla="*/ f19 1 12960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714749" h="1296000">
                  <a:moveTo>
                    <a:pt x="f5" y="f5"/>
                  </a:moveTo>
                  <a:lnTo>
                    <a:pt x="f6" y="f5"/>
                  </a:lnTo>
                  <a:lnTo>
                    <a:pt x="f6" y="f7"/>
                  </a:lnTo>
                  <a:lnTo>
                    <a:pt x="f5" y="f7"/>
                  </a:lnTo>
                  <a:lnTo>
                    <a:pt x="f5" y="f5"/>
                  </a:lnTo>
                  <a:close/>
                </a:path>
              </a:pathLst>
            </a:custGeom>
            <a:solidFill>
              <a:srgbClr val="91DBD2"/>
            </a:solidFill>
            <a:ln w="25402" cap="flat">
              <a:solidFill>
                <a:srgbClr val="91DBD2"/>
              </a:solidFill>
              <a:prstDash val="solid"/>
              <a:miter/>
            </a:ln>
          </p:spPr>
          <p:txBody>
            <a:bodyPr vert="horz" wrap="square" lIns="199138" tIns="113787" rIns="199138" bIns="113787" anchor="ctr" anchorCtr="1" compatLnSpc="1">
              <a:noAutofit/>
            </a:bodyPr>
            <a:lstStyle/>
            <a:p>
              <a:pPr marL="0" marR="0" lvl="0" indent="0" algn="ctr" defTabSz="1244598"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zh-TW" sz="28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現為或曾為配偶之四親等以內血親</a:t>
              </a:r>
              <a:endParaRPr lang="en-US" sz="28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p:txBody>
        </p:sp>
        <p:sp>
          <p:nvSpPr>
            <p:cNvPr id="9" name="手繪多邊形 8"/>
            <p:cNvSpPr/>
            <p:nvPr/>
          </p:nvSpPr>
          <p:spPr>
            <a:xfrm>
              <a:off x="6004060" y="7383258"/>
              <a:ext cx="3714749" cy="2532266"/>
            </a:xfrm>
            <a:custGeom>
              <a:avLst/>
              <a:gdLst>
                <a:gd name="f0" fmla="val 10800000"/>
                <a:gd name="f1" fmla="val 5400000"/>
                <a:gd name="f2" fmla="val 180"/>
                <a:gd name="f3" fmla="val w"/>
                <a:gd name="f4" fmla="val h"/>
                <a:gd name="f5" fmla="val 0"/>
                <a:gd name="f6" fmla="val 3714749"/>
                <a:gd name="f7" fmla="val 2532262"/>
                <a:gd name="f8" fmla="+- 0 0 -90"/>
                <a:gd name="f9" fmla="*/ f3 1 3714749"/>
                <a:gd name="f10" fmla="*/ f4 1 2532262"/>
                <a:gd name="f11" fmla="+- f7 0 f5"/>
                <a:gd name="f12" fmla="+- f6 0 f5"/>
                <a:gd name="f13" fmla="*/ f8 f0 1"/>
                <a:gd name="f14" fmla="*/ f12 1 3714749"/>
                <a:gd name="f15" fmla="*/ f11 1 2532262"/>
                <a:gd name="f16" fmla="*/ 0 f12 1"/>
                <a:gd name="f17" fmla="*/ 0 f11 1"/>
                <a:gd name="f18" fmla="*/ 3714749 f12 1"/>
                <a:gd name="f19" fmla="*/ 2532262 f11 1"/>
                <a:gd name="f20" fmla="*/ f13 1 f2"/>
                <a:gd name="f21" fmla="*/ f16 1 3714749"/>
                <a:gd name="f22" fmla="*/ f17 1 2532262"/>
                <a:gd name="f23" fmla="*/ f18 1 3714749"/>
                <a:gd name="f24" fmla="*/ f19 1 253226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714749" h="2532262">
                  <a:moveTo>
                    <a:pt x="f5" y="f5"/>
                  </a:moveTo>
                  <a:lnTo>
                    <a:pt x="f6" y="f5"/>
                  </a:lnTo>
                  <a:lnTo>
                    <a:pt x="f6" y="f7"/>
                  </a:lnTo>
                  <a:lnTo>
                    <a:pt x="f5" y="f7"/>
                  </a:lnTo>
                  <a:lnTo>
                    <a:pt x="f5" y="f5"/>
                  </a:lnTo>
                  <a:close/>
                </a:path>
              </a:pathLst>
            </a:custGeom>
            <a:solidFill>
              <a:srgbClr val="E6F7F3">
                <a:alpha val="90000"/>
              </a:srgbClr>
            </a:solidFill>
            <a:ln w="25402" cap="flat">
              <a:solidFill>
                <a:srgbClr val="E6F7F3">
                  <a:alpha val="90000"/>
                </a:srgbClr>
              </a:solidFill>
              <a:prstDash val="solid"/>
              <a:miter/>
            </a:ln>
          </p:spPr>
          <p:txBody>
            <a:bodyPr vert="horz" wrap="square" lIns="117344" tIns="117344" rIns="156462" bIns="176022" anchor="t" anchorCtr="0" compatLnSpc="1">
              <a:noAutofit/>
            </a:bodyPr>
            <a:lstStyle/>
            <a:p>
              <a:pPr marL="271467" marR="0" lvl="1" indent="-271467" algn="just" defTabSz="977895"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配偶之祖父母、外</a:t>
              </a:r>
              <a:endPar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a:p>
              <a:pPr marL="357192" marR="0" lvl="1" indent="0" algn="just" defTabSz="977895"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祖父母、伯叔父、姑、舅父、姨母、堂表兄弟姊妹、前夫妻子女、外甥</a:t>
              </a:r>
              <a:r>
                <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a:t>
              </a: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女</a:t>
              </a:r>
              <a:r>
                <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a:t>
              </a: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、前夫妻孫</a:t>
              </a:r>
              <a:r>
                <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a:t>
              </a: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女</a:t>
              </a:r>
              <a:r>
                <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a:t>
              </a:r>
            </a:p>
          </p:txBody>
        </p:sp>
        <p:sp>
          <p:nvSpPr>
            <p:cNvPr id="10" name="手繪多邊形 9"/>
            <p:cNvSpPr/>
            <p:nvPr/>
          </p:nvSpPr>
          <p:spPr>
            <a:xfrm>
              <a:off x="10252225" y="6244026"/>
              <a:ext cx="3714749" cy="1295997"/>
            </a:xfrm>
            <a:custGeom>
              <a:avLst/>
              <a:gdLst>
                <a:gd name="f0" fmla="val 10800000"/>
                <a:gd name="f1" fmla="val 5400000"/>
                <a:gd name="f2" fmla="val 180"/>
                <a:gd name="f3" fmla="val w"/>
                <a:gd name="f4" fmla="val h"/>
                <a:gd name="f5" fmla="val 0"/>
                <a:gd name="f6" fmla="val 3714749"/>
                <a:gd name="f7" fmla="val 1296000"/>
                <a:gd name="f8" fmla="+- 0 0 -90"/>
                <a:gd name="f9" fmla="*/ f3 1 3714749"/>
                <a:gd name="f10" fmla="*/ f4 1 1296000"/>
                <a:gd name="f11" fmla="+- f7 0 f5"/>
                <a:gd name="f12" fmla="+- f6 0 f5"/>
                <a:gd name="f13" fmla="*/ f8 f0 1"/>
                <a:gd name="f14" fmla="*/ f12 1 3714749"/>
                <a:gd name="f15" fmla="*/ f11 1 1296000"/>
                <a:gd name="f16" fmla="*/ 0 f12 1"/>
                <a:gd name="f17" fmla="*/ 0 f11 1"/>
                <a:gd name="f18" fmla="*/ 3714749 f12 1"/>
                <a:gd name="f19" fmla="*/ 1296000 f11 1"/>
                <a:gd name="f20" fmla="*/ f13 1 f2"/>
                <a:gd name="f21" fmla="*/ f16 1 3714749"/>
                <a:gd name="f22" fmla="*/ f17 1 1296000"/>
                <a:gd name="f23" fmla="*/ f18 1 3714749"/>
                <a:gd name="f24" fmla="*/ f19 1 12960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714749" h="1296000">
                  <a:moveTo>
                    <a:pt x="f5" y="f5"/>
                  </a:moveTo>
                  <a:lnTo>
                    <a:pt x="f6" y="f5"/>
                  </a:lnTo>
                  <a:lnTo>
                    <a:pt x="f6" y="f7"/>
                  </a:lnTo>
                  <a:lnTo>
                    <a:pt x="f5" y="f7"/>
                  </a:lnTo>
                  <a:lnTo>
                    <a:pt x="f5" y="f5"/>
                  </a:lnTo>
                  <a:close/>
                </a:path>
              </a:pathLst>
            </a:custGeom>
            <a:solidFill>
              <a:srgbClr val="EDECED"/>
            </a:solidFill>
            <a:ln w="25402" cap="flat">
              <a:solidFill>
                <a:srgbClr val="EDECED"/>
              </a:solidFill>
              <a:prstDash val="solid"/>
              <a:miter/>
            </a:ln>
          </p:spPr>
          <p:txBody>
            <a:bodyPr vert="horz" wrap="square" lIns="199138" tIns="113787" rIns="199138" bIns="113787" anchor="ctr" anchorCtr="1" compatLnSpc="1">
              <a:noAutofit/>
            </a:bodyPr>
            <a:lstStyle/>
            <a:p>
              <a:pPr marL="0" marR="0" lvl="0" indent="0" algn="ctr" defTabSz="1244598"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zh-TW" sz="28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現為或曾為配偶之四親等以內血親之配偶</a:t>
              </a:r>
              <a:endParaRPr lang="en-US" sz="28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p:txBody>
        </p:sp>
        <p:sp>
          <p:nvSpPr>
            <p:cNvPr id="11" name="手繪多邊形 10"/>
            <p:cNvSpPr/>
            <p:nvPr/>
          </p:nvSpPr>
          <p:spPr>
            <a:xfrm>
              <a:off x="10256038" y="7518882"/>
              <a:ext cx="3714749" cy="2532266"/>
            </a:xfrm>
            <a:custGeom>
              <a:avLst/>
              <a:gdLst>
                <a:gd name="f0" fmla="val 10800000"/>
                <a:gd name="f1" fmla="val 5400000"/>
                <a:gd name="f2" fmla="val 180"/>
                <a:gd name="f3" fmla="val w"/>
                <a:gd name="f4" fmla="val h"/>
                <a:gd name="f5" fmla="val 0"/>
                <a:gd name="f6" fmla="val 3714749"/>
                <a:gd name="f7" fmla="val 2532262"/>
                <a:gd name="f8" fmla="+- 0 0 -90"/>
                <a:gd name="f9" fmla="*/ f3 1 3714749"/>
                <a:gd name="f10" fmla="*/ f4 1 2532262"/>
                <a:gd name="f11" fmla="+- f7 0 f5"/>
                <a:gd name="f12" fmla="+- f6 0 f5"/>
                <a:gd name="f13" fmla="*/ f8 f0 1"/>
                <a:gd name="f14" fmla="*/ f12 1 3714749"/>
                <a:gd name="f15" fmla="*/ f11 1 2532262"/>
                <a:gd name="f16" fmla="*/ 0 f12 1"/>
                <a:gd name="f17" fmla="*/ 0 f11 1"/>
                <a:gd name="f18" fmla="*/ 3714749 f12 1"/>
                <a:gd name="f19" fmla="*/ 2532262 f11 1"/>
                <a:gd name="f20" fmla="*/ f13 1 f2"/>
                <a:gd name="f21" fmla="*/ f16 1 3714749"/>
                <a:gd name="f22" fmla="*/ f17 1 2532262"/>
                <a:gd name="f23" fmla="*/ f18 1 3714749"/>
                <a:gd name="f24" fmla="*/ f19 1 253226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714749" h="2532262">
                  <a:moveTo>
                    <a:pt x="f5" y="f5"/>
                  </a:moveTo>
                  <a:lnTo>
                    <a:pt x="f6" y="f5"/>
                  </a:lnTo>
                  <a:lnTo>
                    <a:pt x="f6" y="f7"/>
                  </a:lnTo>
                  <a:lnTo>
                    <a:pt x="f5" y="f7"/>
                  </a:lnTo>
                  <a:lnTo>
                    <a:pt x="f5" y="f5"/>
                  </a:lnTo>
                  <a:close/>
                </a:path>
              </a:pathLst>
            </a:custGeom>
            <a:solidFill>
              <a:srgbClr val="F8F8F8">
                <a:alpha val="90000"/>
              </a:srgbClr>
            </a:solidFill>
            <a:ln w="25402" cap="flat">
              <a:solidFill>
                <a:srgbClr val="F8F8F8">
                  <a:alpha val="90000"/>
                </a:srgbClr>
              </a:solidFill>
              <a:prstDash val="solid"/>
              <a:miter/>
            </a:ln>
          </p:spPr>
          <p:txBody>
            <a:bodyPr vert="horz" wrap="square" lIns="117344" tIns="117344" rIns="156462" bIns="176022" anchor="t" anchorCtr="0" compatLnSpc="1">
              <a:noAutofit/>
            </a:bodyPr>
            <a:lstStyle/>
            <a:p>
              <a:pPr marL="228600" marR="0" lvl="1" indent="-228600" algn="l" defTabSz="977895"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zh-TW" sz="30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配偶姑丈、伯叔母、</a:t>
              </a:r>
              <a:endParaRPr lang="en-US" sz="3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endParaRPr>
            </a:p>
            <a:p>
              <a:pPr marL="357192" marR="0" lvl="1" indent="0" algn="l" defTabSz="977895"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zh-TW" sz="30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舅母、姨丈、姪女婿、姪媳</a:t>
              </a:r>
              <a:endParaRPr lang="en-US" sz="30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p:txBody>
        </p:sp>
      </p:grpSp>
      <p:grpSp>
        <p:nvGrpSpPr>
          <p:cNvPr id="12" name="資料庫圖表 7"/>
          <p:cNvGrpSpPr/>
          <p:nvPr/>
        </p:nvGrpSpPr>
        <p:grpSpPr>
          <a:xfrm>
            <a:off x="1786408" y="2706880"/>
            <a:ext cx="12184379" cy="3282503"/>
            <a:chOff x="1786408" y="2706880"/>
            <a:chExt cx="12184379" cy="3282503"/>
          </a:xfrm>
        </p:grpSpPr>
        <p:sp>
          <p:nvSpPr>
            <p:cNvPr id="13" name="手繪多邊形 12"/>
            <p:cNvSpPr/>
            <p:nvPr/>
          </p:nvSpPr>
          <p:spPr>
            <a:xfrm>
              <a:off x="1786408" y="2706880"/>
              <a:ext cx="3714749" cy="1485900"/>
            </a:xfrm>
            <a:custGeom>
              <a:avLst/>
              <a:gdLst>
                <a:gd name="f0" fmla="val 10800000"/>
                <a:gd name="f1" fmla="val 5400000"/>
                <a:gd name="f2" fmla="val 180"/>
                <a:gd name="f3" fmla="val w"/>
                <a:gd name="f4" fmla="val h"/>
                <a:gd name="f5" fmla="val 0"/>
                <a:gd name="f6" fmla="val 3714749"/>
                <a:gd name="f7" fmla="val 1485899"/>
                <a:gd name="f8" fmla="+- 0 0 -90"/>
                <a:gd name="f9" fmla="*/ f3 1 3714749"/>
                <a:gd name="f10" fmla="*/ f4 1 1485899"/>
                <a:gd name="f11" fmla="+- f7 0 f5"/>
                <a:gd name="f12" fmla="+- f6 0 f5"/>
                <a:gd name="f13" fmla="*/ f8 f0 1"/>
                <a:gd name="f14" fmla="*/ f12 1 3714749"/>
                <a:gd name="f15" fmla="*/ f11 1 1485899"/>
                <a:gd name="f16" fmla="*/ 0 f12 1"/>
                <a:gd name="f17" fmla="*/ 0 f11 1"/>
                <a:gd name="f18" fmla="*/ 3714749 f12 1"/>
                <a:gd name="f19" fmla="*/ 1485899 f11 1"/>
                <a:gd name="f20" fmla="*/ f13 1 f2"/>
                <a:gd name="f21" fmla="*/ f16 1 3714749"/>
                <a:gd name="f22" fmla="*/ f17 1 1485899"/>
                <a:gd name="f23" fmla="*/ f18 1 3714749"/>
                <a:gd name="f24" fmla="*/ f19 1 148589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714749" h="1485899">
                  <a:moveTo>
                    <a:pt x="f5" y="f5"/>
                  </a:moveTo>
                  <a:lnTo>
                    <a:pt x="f6" y="f5"/>
                  </a:lnTo>
                  <a:lnTo>
                    <a:pt x="f6" y="f7"/>
                  </a:lnTo>
                  <a:lnTo>
                    <a:pt x="f5" y="f7"/>
                  </a:lnTo>
                  <a:lnTo>
                    <a:pt x="f5" y="f5"/>
                  </a:lnTo>
                  <a:close/>
                </a:path>
              </a:pathLst>
            </a:custGeom>
            <a:solidFill>
              <a:srgbClr val="888888"/>
            </a:solidFill>
            <a:ln w="25402" cap="flat">
              <a:solidFill>
                <a:srgbClr val="888888"/>
              </a:solidFill>
              <a:prstDash val="solid"/>
              <a:miter/>
            </a:ln>
          </p:spPr>
          <p:txBody>
            <a:bodyPr vert="horz" wrap="square" lIns="227585" tIns="130045" rIns="227585" bIns="130045" anchor="ctr" anchorCtr="1" compatLnSpc="1">
              <a:noAutofit/>
            </a:bodyPr>
            <a:lstStyle/>
            <a:p>
              <a:pPr marL="0" marR="0" lvl="0" indent="0" algn="ctr" defTabSz="1422404"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zh-TW" sz="32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配偶或前配偶</a:t>
              </a:r>
              <a:endParaRPr lang="en-US" sz="32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p:txBody>
        </p:sp>
        <p:sp>
          <p:nvSpPr>
            <p:cNvPr id="14" name="手繪多邊形 13"/>
            <p:cNvSpPr/>
            <p:nvPr/>
          </p:nvSpPr>
          <p:spPr>
            <a:xfrm>
              <a:off x="1786408" y="4192780"/>
              <a:ext cx="3714749" cy="1796603"/>
            </a:xfrm>
            <a:custGeom>
              <a:avLst/>
              <a:gdLst>
                <a:gd name="f0" fmla="val 10800000"/>
                <a:gd name="f1" fmla="val 5400000"/>
                <a:gd name="f2" fmla="val 180"/>
                <a:gd name="f3" fmla="val w"/>
                <a:gd name="f4" fmla="val h"/>
                <a:gd name="f5" fmla="val 0"/>
                <a:gd name="f6" fmla="val 3714749"/>
                <a:gd name="f7" fmla="val 1796602"/>
                <a:gd name="f8" fmla="+- 0 0 -90"/>
                <a:gd name="f9" fmla="*/ f3 1 3714749"/>
                <a:gd name="f10" fmla="*/ f4 1 1796602"/>
                <a:gd name="f11" fmla="+- f7 0 f5"/>
                <a:gd name="f12" fmla="+- f6 0 f5"/>
                <a:gd name="f13" fmla="*/ f8 f0 1"/>
                <a:gd name="f14" fmla="*/ f12 1 3714749"/>
                <a:gd name="f15" fmla="*/ f11 1 1796602"/>
                <a:gd name="f16" fmla="*/ 0 f12 1"/>
                <a:gd name="f17" fmla="*/ 0 f11 1"/>
                <a:gd name="f18" fmla="*/ 3714749 f12 1"/>
                <a:gd name="f19" fmla="*/ 1796602 f11 1"/>
                <a:gd name="f20" fmla="*/ f13 1 f2"/>
                <a:gd name="f21" fmla="*/ f16 1 3714749"/>
                <a:gd name="f22" fmla="*/ f17 1 1796602"/>
                <a:gd name="f23" fmla="*/ f18 1 3714749"/>
                <a:gd name="f24" fmla="*/ f19 1 179660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714749" h="1796602">
                  <a:moveTo>
                    <a:pt x="f5" y="f5"/>
                  </a:moveTo>
                  <a:lnTo>
                    <a:pt x="f6" y="f5"/>
                  </a:lnTo>
                  <a:lnTo>
                    <a:pt x="f6" y="f7"/>
                  </a:lnTo>
                  <a:lnTo>
                    <a:pt x="f5" y="f7"/>
                  </a:lnTo>
                  <a:lnTo>
                    <a:pt x="f5" y="f5"/>
                  </a:lnTo>
                  <a:close/>
                </a:path>
              </a:pathLst>
            </a:custGeom>
            <a:solidFill>
              <a:srgbClr val="DADADA">
                <a:alpha val="90000"/>
              </a:srgbClr>
            </a:solidFill>
            <a:ln w="25402" cap="flat">
              <a:solidFill>
                <a:srgbClr val="DADADA">
                  <a:alpha val="90000"/>
                </a:srgbClr>
              </a:solidFill>
              <a:prstDash val="solid"/>
              <a:miter/>
            </a:ln>
          </p:spPr>
          <p:txBody>
            <a:bodyPr vert="horz" wrap="square" lIns="149348" tIns="149348" rIns="199138" bIns="224028" anchor="t" anchorCtr="0" compatLnSpc="1">
              <a:noAutofit/>
            </a:bodyPr>
            <a:lstStyle/>
            <a:p>
              <a:pPr marL="285750" marR="0" lvl="1" indent="-285750" algn="l" defTabSz="1244598" rtl="0" fontAlgn="auto" hangingPunct="1">
                <a:lnSpc>
                  <a:spcPct val="90000"/>
                </a:lnSpc>
                <a:spcBef>
                  <a:spcPts val="0"/>
                </a:spcBef>
                <a:spcAft>
                  <a:spcPts val="50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夫、妻、</a:t>
              </a:r>
              <a:endPar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a:p>
              <a:pPr marL="285750" marR="0" lvl="1" indent="-285750" algn="l" defTabSz="1244598" rtl="0" fontAlgn="auto" hangingPunct="1">
                <a:lnSpc>
                  <a:spcPct val="90000"/>
                </a:lnSpc>
                <a:spcBef>
                  <a:spcPts val="0"/>
                </a:spcBef>
                <a:spcAft>
                  <a:spcPts val="50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前夫、前妻</a:t>
              </a:r>
              <a:endPar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p:txBody>
        </p:sp>
        <p:sp>
          <p:nvSpPr>
            <p:cNvPr id="15" name="手繪多邊形 14"/>
            <p:cNvSpPr/>
            <p:nvPr/>
          </p:nvSpPr>
          <p:spPr>
            <a:xfrm>
              <a:off x="6021223" y="2706880"/>
              <a:ext cx="3714749" cy="1485900"/>
            </a:xfrm>
            <a:custGeom>
              <a:avLst/>
              <a:gdLst>
                <a:gd name="f0" fmla="val 10800000"/>
                <a:gd name="f1" fmla="val 5400000"/>
                <a:gd name="f2" fmla="val 180"/>
                <a:gd name="f3" fmla="val w"/>
                <a:gd name="f4" fmla="val h"/>
                <a:gd name="f5" fmla="val 0"/>
                <a:gd name="f6" fmla="val 3714749"/>
                <a:gd name="f7" fmla="val 1485899"/>
                <a:gd name="f8" fmla="+- 0 0 -90"/>
                <a:gd name="f9" fmla="*/ f3 1 3714749"/>
                <a:gd name="f10" fmla="*/ f4 1 1485899"/>
                <a:gd name="f11" fmla="+- f7 0 f5"/>
                <a:gd name="f12" fmla="+- f6 0 f5"/>
                <a:gd name="f13" fmla="*/ f8 f0 1"/>
                <a:gd name="f14" fmla="*/ f12 1 3714749"/>
                <a:gd name="f15" fmla="*/ f11 1 1485899"/>
                <a:gd name="f16" fmla="*/ 0 f12 1"/>
                <a:gd name="f17" fmla="*/ 0 f11 1"/>
                <a:gd name="f18" fmla="*/ 3714749 f12 1"/>
                <a:gd name="f19" fmla="*/ 1485899 f11 1"/>
                <a:gd name="f20" fmla="*/ f13 1 f2"/>
                <a:gd name="f21" fmla="*/ f16 1 3714749"/>
                <a:gd name="f22" fmla="*/ f17 1 1485899"/>
                <a:gd name="f23" fmla="*/ f18 1 3714749"/>
                <a:gd name="f24" fmla="*/ f19 1 148589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714749" h="1485899">
                  <a:moveTo>
                    <a:pt x="f5" y="f5"/>
                  </a:moveTo>
                  <a:lnTo>
                    <a:pt x="f6" y="f5"/>
                  </a:lnTo>
                  <a:lnTo>
                    <a:pt x="f6" y="f7"/>
                  </a:lnTo>
                  <a:lnTo>
                    <a:pt x="f5" y="f7"/>
                  </a:lnTo>
                  <a:lnTo>
                    <a:pt x="f5" y="f5"/>
                  </a:lnTo>
                  <a:close/>
                </a:path>
              </a:pathLst>
            </a:custGeom>
            <a:solidFill>
              <a:srgbClr val="BB4900"/>
            </a:solidFill>
            <a:ln w="25402" cap="flat">
              <a:solidFill>
                <a:srgbClr val="BB4900"/>
              </a:solidFill>
              <a:prstDash val="solid"/>
              <a:miter/>
            </a:ln>
          </p:spPr>
          <p:txBody>
            <a:bodyPr vert="horz" wrap="square" lIns="199138" tIns="113787" rIns="199138" bIns="113787" anchor="ctr" anchorCtr="1" compatLnSpc="1">
              <a:noAutofit/>
            </a:bodyPr>
            <a:lstStyle/>
            <a:p>
              <a:pPr marL="0" marR="0" lvl="0" indent="0" algn="ctr" defTabSz="1244598"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zh-TW" sz="28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現有或曾有同居關係、家長家屬或家屬間關係者</a:t>
              </a:r>
              <a:endParaRPr lang="en-US" sz="28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p:txBody>
        </p:sp>
        <p:sp>
          <p:nvSpPr>
            <p:cNvPr id="16" name="手繪多邊形 15"/>
            <p:cNvSpPr/>
            <p:nvPr/>
          </p:nvSpPr>
          <p:spPr>
            <a:xfrm>
              <a:off x="6021223" y="4192780"/>
              <a:ext cx="3714749" cy="1796603"/>
            </a:xfrm>
            <a:custGeom>
              <a:avLst/>
              <a:gdLst>
                <a:gd name="f0" fmla="val 10800000"/>
                <a:gd name="f1" fmla="val 5400000"/>
                <a:gd name="f2" fmla="val 180"/>
                <a:gd name="f3" fmla="val w"/>
                <a:gd name="f4" fmla="val h"/>
                <a:gd name="f5" fmla="val 0"/>
                <a:gd name="f6" fmla="val 3714749"/>
                <a:gd name="f7" fmla="val 1796602"/>
                <a:gd name="f8" fmla="+- 0 0 -90"/>
                <a:gd name="f9" fmla="*/ f3 1 3714749"/>
                <a:gd name="f10" fmla="*/ f4 1 1796602"/>
                <a:gd name="f11" fmla="+- f7 0 f5"/>
                <a:gd name="f12" fmla="+- f6 0 f5"/>
                <a:gd name="f13" fmla="*/ f8 f0 1"/>
                <a:gd name="f14" fmla="*/ f12 1 3714749"/>
                <a:gd name="f15" fmla="*/ f11 1 1796602"/>
                <a:gd name="f16" fmla="*/ 0 f12 1"/>
                <a:gd name="f17" fmla="*/ 0 f11 1"/>
                <a:gd name="f18" fmla="*/ 3714749 f12 1"/>
                <a:gd name="f19" fmla="*/ 1796602 f11 1"/>
                <a:gd name="f20" fmla="*/ f13 1 f2"/>
                <a:gd name="f21" fmla="*/ f16 1 3714749"/>
                <a:gd name="f22" fmla="*/ f17 1 1796602"/>
                <a:gd name="f23" fmla="*/ f18 1 3714749"/>
                <a:gd name="f24" fmla="*/ f19 1 179660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714749" h="1796602">
                  <a:moveTo>
                    <a:pt x="f5" y="f5"/>
                  </a:moveTo>
                  <a:lnTo>
                    <a:pt x="f6" y="f5"/>
                  </a:lnTo>
                  <a:lnTo>
                    <a:pt x="f6" y="f7"/>
                  </a:lnTo>
                  <a:lnTo>
                    <a:pt x="f5" y="f7"/>
                  </a:lnTo>
                  <a:lnTo>
                    <a:pt x="f5" y="f5"/>
                  </a:lnTo>
                  <a:close/>
                </a:path>
              </a:pathLst>
            </a:custGeom>
            <a:solidFill>
              <a:srgbClr val="EECB86">
                <a:alpha val="90000"/>
              </a:srgbClr>
            </a:solidFill>
            <a:ln w="25402" cap="flat">
              <a:solidFill>
                <a:srgbClr val="EECB86">
                  <a:alpha val="90000"/>
                </a:srgbClr>
              </a:solidFill>
              <a:prstDash val="solid"/>
              <a:miter/>
            </a:ln>
          </p:spPr>
          <p:txBody>
            <a:bodyPr vert="horz" wrap="square" lIns="149348" tIns="149348" rIns="199138" bIns="224028" anchor="t" anchorCtr="0" compatLnSpc="1">
              <a:noAutofit/>
            </a:bodyPr>
            <a:lstStyle/>
            <a:p>
              <a:pPr marL="285750" marR="0" lvl="1" indent="-285750" algn="l" defTabSz="1244598" rtl="0" fontAlgn="auto" hangingPunct="1">
                <a:lnSpc>
                  <a:spcPct val="90000"/>
                </a:lnSpc>
                <a:spcBef>
                  <a:spcPts val="0"/>
                </a:spcBef>
                <a:spcAft>
                  <a:spcPts val="50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未婚同居情侶</a:t>
              </a:r>
              <a:endPar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a:p>
              <a:pPr marL="285750" marR="0" lvl="1" indent="-285750" algn="l" defTabSz="1244598" rtl="0" fontAlgn="auto" hangingPunct="1">
                <a:lnSpc>
                  <a:spcPct val="90000"/>
                </a:lnSpc>
                <a:spcBef>
                  <a:spcPts val="0"/>
                </a:spcBef>
                <a:spcAft>
                  <a:spcPts val="50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繼父母</a:t>
              </a:r>
              <a:endPar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a:p>
              <a:pPr marL="285750" marR="0" lvl="1" indent="-285750" algn="l" defTabSz="1244598" rtl="0" fontAlgn="auto" hangingPunct="1">
                <a:lnSpc>
                  <a:spcPct val="90000"/>
                </a:lnSpc>
                <a:spcBef>
                  <a:spcPts val="0"/>
                </a:spcBef>
                <a:spcAft>
                  <a:spcPts val="50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同居人子女</a:t>
              </a:r>
              <a:endPar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p:txBody>
        </p:sp>
        <p:sp>
          <p:nvSpPr>
            <p:cNvPr id="17" name="手繪多邊形 16"/>
            <p:cNvSpPr/>
            <p:nvPr/>
          </p:nvSpPr>
          <p:spPr>
            <a:xfrm>
              <a:off x="10256038" y="2706880"/>
              <a:ext cx="3714749" cy="1485900"/>
            </a:xfrm>
            <a:custGeom>
              <a:avLst/>
              <a:gdLst>
                <a:gd name="f0" fmla="val 10800000"/>
                <a:gd name="f1" fmla="val 5400000"/>
                <a:gd name="f2" fmla="val 180"/>
                <a:gd name="f3" fmla="val w"/>
                <a:gd name="f4" fmla="val h"/>
                <a:gd name="f5" fmla="val 0"/>
                <a:gd name="f6" fmla="val 3714749"/>
                <a:gd name="f7" fmla="val 1485899"/>
                <a:gd name="f8" fmla="+- 0 0 -90"/>
                <a:gd name="f9" fmla="*/ f3 1 3714749"/>
                <a:gd name="f10" fmla="*/ f4 1 1485899"/>
                <a:gd name="f11" fmla="+- f7 0 f5"/>
                <a:gd name="f12" fmla="+- f6 0 f5"/>
                <a:gd name="f13" fmla="*/ f8 f0 1"/>
                <a:gd name="f14" fmla="*/ f12 1 3714749"/>
                <a:gd name="f15" fmla="*/ f11 1 1485899"/>
                <a:gd name="f16" fmla="*/ 0 f12 1"/>
                <a:gd name="f17" fmla="*/ 0 f11 1"/>
                <a:gd name="f18" fmla="*/ 3714749 f12 1"/>
                <a:gd name="f19" fmla="*/ 1485899 f11 1"/>
                <a:gd name="f20" fmla="*/ f13 1 f2"/>
                <a:gd name="f21" fmla="*/ f16 1 3714749"/>
                <a:gd name="f22" fmla="*/ f17 1 1485899"/>
                <a:gd name="f23" fmla="*/ f18 1 3714749"/>
                <a:gd name="f24" fmla="*/ f19 1 148589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714749" h="1485899">
                  <a:moveTo>
                    <a:pt x="f5" y="f5"/>
                  </a:moveTo>
                  <a:lnTo>
                    <a:pt x="f6" y="f5"/>
                  </a:lnTo>
                  <a:lnTo>
                    <a:pt x="f6" y="f7"/>
                  </a:lnTo>
                  <a:lnTo>
                    <a:pt x="f5" y="f7"/>
                  </a:lnTo>
                  <a:lnTo>
                    <a:pt x="f5" y="f5"/>
                  </a:lnTo>
                  <a:close/>
                </a:path>
              </a:pathLst>
            </a:custGeom>
            <a:solidFill>
              <a:srgbClr val="EE1000"/>
            </a:solidFill>
            <a:ln w="25402" cap="flat">
              <a:solidFill>
                <a:srgbClr val="EE1000"/>
              </a:solidFill>
              <a:prstDash val="solid"/>
              <a:miter/>
            </a:ln>
          </p:spPr>
          <p:txBody>
            <a:bodyPr vert="horz" wrap="square" lIns="199138" tIns="113787" rIns="199138" bIns="113787" anchor="ctr" anchorCtr="1" compatLnSpc="1">
              <a:noAutofit/>
            </a:bodyPr>
            <a:lstStyle/>
            <a:p>
              <a:pPr marL="0" marR="0" lvl="0" indent="0" algn="ctr" defTabSz="1244598"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zh-TW" sz="28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現為或曾為直系血親</a:t>
              </a:r>
              <a:endParaRPr lang="en-US" sz="28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p:txBody>
        </p:sp>
        <p:sp>
          <p:nvSpPr>
            <p:cNvPr id="18" name="手繪多邊形 17"/>
            <p:cNvSpPr/>
            <p:nvPr/>
          </p:nvSpPr>
          <p:spPr>
            <a:xfrm>
              <a:off x="10256038" y="4192780"/>
              <a:ext cx="3714749" cy="1796603"/>
            </a:xfrm>
            <a:custGeom>
              <a:avLst/>
              <a:gdLst>
                <a:gd name="f0" fmla="val 10800000"/>
                <a:gd name="f1" fmla="val 5400000"/>
                <a:gd name="f2" fmla="val 180"/>
                <a:gd name="f3" fmla="val w"/>
                <a:gd name="f4" fmla="val h"/>
                <a:gd name="f5" fmla="val 0"/>
                <a:gd name="f6" fmla="val 3714749"/>
                <a:gd name="f7" fmla="val 1796602"/>
                <a:gd name="f8" fmla="+- 0 0 -90"/>
                <a:gd name="f9" fmla="*/ f3 1 3714749"/>
                <a:gd name="f10" fmla="*/ f4 1 1796602"/>
                <a:gd name="f11" fmla="+- f7 0 f5"/>
                <a:gd name="f12" fmla="+- f6 0 f5"/>
                <a:gd name="f13" fmla="*/ f8 f0 1"/>
                <a:gd name="f14" fmla="*/ f12 1 3714749"/>
                <a:gd name="f15" fmla="*/ f11 1 1796602"/>
                <a:gd name="f16" fmla="*/ 0 f12 1"/>
                <a:gd name="f17" fmla="*/ 0 f11 1"/>
                <a:gd name="f18" fmla="*/ 3714749 f12 1"/>
                <a:gd name="f19" fmla="*/ 1796602 f11 1"/>
                <a:gd name="f20" fmla="*/ f13 1 f2"/>
                <a:gd name="f21" fmla="*/ f16 1 3714749"/>
                <a:gd name="f22" fmla="*/ f17 1 1796602"/>
                <a:gd name="f23" fmla="*/ f18 1 3714749"/>
                <a:gd name="f24" fmla="*/ f19 1 179660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714749" h="1796602">
                  <a:moveTo>
                    <a:pt x="f5" y="f5"/>
                  </a:moveTo>
                  <a:lnTo>
                    <a:pt x="f6" y="f5"/>
                  </a:lnTo>
                  <a:lnTo>
                    <a:pt x="f6" y="f7"/>
                  </a:lnTo>
                  <a:lnTo>
                    <a:pt x="f5" y="f7"/>
                  </a:lnTo>
                  <a:lnTo>
                    <a:pt x="f5" y="f5"/>
                  </a:lnTo>
                  <a:close/>
                </a:path>
              </a:pathLst>
            </a:custGeom>
            <a:solidFill>
              <a:srgbClr val="FFBC36">
                <a:alpha val="90000"/>
              </a:srgbClr>
            </a:solidFill>
            <a:ln w="25402" cap="flat">
              <a:solidFill>
                <a:srgbClr val="FFBC36">
                  <a:alpha val="90000"/>
                </a:srgbClr>
              </a:solidFill>
              <a:prstDash val="solid"/>
              <a:miter/>
            </a:ln>
          </p:spPr>
          <p:txBody>
            <a:bodyPr vert="horz" wrap="square" lIns="149348" tIns="149348" rIns="199138" bIns="224028" anchor="t" anchorCtr="0" compatLnSpc="1">
              <a:noAutofit/>
            </a:bodyPr>
            <a:lstStyle/>
            <a:p>
              <a:pPr marL="285750" marR="0" lvl="1" indent="-285750" algn="l" defTabSz="1244598" rtl="0" fontAlgn="auto" hangingPunct="1">
                <a:lnSpc>
                  <a:spcPct val="90000"/>
                </a:lnSpc>
                <a:spcBef>
                  <a:spcPts val="0"/>
                </a:spcBef>
                <a:spcAft>
                  <a:spcPts val="50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父母、祖父母、</a:t>
              </a:r>
              <a:endPar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a:p>
              <a:pPr marL="285750" marR="0" lvl="1" indent="-285750" algn="l" defTabSz="1244598" rtl="0" fontAlgn="auto" hangingPunct="1">
                <a:lnSpc>
                  <a:spcPct val="90000"/>
                </a:lnSpc>
                <a:spcBef>
                  <a:spcPts val="0"/>
                </a:spcBef>
                <a:spcAft>
                  <a:spcPts val="50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養父母、孫子女</a:t>
              </a:r>
              <a:endParaRPr lang="en-US" sz="28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p:txBody>
        </p:sp>
      </p:grpSp>
      <p:sp>
        <p:nvSpPr>
          <p:cNvPr id="19" name="矩形 4"/>
          <p:cNvSpPr/>
          <p:nvPr/>
        </p:nvSpPr>
        <p:spPr>
          <a:xfrm>
            <a:off x="2569372" y="1292092"/>
            <a:ext cx="14604202" cy="1200332"/>
          </a:xfrm>
          <a:prstGeom prst="rect">
            <a:avLst/>
          </a:prstGeom>
          <a:noFill/>
          <a:ln cap="flat">
            <a:noFill/>
            <a:prstDash val="solid"/>
          </a:ln>
        </p:spPr>
        <p:txBody>
          <a:bodyPr vert="horz" wrap="square" lIns="91440" tIns="45720" rIns="91440" bIns="45720" anchor="t" anchorCtr="0" compatLnSpc="1">
            <a:spAutoFit/>
          </a:bodyPr>
          <a:lstStyle/>
          <a:p>
            <a:pPr marL="185742" marR="0" lvl="0" indent="-185742"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【第</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3</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條】</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112</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年家暴法</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112</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年</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12</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月</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6</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日公布修正，</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112</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年</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12</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月</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8</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日生效，家庭成員定義未改變，只將「姻親」定義改變用語，以將同性婚姻納入。</a:t>
            </a:r>
            <a:endParaRPr lang="en-US" sz="3600" b="0" i="0" u="none" strike="noStrike" kern="0" cap="none" spc="0" baseline="0" dirty="0">
              <a:solidFill>
                <a:srgbClr val="699331"/>
              </a:solidFill>
              <a:uFillTx/>
              <a:latin typeface="微軟正黑體" panose="020B0604030504040204" pitchFamily="34" charset="-120"/>
              <a:ea typeface="微軟正黑體" panose="020B0604030504040204" pitchFamily="34" charset="-120"/>
              <a:cs typeface="Arial"/>
            </a:endParaRPr>
          </a:p>
        </p:txBody>
      </p:sp>
      <p:pic>
        <p:nvPicPr>
          <p:cNvPr id="20" name="圖片 8"/>
          <p:cNvPicPr>
            <a:picLocks noChangeAspect="1"/>
          </p:cNvPicPr>
          <p:nvPr/>
        </p:nvPicPr>
        <p:blipFill>
          <a:blip r:embed="rId2"/>
          <a:stretch>
            <a:fillRect/>
          </a:stretch>
        </p:blipFill>
        <p:spPr>
          <a:xfrm>
            <a:off x="346246" y="8409681"/>
            <a:ext cx="1956989" cy="1505843"/>
          </a:xfrm>
          <a:prstGeom prst="rect">
            <a:avLst/>
          </a:prstGeom>
          <a:noFill/>
          <a:ln cap="flat">
            <a:noFill/>
          </a:ln>
        </p:spPr>
      </p:pic>
      <p:sp>
        <p:nvSpPr>
          <p:cNvPr id="21" name="手繪多邊形 20"/>
          <p:cNvSpPr/>
          <p:nvPr/>
        </p:nvSpPr>
        <p:spPr>
          <a:xfrm>
            <a:off x="13966966" y="4543662"/>
            <a:ext cx="3714749" cy="1295997"/>
          </a:xfrm>
          <a:custGeom>
            <a:avLst/>
            <a:gdLst>
              <a:gd name="f0" fmla="val 10800000"/>
              <a:gd name="f1" fmla="val 5400000"/>
              <a:gd name="f2" fmla="val 180"/>
              <a:gd name="f3" fmla="val w"/>
              <a:gd name="f4" fmla="val h"/>
              <a:gd name="f5" fmla="val 0"/>
              <a:gd name="f6" fmla="val 3714749"/>
              <a:gd name="f7" fmla="val 1296000"/>
              <a:gd name="f8" fmla="+- 0 0 -90"/>
              <a:gd name="f9" fmla="*/ f3 1 3714749"/>
              <a:gd name="f10" fmla="*/ f4 1 1296000"/>
              <a:gd name="f11" fmla="+- f7 0 f5"/>
              <a:gd name="f12" fmla="+- f6 0 f5"/>
              <a:gd name="f13" fmla="*/ f8 f0 1"/>
              <a:gd name="f14" fmla="*/ f12 1 3714749"/>
              <a:gd name="f15" fmla="*/ f11 1 1296000"/>
              <a:gd name="f16" fmla="*/ 0 f12 1"/>
              <a:gd name="f17" fmla="*/ 0 f11 1"/>
              <a:gd name="f18" fmla="*/ 3714749 f12 1"/>
              <a:gd name="f19" fmla="*/ 1296000 f11 1"/>
              <a:gd name="f20" fmla="*/ f13 1 f2"/>
              <a:gd name="f21" fmla="*/ f16 1 3714749"/>
              <a:gd name="f22" fmla="*/ f17 1 1296000"/>
              <a:gd name="f23" fmla="*/ f18 1 3714749"/>
              <a:gd name="f24" fmla="*/ f19 1 12960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714749" h="1296000">
                <a:moveTo>
                  <a:pt x="f5" y="f5"/>
                </a:moveTo>
                <a:lnTo>
                  <a:pt x="f6" y="f5"/>
                </a:lnTo>
                <a:lnTo>
                  <a:pt x="f6" y="f7"/>
                </a:lnTo>
                <a:lnTo>
                  <a:pt x="f5" y="f7"/>
                </a:lnTo>
                <a:lnTo>
                  <a:pt x="f5" y="f5"/>
                </a:lnTo>
                <a:close/>
              </a:path>
            </a:pathLst>
          </a:custGeom>
          <a:solidFill>
            <a:srgbClr val="BDD7EE"/>
          </a:solidFill>
          <a:ln w="25402" cap="flat">
            <a:solidFill>
              <a:srgbClr val="BDD7EE"/>
            </a:solidFill>
            <a:prstDash val="solid"/>
            <a:miter/>
          </a:ln>
        </p:spPr>
        <p:txBody>
          <a:bodyPr vert="horz" wrap="square" lIns="199138" tIns="113787" rIns="199138" bIns="113787" anchor="ctr" anchorCtr="1" compatLnSpc="1">
            <a:noAutofit/>
          </a:bodyPr>
          <a:lstStyle/>
          <a:p>
            <a:pPr marL="0" marR="0" lvl="0" indent="0" algn="ctr" defTabSz="1244598"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zh-TW" sz="2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rPr>
              <a:t>現為或曾為四親等以內血親之配偶。</a:t>
            </a:r>
            <a:endParaRPr lang="en-US" sz="28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p:txBody>
      </p:sp>
      <p:sp>
        <p:nvSpPr>
          <p:cNvPr id="22" name="手繪多邊形 21"/>
          <p:cNvSpPr/>
          <p:nvPr/>
        </p:nvSpPr>
        <p:spPr>
          <a:xfrm>
            <a:off x="13965064" y="5877415"/>
            <a:ext cx="3714749" cy="2532266"/>
          </a:xfrm>
          <a:custGeom>
            <a:avLst/>
            <a:gdLst>
              <a:gd name="f0" fmla="val 10800000"/>
              <a:gd name="f1" fmla="val 5400000"/>
              <a:gd name="f2" fmla="val 180"/>
              <a:gd name="f3" fmla="val w"/>
              <a:gd name="f4" fmla="val h"/>
              <a:gd name="f5" fmla="val 0"/>
              <a:gd name="f6" fmla="val 3714749"/>
              <a:gd name="f7" fmla="val 2532262"/>
              <a:gd name="f8" fmla="+- 0 0 -90"/>
              <a:gd name="f9" fmla="*/ f3 1 3714749"/>
              <a:gd name="f10" fmla="*/ f4 1 2532262"/>
              <a:gd name="f11" fmla="+- f7 0 f5"/>
              <a:gd name="f12" fmla="+- f6 0 f5"/>
              <a:gd name="f13" fmla="*/ f8 f0 1"/>
              <a:gd name="f14" fmla="*/ f12 1 3714749"/>
              <a:gd name="f15" fmla="*/ f11 1 2532262"/>
              <a:gd name="f16" fmla="*/ 0 f12 1"/>
              <a:gd name="f17" fmla="*/ 0 f11 1"/>
              <a:gd name="f18" fmla="*/ 3714749 f12 1"/>
              <a:gd name="f19" fmla="*/ 2532262 f11 1"/>
              <a:gd name="f20" fmla="*/ f13 1 f2"/>
              <a:gd name="f21" fmla="*/ f16 1 3714749"/>
              <a:gd name="f22" fmla="*/ f17 1 2532262"/>
              <a:gd name="f23" fmla="*/ f18 1 3714749"/>
              <a:gd name="f24" fmla="*/ f19 1 253226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714749" h="2532262">
                <a:moveTo>
                  <a:pt x="f5" y="f5"/>
                </a:moveTo>
                <a:lnTo>
                  <a:pt x="f6" y="f5"/>
                </a:lnTo>
                <a:lnTo>
                  <a:pt x="f6" y="f7"/>
                </a:lnTo>
                <a:lnTo>
                  <a:pt x="f5" y="f7"/>
                </a:lnTo>
                <a:lnTo>
                  <a:pt x="f5" y="f5"/>
                </a:lnTo>
                <a:close/>
              </a:path>
            </a:pathLst>
          </a:custGeom>
          <a:solidFill>
            <a:srgbClr val="DEEBF7">
              <a:alpha val="90000"/>
            </a:srgbClr>
          </a:solidFill>
          <a:ln w="25402" cap="flat">
            <a:solidFill>
              <a:srgbClr val="E6F7F3">
                <a:alpha val="90000"/>
              </a:srgbClr>
            </a:solidFill>
            <a:prstDash val="solid"/>
            <a:miter/>
          </a:ln>
        </p:spPr>
        <p:txBody>
          <a:bodyPr vert="horz" wrap="square" lIns="117344" tIns="117344" rIns="156462" bIns="176022" anchor="t" anchorCtr="0" compatLnSpc="1">
            <a:noAutofit/>
          </a:bodyPr>
          <a:lstStyle/>
          <a:p>
            <a:pPr marL="357192" marR="0" lvl="1" indent="-357192" algn="l" defTabSz="977895"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zh-TW" sz="3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rPr>
              <a:t>．兄弟姊妹、伯叔姑舅姨、堂／表兄弟姊妹、姪兒女、外甥</a:t>
            </a:r>
            <a:r>
              <a:rPr lang="en-US" sz="3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rPr>
              <a:t>(</a:t>
            </a:r>
            <a:r>
              <a:rPr lang="zh-TW" sz="3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rPr>
              <a:t>女</a:t>
            </a:r>
            <a:r>
              <a:rPr lang="en-US" sz="3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rPr>
              <a:t>)</a:t>
            </a:r>
            <a:r>
              <a:rPr lang="zh-TW" sz="3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rPr>
              <a:t>、姪孫</a:t>
            </a:r>
            <a:r>
              <a:rPr lang="en-US" sz="3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rPr>
              <a:t>(</a:t>
            </a:r>
            <a:r>
              <a:rPr lang="zh-TW" sz="3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rPr>
              <a:t>女</a:t>
            </a:r>
            <a:r>
              <a:rPr lang="en-US" sz="3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rPr>
              <a:t>)</a:t>
            </a:r>
            <a:r>
              <a:rPr lang="zh-TW" sz="3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rPr>
              <a:t>、外甥孫</a:t>
            </a:r>
            <a:r>
              <a:rPr lang="en-US" sz="3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rPr>
              <a:t>(</a:t>
            </a:r>
            <a:r>
              <a:rPr lang="zh-TW" sz="3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rPr>
              <a:t>女</a:t>
            </a:r>
            <a:r>
              <a:rPr lang="en-US" sz="3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rPr>
              <a:t>)</a:t>
            </a:r>
            <a:r>
              <a:rPr lang="zh-TW" sz="30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rPr>
              <a:t>之配偶</a:t>
            </a:r>
            <a:endParaRPr lang="en-US" sz="30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5153028" y="1780949"/>
            <a:ext cx="8477246" cy="92333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身體上不法侵害</a:t>
            </a:r>
            <a:r>
              <a:rPr lang="en-US"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肢體虐待</a:t>
            </a:r>
            <a:r>
              <a:rPr lang="en-US"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p>
        </p:txBody>
      </p:sp>
      <p:grpSp>
        <p:nvGrpSpPr>
          <p:cNvPr id="3" name="群組 5"/>
          <p:cNvGrpSpPr/>
          <p:nvPr/>
        </p:nvGrpSpPr>
        <p:grpSpPr>
          <a:xfrm>
            <a:off x="2305046" y="3264691"/>
            <a:ext cx="14549439" cy="4433626"/>
            <a:chOff x="2305046" y="3264691"/>
            <a:chExt cx="14549439" cy="4433626"/>
          </a:xfrm>
        </p:grpSpPr>
        <p:grpSp>
          <p:nvGrpSpPr>
            <p:cNvPr id="4" name="Group 3"/>
            <p:cNvGrpSpPr/>
            <p:nvPr/>
          </p:nvGrpSpPr>
          <p:grpSpPr>
            <a:xfrm>
              <a:off x="2434644" y="3264691"/>
              <a:ext cx="13461413" cy="1341324"/>
              <a:chOff x="2434644" y="3264691"/>
              <a:chExt cx="13461413" cy="1341324"/>
            </a:xfrm>
          </p:grpSpPr>
          <p:cxnSp>
            <p:nvCxnSpPr>
              <p:cNvPr id="5" name="Straight Connector 4"/>
              <p:cNvCxnSpPr/>
              <p:nvPr/>
            </p:nvCxnSpPr>
            <p:spPr>
              <a:xfrm>
                <a:off x="2434644" y="3749734"/>
                <a:ext cx="5924087" cy="3484"/>
              </a:xfrm>
              <a:prstGeom prst="straightConnector1">
                <a:avLst/>
              </a:prstGeom>
              <a:noFill/>
              <a:ln w="12701" cap="flat">
                <a:solidFill>
                  <a:srgbClr val="5DA156"/>
                </a:solidFill>
                <a:prstDash val="solid"/>
                <a:miter/>
              </a:ln>
            </p:spPr>
          </p:cxnSp>
          <p:cxnSp>
            <p:nvCxnSpPr>
              <p:cNvPr id="6" name="Straight Connector 5"/>
              <p:cNvCxnSpPr/>
              <p:nvPr/>
            </p:nvCxnSpPr>
            <p:spPr>
              <a:xfrm>
                <a:off x="2434644" y="3845536"/>
                <a:ext cx="5924087" cy="3493"/>
              </a:xfrm>
              <a:prstGeom prst="straightConnector1">
                <a:avLst/>
              </a:prstGeom>
              <a:noFill/>
              <a:ln w="12701" cap="flat">
                <a:solidFill>
                  <a:srgbClr val="5DA156"/>
                </a:solidFill>
                <a:prstDash val="solid"/>
                <a:miter/>
              </a:ln>
            </p:spPr>
          </p:cxnSp>
          <p:cxnSp>
            <p:nvCxnSpPr>
              <p:cNvPr id="7" name="Straight Connector 6"/>
              <p:cNvCxnSpPr/>
              <p:nvPr/>
            </p:nvCxnSpPr>
            <p:spPr>
              <a:xfrm>
                <a:off x="9971980" y="3749734"/>
                <a:ext cx="5924077" cy="3484"/>
              </a:xfrm>
              <a:prstGeom prst="straightConnector1">
                <a:avLst/>
              </a:prstGeom>
              <a:noFill/>
              <a:ln w="12701" cap="flat">
                <a:solidFill>
                  <a:srgbClr val="5DA156"/>
                </a:solidFill>
                <a:prstDash val="solid"/>
                <a:miter/>
              </a:ln>
            </p:spPr>
          </p:cxnSp>
          <p:cxnSp>
            <p:nvCxnSpPr>
              <p:cNvPr id="8" name="Straight Connector 7"/>
              <p:cNvCxnSpPr/>
              <p:nvPr/>
            </p:nvCxnSpPr>
            <p:spPr>
              <a:xfrm>
                <a:off x="9971980" y="3845536"/>
                <a:ext cx="5924077" cy="3493"/>
              </a:xfrm>
              <a:prstGeom prst="straightConnector1">
                <a:avLst/>
              </a:prstGeom>
              <a:noFill/>
              <a:ln w="12701" cap="flat">
                <a:solidFill>
                  <a:srgbClr val="5DA156"/>
                </a:solidFill>
                <a:prstDash val="solid"/>
                <a:miter/>
              </a:ln>
            </p:spPr>
          </p:cxnSp>
          <p:pic>
            <p:nvPicPr>
              <p:cNvPr id="9" name="Picture 8" descr="yellow.png"/>
              <p:cNvPicPr>
                <a:picLocks noChangeAspect="1"/>
              </p:cNvPicPr>
              <p:nvPr/>
            </p:nvPicPr>
            <p:blipFill>
              <a:blip r:embed="rId2"/>
              <a:srcRect/>
              <a:stretch>
                <a:fillRect/>
              </a:stretch>
            </p:blipFill>
            <p:spPr>
              <a:xfrm>
                <a:off x="8597527" y="3264691"/>
                <a:ext cx="1140384" cy="1341324"/>
              </a:xfrm>
              <a:prstGeom prst="rect">
                <a:avLst/>
              </a:prstGeom>
              <a:noFill/>
              <a:ln cap="flat">
                <a:noFill/>
              </a:ln>
            </p:spPr>
          </p:pic>
        </p:grpSp>
        <p:sp>
          <p:nvSpPr>
            <p:cNvPr id="10" name="TextBox 10"/>
            <p:cNvSpPr txBox="1"/>
            <p:nvPr/>
          </p:nvSpPr>
          <p:spPr>
            <a:xfrm>
              <a:off x="2305046" y="5012466"/>
              <a:ext cx="6220288" cy="396134"/>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15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p>
          </p:txBody>
        </p:sp>
        <p:sp>
          <p:nvSpPr>
            <p:cNvPr id="11" name="TextBox 11"/>
            <p:cNvSpPr txBox="1"/>
            <p:nvPr/>
          </p:nvSpPr>
          <p:spPr>
            <a:xfrm>
              <a:off x="9737911" y="4412994"/>
              <a:ext cx="7116574" cy="3285323"/>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★拉、甩、扯、 摑、抓</a:t>
              </a:r>
              <a:endParaRPr lang="en-US" sz="5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★揪頭髮、扼喉或使用器</a:t>
              </a:r>
              <a:endParaRPr lang="en-US"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628650" marR="0" lvl="0" indent="-62865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械攻擊等方式</a:t>
              </a:r>
            </a:p>
          </p:txBody>
        </p:sp>
      </p:grpSp>
      <p:sp>
        <p:nvSpPr>
          <p:cNvPr id="12" name="矩形 15"/>
          <p:cNvSpPr/>
          <p:nvPr/>
        </p:nvSpPr>
        <p:spPr>
          <a:xfrm>
            <a:off x="5612904" y="316931"/>
            <a:ext cx="7109639" cy="877163"/>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家庭暴力的種類</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一</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sp>
        <p:nvSpPr>
          <p:cNvPr id="13" name="矩形 16"/>
          <p:cNvSpPr/>
          <p:nvPr/>
        </p:nvSpPr>
        <p:spPr>
          <a:xfrm>
            <a:off x="2593183" y="5798347"/>
            <a:ext cx="5724646" cy="830997"/>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★咬、燒、扭曲肢體</a:t>
            </a:r>
          </a:p>
        </p:txBody>
      </p:sp>
      <p:sp>
        <p:nvSpPr>
          <p:cNvPr id="14" name="矩形 17"/>
          <p:cNvSpPr/>
          <p:nvPr/>
        </p:nvSpPr>
        <p:spPr>
          <a:xfrm>
            <a:off x="2593183" y="4748214"/>
            <a:ext cx="6340193" cy="830997"/>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★鞭、毆、踢、捶、推</a:t>
            </a:r>
          </a:p>
        </p:txBody>
      </p:sp>
      <p:pic>
        <p:nvPicPr>
          <p:cNvPr id="15" name="圖片 19"/>
          <p:cNvPicPr>
            <a:picLocks noChangeAspect="1"/>
          </p:cNvPicPr>
          <p:nvPr/>
        </p:nvPicPr>
        <p:blipFill>
          <a:blip r:embed="rId3"/>
          <a:srcRect/>
          <a:stretch>
            <a:fillRect/>
          </a:stretch>
        </p:blipFill>
        <p:spPr>
          <a:xfrm>
            <a:off x="14458950" y="6807360"/>
            <a:ext cx="3605214" cy="3171825"/>
          </a:xfrm>
          <a:prstGeom prst="rect">
            <a:avLst/>
          </a:prstGeom>
          <a:noFill/>
          <a:ln cap="flat">
            <a:noFill/>
          </a:ln>
        </p:spPr>
      </p:pic>
      <p:pic>
        <p:nvPicPr>
          <p:cNvPr id="16" name="圖片 4"/>
          <p:cNvPicPr>
            <a:picLocks noChangeAspect="1"/>
          </p:cNvPicPr>
          <p:nvPr/>
        </p:nvPicPr>
        <p:blipFill>
          <a:blip r:embed="rId4"/>
          <a:stretch>
            <a:fillRect/>
          </a:stretch>
        </p:blipFill>
        <p:spPr>
          <a:xfrm>
            <a:off x="277172" y="8605390"/>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p:nvPr/>
        </p:nvSpPr>
        <p:spPr>
          <a:xfrm>
            <a:off x="5612496" y="485364"/>
            <a:ext cx="7109639" cy="877163"/>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家庭暴力的種類</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二</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sp>
        <p:nvSpPr>
          <p:cNvPr id="3" name="TextBox 9"/>
          <p:cNvSpPr txBox="1"/>
          <p:nvPr/>
        </p:nvSpPr>
        <p:spPr>
          <a:xfrm>
            <a:off x="4928692" y="1639103"/>
            <a:ext cx="8477246" cy="92333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精神上不法侵害</a:t>
            </a:r>
            <a:endParaRPr lang="en-US"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grpSp>
        <p:nvGrpSpPr>
          <p:cNvPr id="4" name="群組 6"/>
          <p:cNvGrpSpPr/>
          <p:nvPr/>
        </p:nvGrpSpPr>
        <p:grpSpPr>
          <a:xfrm>
            <a:off x="2305046" y="3264691"/>
            <a:ext cx="14925678" cy="2185479"/>
            <a:chOff x="2305046" y="3264691"/>
            <a:chExt cx="14925678" cy="2185479"/>
          </a:xfrm>
        </p:grpSpPr>
        <p:grpSp>
          <p:nvGrpSpPr>
            <p:cNvPr id="5" name="Group 3"/>
            <p:cNvGrpSpPr/>
            <p:nvPr/>
          </p:nvGrpSpPr>
          <p:grpSpPr>
            <a:xfrm>
              <a:off x="2434635" y="3264691"/>
              <a:ext cx="13460617" cy="1340647"/>
              <a:chOff x="2434635" y="3264691"/>
              <a:chExt cx="13460617" cy="1340647"/>
            </a:xfrm>
          </p:grpSpPr>
          <p:cxnSp>
            <p:nvCxnSpPr>
              <p:cNvPr id="6" name="Straight Connector 4"/>
              <p:cNvCxnSpPr/>
              <p:nvPr/>
            </p:nvCxnSpPr>
            <p:spPr>
              <a:xfrm>
                <a:off x="2434635" y="3749488"/>
                <a:ext cx="5923730" cy="3483"/>
              </a:xfrm>
              <a:prstGeom prst="straightConnector1">
                <a:avLst/>
              </a:prstGeom>
              <a:noFill/>
              <a:ln w="12701" cap="flat">
                <a:solidFill>
                  <a:srgbClr val="5DA156"/>
                </a:solidFill>
                <a:prstDash val="solid"/>
                <a:miter/>
              </a:ln>
            </p:spPr>
          </p:cxnSp>
          <p:cxnSp>
            <p:nvCxnSpPr>
              <p:cNvPr id="7" name="Straight Connector 5"/>
              <p:cNvCxnSpPr/>
              <p:nvPr/>
            </p:nvCxnSpPr>
            <p:spPr>
              <a:xfrm>
                <a:off x="2434635" y="3845244"/>
                <a:ext cx="5923730" cy="3493"/>
              </a:xfrm>
              <a:prstGeom prst="straightConnector1">
                <a:avLst/>
              </a:prstGeom>
              <a:noFill/>
              <a:ln w="12701" cap="flat">
                <a:solidFill>
                  <a:srgbClr val="5DA156"/>
                </a:solidFill>
                <a:prstDash val="solid"/>
                <a:miter/>
              </a:ln>
            </p:spPr>
          </p:cxnSp>
          <p:cxnSp>
            <p:nvCxnSpPr>
              <p:cNvPr id="8" name="Straight Connector 6"/>
              <p:cNvCxnSpPr/>
              <p:nvPr/>
            </p:nvCxnSpPr>
            <p:spPr>
              <a:xfrm>
                <a:off x="9971532" y="3749488"/>
                <a:ext cx="5923720" cy="3483"/>
              </a:xfrm>
              <a:prstGeom prst="straightConnector1">
                <a:avLst/>
              </a:prstGeom>
              <a:noFill/>
              <a:ln w="12701" cap="flat">
                <a:solidFill>
                  <a:srgbClr val="5DA156"/>
                </a:solidFill>
                <a:prstDash val="solid"/>
                <a:miter/>
              </a:ln>
            </p:spPr>
          </p:cxnSp>
          <p:cxnSp>
            <p:nvCxnSpPr>
              <p:cNvPr id="9" name="Straight Connector 7"/>
              <p:cNvCxnSpPr/>
              <p:nvPr/>
            </p:nvCxnSpPr>
            <p:spPr>
              <a:xfrm>
                <a:off x="9971532" y="3845244"/>
                <a:ext cx="5923720" cy="3493"/>
              </a:xfrm>
              <a:prstGeom prst="straightConnector1">
                <a:avLst/>
              </a:prstGeom>
              <a:noFill/>
              <a:ln w="12701" cap="flat">
                <a:solidFill>
                  <a:srgbClr val="5DA156"/>
                </a:solidFill>
                <a:prstDash val="solid"/>
                <a:miter/>
              </a:ln>
            </p:spPr>
          </p:cxnSp>
          <p:pic>
            <p:nvPicPr>
              <p:cNvPr id="10" name="Picture 8" descr="yellow.png"/>
              <p:cNvPicPr>
                <a:picLocks noChangeAspect="1"/>
              </p:cNvPicPr>
              <p:nvPr/>
            </p:nvPicPr>
            <p:blipFill>
              <a:blip r:embed="rId2"/>
              <a:srcRect/>
              <a:stretch>
                <a:fillRect/>
              </a:stretch>
            </p:blipFill>
            <p:spPr>
              <a:xfrm>
                <a:off x="8597161" y="3264691"/>
                <a:ext cx="1140311" cy="1340647"/>
              </a:xfrm>
              <a:prstGeom prst="rect">
                <a:avLst/>
              </a:prstGeom>
              <a:noFill/>
              <a:ln cap="flat">
                <a:noFill/>
              </a:ln>
            </p:spPr>
          </p:pic>
        </p:grpSp>
        <p:sp>
          <p:nvSpPr>
            <p:cNvPr id="11" name="TextBox 10"/>
            <p:cNvSpPr txBox="1"/>
            <p:nvPr/>
          </p:nvSpPr>
          <p:spPr>
            <a:xfrm>
              <a:off x="2305046" y="5011588"/>
              <a:ext cx="6219922" cy="43858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1500" b="0" i="0" u="none" strike="noStrike" kern="0" cap="none" spc="0" baseline="0">
                  <a:solidFill>
                    <a:srgbClr val="000000"/>
                  </a:solidFill>
                  <a:uFillTx/>
                  <a:latin typeface="Calibri Light" pitchFamily="34"/>
                  <a:ea typeface="Microsoft YaHei" pitchFamily="34"/>
                  <a:cs typeface="Arial"/>
                </a:rPr>
                <a:t>.</a:t>
              </a:r>
            </a:p>
          </p:txBody>
        </p:sp>
        <p:sp>
          <p:nvSpPr>
            <p:cNvPr id="12" name="TextBox 11"/>
            <p:cNvSpPr txBox="1"/>
            <p:nvPr/>
          </p:nvSpPr>
          <p:spPr>
            <a:xfrm>
              <a:off x="10114571" y="3933611"/>
              <a:ext cx="7116153" cy="1064587"/>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zh-TW"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★性虐待</a:t>
              </a:r>
            </a:p>
          </p:txBody>
        </p:sp>
      </p:grpSp>
      <p:sp>
        <p:nvSpPr>
          <p:cNvPr id="13" name="矩形 15"/>
          <p:cNvSpPr/>
          <p:nvPr/>
        </p:nvSpPr>
        <p:spPr>
          <a:xfrm>
            <a:off x="7746083" y="7058235"/>
            <a:ext cx="3262432" cy="830997"/>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★心理虐待</a:t>
            </a:r>
          </a:p>
        </p:txBody>
      </p:sp>
      <p:sp>
        <p:nvSpPr>
          <p:cNvPr id="14" name="矩形 16"/>
          <p:cNvSpPr/>
          <p:nvPr/>
        </p:nvSpPr>
        <p:spPr>
          <a:xfrm>
            <a:off x="2593183" y="4167185"/>
            <a:ext cx="3262432" cy="830997"/>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★語言虐待</a:t>
            </a:r>
          </a:p>
        </p:txBody>
      </p:sp>
      <p:sp>
        <p:nvSpPr>
          <p:cNvPr id="15" name="矩形 17"/>
          <p:cNvSpPr/>
          <p:nvPr/>
        </p:nvSpPr>
        <p:spPr>
          <a:xfrm>
            <a:off x="2593183" y="4912522"/>
            <a:ext cx="6307933" cy="1815879"/>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用言詞、語調施以脅迫、恐嚇，企圖控制被害人。如 謾罵、吼叫、侮辱、嘲弄、諷刺被害人、恫赫、威脅殺被害人或子女，揚言使用暴力等</a:t>
            </a:r>
            <a:endParaRPr lang="en-US" sz="2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16" name="矩形 18"/>
          <p:cNvSpPr/>
          <p:nvPr/>
        </p:nvSpPr>
        <p:spPr>
          <a:xfrm>
            <a:off x="6321027" y="7982145"/>
            <a:ext cx="6457949" cy="138499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如竊聽、跟蹤、監視、冷漠、鄙視、羞辱、不實指控等足以引起人精神痛苦的不當行為</a:t>
            </a:r>
            <a:endParaRPr lang="en-US" sz="2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17" name="矩形 19"/>
          <p:cNvSpPr/>
          <p:nvPr/>
        </p:nvSpPr>
        <p:spPr>
          <a:xfrm>
            <a:off x="10251283" y="5062539"/>
            <a:ext cx="5055397" cy="138499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強迫性幻想或特別的性活動、逼迫觀看性活動、色情影片或圖片等</a:t>
            </a:r>
            <a:endParaRPr lang="en-US" sz="2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pic>
        <p:nvPicPr>
          <p:cNvPr id="18" name="圖片 20"/>
          <p:cNvPicPr>
            <a:picLocks noChangeAspect="1"/>
          </p:cNvPicPr>
          <p:nvPr/>
        </p:nvPicPr>
        <p:blipFill>
          <a:blip r:embed="rId3"/>
          <a:srcRect l="7306" t="6665" r="7278" b="5540"/>
          <a:stretch>
            <a:fillRect/>
          </a:stretch>
        </p:blipFill>
        <p:spPr>
          <a:xfrm>
            <a:off x="13115925" y="6692447"/>
            <a:ext cx="4869655" cy="3207541"/>
          </a:xfrm>
          <a:prstGeom prst="rect">
            <a:avLst/>
          </a:prstGeom>
          <a:noFill/>
          <a:ln cap="flat">
            <a:noFill/>
          </a:ln>
        </p:spPr>
      </p:pic>
      <p:pic>
        <p:nvPicPr>
          <p:cNvPr id="19" name="圖片 3"/>
          <p:cNvPicPr>
            <a:picLocks noChangeAspect="1"/>
          </p:cNvPicPr>
          <p:nvPr/>
        </p:nvPicPr>
        <p:blipFill>
          <a:blip r:embed="rId4"/>
          <a:stretch>
            <a:fillRect/>
          </a:stretch>
        </p:blipFill>
        <p:spPr>
          <a:xfrm>
            <a:off x="272710" y="8614214"/>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p:nvPr/>
        </p:nvSpPr>
        <p:spPr>
          <a:xfrm>
            <a:off x="5828166" y="386983"/>
            <a:ext cx="7109639" cy="877163"/>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家庭暴力的種類</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r>
              <a:rPr lang="zh-TW" altLang="en-US" sz="6000" b="1" kern="0" dirty="0">
                <a:solidFill>
                  <a:srgbClr val="055E5C"/>
                </a:solidFill>
                <a:latin typeface="微軟正黑體" panose="020B0604030504040204" pitchFamily="34" charset="-120"/>
                <a:ea typeface="微軟正黑體" panose="020B0604030504040204" pitchFamily="34" charset="-120"/>
                <a:cs typeface="Arial"/>
              </a:rPr>
              <a:t>三</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sp>
        <p:nvSpPr>
          <p:cNvPr id="3" name="TextBox 9"/>
          <p:cNvSpPr txBox="1"/>
          <p:nvPr/>
        </p:nvSpPr>
        <p:spPr>
          <a:xfrm>
            <a:off x="5169084" y="1792114"/>
            <a:ext cx="8477246" cy="92333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經濟上不法侵害</a:t>
            </a:r>
            <a:endParaRPr lang="en-US"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grpSp>
        <p:nvGrpSpPr>
          <p:cNvPr id="4" name="群組 6"/>
          <p:cNvGrpSpPr/>
          <p:nvPr/>
        </p:nvGrpSpPr>
        <p:grpSpPr>
          <a:xfrm>
            <a:off x="2305046" y="3264691"/>
            <a:ext cx="13589795" cy="2185479"/>
            <a:chOff x="2305046" y="3264691"/>
            <a:chExt cx="13589795" cy="2185479"/>
          </a:xfrm>
        </p:grpSpPr>
        <p:grpSp>
          <p:nvGrpSpPr>
            <p:cNvPr id="5" name="Group 3"/>
            <p:cNvGrpSpPr/>
            <p:nvPr/>
          </p:nvGrpSpPr>
          <p:grpSpPr>
            <a:xfrm>
              <a:off x="2434626" y="3264691"/>
              <a:ext cx="13460215" cy="1340647"/>
              <a:chOff x="2434626" y="3264691"/>
              <a:chExt cx="13460215" cy="1340647"/>
            </a:xfrm>
          </p:grpSpPr>
          <p:cxnSp>
            <p:nvCxnSpPr>
              <p:cNvPr id="6" name="Straight Connector 4"/>
              <p:cNvCxnSpPr/>
              <p:nvPr/>
            </p:nvCxnSpPr>
            <p:spPr>
              <a:xfrm>
                <a:off x="2434626" y="3749488"/>
                <a:ext cx="5923566" cy="3483"/>
              </a:xfrm>
              <a:prstGeom prst="straightConnector1">
                <a:avLst/>
              </a:prstGeom>
              <a:noFill/>
              <a:ln w="12701" cap="flat">
                <a:solidFill>
                  <a:srgbClr val="5DA156"/>
                </a:solidFill>
                <a:prstDash val="solid"/>
                <a:miter/>
              </a:ln>
            </p:spPr>
          </p:cxnSp>
          <p:cxnSp>
            <p:nvCxnSpPr>
              <p:cNvPr id="7" name="Straight Connector 5"/>
              <p:cNvCxnSpPr/>
              <p:nvPr/>
            </p:nvCxnSpPr>
            <p:spPr>
              <a:xfrm>
                <a:off x="2434626" y="3845244"/>
                <a:ext cx="5923566" cy="3493"/>
              </a:xfrm>
              <a:prstGeom prst="straightConnector1">
                <a:avLst/>
              </a:prstGeom>
              <a:noFill/>
              <a:ln w="12701" cap="flat">
                <a:solidFill>
                  <a:srgbClr val="5DA156"/>
                </a:solidFill>
                <a:prstDash val="solid"/>
                <a:miter/>
              </a:ln>
            </p:spPr>
          </p:cxnSp>
          <p:cxnSp>
            <p:nvCxnSpPr>
              <p:cNvPr id="8" name="Straight Connector 6"/>
              <p:cNvCxnSpPr/>
              <p:nvPr/>
            </p:nvCxnSpPr>
            <p:spPr>
              <a:xfrm>
                <a:off x="9971303" y="3749488"/>
                <a:ext cx="5923538" cy="3483"/>
              </a:xfrm>
              <a:prstGeom prst="straightConnector1">
                <a:avLst/>
              </a:prstGeom>
              <a:noFill/>
              <a:ln w="12701" cap="flat">
                <a:solidFill>
                  <a:srgbClr val="5DA156"/>
                </a:solidFill>
                <a:prstDash val="solid"/>
                <a:miter/>
              </a:ln>
            </p:spPr>
          </p:cxnSp>
          <p:cxnSp>
            <p:nvCxnSpPr>
              <p:cNvPr id="9" name="Straight Connector 7"/>
              <p:cNvCxnSpPr/>
              <p:nvPr/>
            </p:nvCxnSpPr>
            <p:spPr>
              <a:xfrm>
                <a:off x="9971303" y="3845244"/>
                <a:ext cx="5923538" cy="3493"/>
              </a:xfrm>
              <a:prstGeom prst="straightConnector1">
                <a:avLst/>
              </a:prstGeom>
              <a:noFill/>
              <a:ln w="12701" cap="flat">
                <a:solidFill>
                  <a:srgbClr val="5DA156"/>
                </a:solidFill>
                <a:prstDash val="solid"/>
                <a:miter/>
              </a:ln>
            </p:spPr>
          </p:cxnSp>
          <p:pic>
            <p:nvPicPr>
              <p:cNvPr id="10" name="Picture 8" descr="yellow.png"/>
              <p:cNvPicPr>
                <a:picLocks noChangeAspect="1"/>
              </p:cNvPicPr>
              <p:nvPr/>
            </p:nvPicPr>
            <p:blipFill>
              <a:blip r:embed="rId2"/>
              <a:srcRect/>
              <a:stretch>
                <a:fillRect/>
              </a:stretch>
            </p:blipFill>
            <p:spPr>
              <a:xfrm>
                <a:off x="8596969" y="3264691"/>
                <a:ext cx="1140284" cy="1340647"/>
              </a:xfrm>
              <a:prstGeom prst="rect">
                <a:avLst/>
              </a:prstGeom>
              <a:noFill/>
              <a:ln cap="flat">
                <a:noFill/>
              </a:ln>
            </p:spPr>
          </p:pic>
        </p:grpSp>
        <p:sp>
          <p:nvSpPr>
            <p:cNvPr id="11" name="TextBox 10"/>
            <p:cNvSpPr txBox="1"/>
            <p:nvPr/>
          </p:nvSpPr>
          <p:spPr>
            <a:xfrm>
              <a:off x="2305046" y="5011588"/>
              <a:ext cx="6219739" cy="43858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1500" b="0" i="0" u="none" strike="noStrike" kern="0" cap="none" spc="0" baseline="0">
                  <a:solidFill>
                    <a:srgbClr val="000000"/>
                  </a:solidFill>
                  <a:uFillTx/>
                  <a:latin typeface="Calibri Light" pitchFamily="34"/>
                  <a:ea typeface="Microsoft YaHei" pitchFamily="34"/>
                  <a:cs typeface="Arial"/>
                </a:rPr>
                <a:t>.</a:t>
              </a:r>
            </a:p>
          </p:txBody>
        </p:sp>
      </p:grpSp>
      <p:sp>
        <p:nvSpPr>
          <p:cNvPr id="12" name="矩形 1"/>
          <p:cNvSpPr/>
          <p:nvPr/>
        </p:nvSpPr>
        <p:spPr>
          <a:xfrm>
            <a:off x="2833689" y="4107658"/>
            <a:ext cx="5272092" cy="120033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過度控制家庭財務、拒絕或阻礙被害人工作等方式</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13" name="矩形 2"/>
          <p:cNvSpPr/>
          <p:nvPr/>
        </p:nvSpPr>
        <p:spPr>
          <a:xfrm>
            <a:off x="9970297" y="4271967"/>
            <a:ext cx="6036466" cy="397031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透過強迫借貸、強迫擔任保證人或強迫被害人就現金、有價證券與其他動產及不動產為交付、所有權移轉、設定負擔及限制使用收益等其他經濟上之騷擾、控制、脅迫或其他不法侵害之行為</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pic>
        <p:nvPicPr>
          <p:cNvPr id="14" name="圖片 20"/>
          <p:cNvPicPr>
            <a:picLocks noChangeAspect="1"/>
          </p:cNvPicPr>
          <p:nvPr/>
        </p:nvPicPr>
        <p:blipFill>
          <a:blip r:embed="rId3"/>
          <a:srcRect/>
          <a:stretch>
            <a:fillRect/>
          </a:stretch>
        </p:blipFill>
        <p:spPr>
          <a:xfrm>
            <a:off x="5532805" y="6211921"/>
            <a:ext cx="3857625" cy="3743325"/>
          </a:xfrm>
          <a:prstGeom prst="rect">
            <a:avLst/>
          </a:prstGeom>
          <a:noFill/>
          <a:ln cap="flat">
            <a:noFill/>
          </a:ln>
        </p:spPr>
      </p:pic>
      <p:pic>
        <p:nvPicPr>
          <p:cNvPr id="15" name="圖片 2"/>
          <p:cNvPicPr>
            <a:picLocks noChangeAspect="1"/>
          </p:cNvPicPr>
          <p:nvPr/>
        </p:nvPicPr>
        <p:blipFill>
          <a:blip r:embed="rId4"/>
          <a:stretch>
            <a:fillRect/>
          </a:stretch>
        </p:blipFill>
        <p:spPr>
          <a:xfrm>
            <a:off x="178792" y="8576815"/>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p:cNvSpPr/>
          <p:nvPr/>
        </p:nvSpPr>
        <p:spPr>
          <a:xfrm>
            <a:off x="2469355" y="6170142"/>
            <a:ext cx="2016919" cy="768992"/>
          </a:xfrm>
          <a:prstGeom prst="rect">
            <a:avLst/>
          </a:prstGeom>
          <a:noFill/>
          <a:ln cap="flat">
            <a:noFill/>
            <a:prstDash val="solid"/>
          </a:ln>
        </p:spPr>
        <p:txBody>
          <a:bodyPr vert="horz" wrap="square" lIns="137141" tIns="45720" rIns="137141" bIns="45720" anchor="t" anchorCtr="0" compatLnSpc="1">
            <a:spAutoFit/>
          </a:bodyPr>
          <a:lstStyle/>
          <a:p>
            <a:pPr marL="0" marR="0" lvl="0" indent="0" algn="l" defTabSz="912808"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受害者</a:t>
            </a:r>
            <a:endParaRPr lang="en-US" sz="40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endParaRPr>
          </a:p>
        </p:txBody>
      </p:sp>
      <p:sp>
        <p:nvSpPr>
          <p:cNvPr id="3" name="矩形 47"/>
          <p:cNvSpPr/>
          <p:nvPr/>
        </p:nvSpPr>
        <p:spPr>
          <a:xfrm>
            <a:off x="7647383" y="6180722"/>
            <a:ext cx="2182416" cy="768992"/>
          </a:xfrm>
          <a:prstGeom prst="rect">
            <a:avLst/>
          </a:prstGeom>
          <a:noFill/>
          <a:ln cap="flat">
            <a:noFill/>
            <a:prstDash val="solid"/>
          </a:ln>
        </p:spPr>
        <p:txBody>
          <a:bodyPr vert="horz" wrap="square" lIns="137141" tIns="45720" rIns="137141" bIns="45720" anchor="t" anchorCtr="0" compatLnSpc="1">
            <a:spAutoFit/>
          </a:bodyPr>
          <a:lstStyle/>
          <a:p>
            <a:pPr marL="0" marR="0" lvl="0" indent="0" algn="l" defTabSz="912808"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加害者</a:t>
            </a:r>
            <a:endParaRPr lang="en-US" sz="40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endParaRPr>
          </a:p>
        </p:txBody>
      </p:sp>
      <p:sp>
        <p:nvSpPr>
          <p:cNvPr id="4" name="矩形 47"/>
          <p:cNvSpPr/>
          <p:nvPr/>
        </p:nvSpPr>
        <p:spPr>
          <a:xfrm>
            <a:off x="12216585" y="6354805"/>
            <a:ext cx="4367210" cy="768992"/>
          </a:xfrm>
          <a:prstGeom prst="rect">
            <a:avLst/>
          </a:prstGeom>
          <a:noFill/>
          <a:ln cap="flat">
            <a:noFill/>
            <a:prstDash val="solid"/>
          </a:ln>
        </p:spPr>
        <p:txBody>
          <a:bodyPr vert="horz" wrap="square" lIns="137141" tIns="45720" rIns="137141" bIns="45720" anchor="t" anchorCtr="0" compatLnSpc="1">
            <a:spAutoFit/>
          </a:bodyPr>
          <a:lstStyle/>
          <a:p>
            <a:pPr marL="0" marR="0" lvl="0" indent="0" algn="l" defTabSz="912808"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未成年子女</a:t>
            </a:r>
            <a:endParaRPr lang="en-US" sz="40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endParaRPr>
          </a:p>
        </p:txBody>
      </p:sp>
      <p:grpSp>
        <p:nvGrpSpPr>
          <p:cNvPr id="5" name="组合 44"/>
          <p:cNvGrpSpPr/>
          <p:nvPr/>
        </p:nvGrpSpPr>
        <p:grpSpPr>
          <a:xfrm>
            <a:off x="15020921" y="6793388"/>
            <a:ext cx="1894555" cy="415503"/>
            <a:chOff x="15020921" y="6793388"/>
            <a:chExt cx="1894555" cy="415503"/>
          </a:xfrm>
        </p:grpSpPr>
        <p:sp>
          <p:nvSpPr>
            <p:cNvPr id="6" name="文本框 45"/>
            <p:cNvSpPr txBox="1"/>
            <p:nvPr/>
          </p:nvSpPr>
          <p:spPr>
            <a:xfrm>
              <a:off x="15114986" y="6793388"/>
              <a:ext cx="1800490" cy="415503"/>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100" b="1" i="0" u="none" strike="noStrike" kern="0" cap="none" spc="0" baseline="0" dirty="0">
                  <a:solidFill>
                    <a:srgbClr val="2D2F32"/>
                  </a:solidFill>
                  <a:uFillTx/>
                  <a:latin typeface="微軟正黑體" panose="020B0604030504040204" pitchFamily="34" charset="-120"/>
                  <a:ea typeface="微軟正黑體" panose="020B0604030504040204" pitchFamily="34" charset="-120"/>
                  <a:cs typeface="Aharoni" pitchFamily="2"/>
                </a:rPr>
                <a:t>目睹家暴兒少</a:t>
              </a:r>
              <a:endParaRPr lang="en-US" sz="2100" b="1" i="0" u="none" strike="noStrike" kern="0" cap="none" spc="0" baseline="0" dirty="0">
                <a:solidFill>
                  <a:srgbClr val="2D2F32"/>
                </a:solidFill>
                <a:uFillTx/>
                <a:latin typeface="微軟正黑體" panose="020B0604030504040204" pitchFamily="34" charset="-120"/>
                <a:ea typeface="微軟正黑體" panose="020B0604030504040204" pitchFamily="34" charset="-120"/>
                <a:cs typeface="Aharoni" pitchFamily="2"/>
              </a:endParaRPr>
            </a:p>
          </p:txBody>
        </p:sp>
        <p:sp>
          <p:nvSpPr>
            <p:cNvPr id="7" name="iśḻíḓé"/>
            <p:cNvSpPr/>
            <p:nvPr/>
          </p:nvSpPr>
          <p:spPr>
            <a:xfrm>
              <a:off x="15020921" y="6898517"/>
              <a:ext cx="96908" cy="205237"/>
            </a:xfrm>
            <a:prstGeom prst="rect">
              <a:avLst/>
            </a:prstGeom>
            <a:solidFill>
              <a:srgbClr val="FFC1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endParaRPr>
            </a:p>
          </p:txBody>
        </p:sp>
      </p:grpSp>
      <p:sp>
        <p:nvSpPr>
          <p:cNvPr id="8" name="矩形 39"/>
          <p:cNvSpPr/>
          <p:nvPr/>
        </p:nvSpPr>
        <p:spPr>
          <a:xfrm>
            <a:off x="6096003" y="628650"/>
            <a:ext cx="5570756" cy="877163"/>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家庭暴力的影響</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pic>
        <p:nvPicPr>
          <p:cNvPr id="9" name="圖片 41"/>
          <p:cNvPicPr>
            <a:picLocks noChangeAspect="1"/>
          </p:cNvPicPr>
          <p:nvPr/>
        </p:nvPicPr>
        <p:blipFill>
          <a:blip r:embed="rId3"/>
          <a:srcRect/>
          <a:stretch>
            <a:fillRect/>
          </a:stretch>
        </p:blipFill>
        <p:spPr>
          <a:xfrm>
            <a:off x="1731169" y="2245519"/>
            <a:ext cx="3688552" cy="3174202"/>
          </a:xfrm>
          <a:prstGeom prst="rect">
            <a:avLst/>
          </a:prstGeom>
          <a:noFill/>
          <a:ln cap="flat">
            <a:noFill/>
          </a:ln>
        </p:spPr>
      </p:pic>
      <p:sp>
        <p:nvSpPr>
          <p:cNvPr id="10" name="矩形 42"/>
          <p:cNvSpPr/>
          <p:nvPr/>
        </p:nvSpPr>
        <p:spPr>
          <a:xfrm>
            <a:off x="1921465" y="7139479"/>
            <a:ext cx="4083847" cy="1038749"/>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893713"/>
                </a:solidFill>
                <a:uFillTx/>
                <a:latin typeface="微軟正黑體" panose="020B0604030504040204" pitchFamily="34" charset="-120"/>
                <a:ea typeface="微軟正黑體" panose="020B0604030504040204" pitchFamily="34" charset="-120"/>
                <a:cs typeface="Arial"/>
              </a:rPr>
              <a:t>身體傷害、心理失調</a:t>
            </a:r>
            <a:endParaRPr lang="en-US" sz="2700" b="1" i="0" u="none" strike="noStrike" kern="0" cap="none" spc="0" baseline="0" dirty="0">
              <a:solidFill>
                <a:srgbClr val="893713"/>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90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893713"/>
                </a:solidFill>
                <a:uFillTx/>
                <a:latin typeface="微軟正黑體" panose="020B0604030504040204" pitchFamily="34" charset="-120"/>
                <a:ea typeface="微軟正黑體" panose="020B0604030504040204" pitchFamily="34" charset="-120"/>
                <a:cs typeface="Arial"/>
              </a:rPr>
              <a:t>精神異常、社會退縮</a:t>
            </a:r>
          </a:p>
        </p:txBody>
      </p:sp>
      <p:sp>
        <p:nvSpPr>
          <p:cNvPr id="11" name="矩形 44"/>
          <p:cNvSpPr/>
          <p:nvPr/>
        </p:nvSpPr>
        <p:spPr>
          <a:xfrm>
            <a:off x="7381073" y="7139479"/>
            <a:ext cx="3550441" cy="175432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893713"/>
                </a:solidFill>
                <a:uFillTx/>
                <a:latin typeface="微軟正黑體" panose="020B0604030504040204" pitchFamily="34" charset="-120"/>
                <a:ea typeface="微軟正黑體" panose="020B0604030504040204" pitchFamily="34" charset="-120"/>
                <a:cs typeface="Arial"/>
              </a:rPr>
              <a:t>與家人隔離</a:t>
            </a:r>
            <a:endParaRPr lang="en-US" sz="2700" b="1" i="0" u="none" strike="noStrike" kern="0" cap="none" spc="0" baseline="0" dirty="0">
              <a:solidFill>
                <a:srgbClr val="893713"/>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893713"/>
                </a:solidFill>
                <a:uFillTx/>
                <a:latin typeface="微軟正黑體" panose="020B0604030504040204" pitchFamily="34" charset="-120"/>
                <a:ea typeface="微軟正黑體" panose="020B0604030504040204" pitchFamily="34" charset="-120"/>
                <a:cs typeface="Arial"/>
              </a:rPr>
              <a:t>與家人關係破裂</a:t>
            </a:r>
            <a:endParaRPr lang="en-US" sz="2700" b="1" i="0" u="none" strike="noStrike" kern="0" cap="none" spc="0" baseline="0" dirty="0">
              <a:solidFill>
                <a:srgbClr val="893713"/>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893713"/>
                </a:solidFill>
                <a:uFillTx/>
                <a:latin typeface="微軟正黑體" panose="020B0604030504040204" pitchFamily="34" charset="-120"/>
                <a:ea typeface="微軟正黑體" panose="020B0604030504040204" pitchFamily="34" charset="-120"/>
                <a:cs typeface="Arial"/>
              </a:rPr>
              <a:t>接受輔導治療</a:t>
            </a:r>
            <a:endParaRPr lang="en-US" sz="2700" b="1" i="0" u="none" strike="noStrike" kern="0" cap="none" spc="0" baseline="0" dirty="0">
              <a:solidFill>
                <a:srgbClr val="893713"/>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Clr>
                <a:srgbClr val="000000"/>
              </a:buClr>
              <a:buSzPct val="100000"/>
              <a:buFont typeface="Wingdings" pitchFamily="2"/>
              <a:buChar char="l"/>
              <a:tabLst/>
              <a:defRPr sz="1800" b="0" i="0" u="none" strike="noStrike" kern="0" cap="none" spc="0" baseline="0">
                <a:solidFill>
                  <a:srgbClr val="000000"/>
                </a:solidFill>
                <a:uFillTx/>
              </a:defRPr>
            </a:pPr>
            <a:endParaRPr lang="en-US" sz="2700" b="1" i="0" u="none" strike="noStrike" kern="0" cap="none" spc="0" baseline="0" dirty="0">
              <a:solidFill>
                <a:srgbClr val="893713"/>
              </a:solidFill>
              <a:uFillTx/>
              <a:latin typeface="微軟正黑體" panose="020B0604030504040204" pitchFamily="34" charset="-120"/>
              <a:ea typeface="微軟正黑體" panose="020B0604030504040204" pitchFamily="34" charset="-120"/>
              <a:cs typeface="Arial"/>
            </a:endParaRPr>
          </a:p>
        </p:txBody>
      </p:sp>
      <p:pic>
        <p:nvPicPr>
          <p:cNvPr id="12" name="圖片 46"/>
          <p:cNvPicPr>
            <a:picLocks noChangeAspect="1"/>
          </p:cNvPicPr>
          <p:nvPr/>
        </p:nvPicPr>
        <p:blipFill>
          <a:blip r:embed="rId4"/>
          <a:srcRect/>
          <a:stretch>
            <a:fillRect/>
          </a:stretch>
        </p:blipFill>
        <p:spPr>
          <a:xfrm>
            <a:off x="12125328" y="2249094"/>
            <a:ext cx="4233864" cy="3373038"/>
          </a:xfrm>
          <a:prstGeom prst="rect">
            <a:avLst/>
          </a:prstGeom>
          <a:noFill/>
          <a:ln cap="flat">
            <a:noFill/>
          </a:ln>
        </p:spPr>
      </p:pic>
      <p:sp>
        <p:nvSpPr>
          <p:cNvPr id="13" name="矩形 47"/>
          <p:cNvSpPr/>
          <p:nvPr/>
        </p:nvSpPr>
        <p:spPr>
          <a:xfrm>
            <a:off x="12125328" y="7350916"/>
            <a:ext cx="5191121" cy="133882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893713"/>
                </a:solidFill>
                <a:uFillTx/>
                <a:latin typeface="微軟正黑體" panose="020B0604030504040204" pitchFamily="34" charset="-120"/>
                <a:ea typeface="微軟正黑體" panose="020B0604030504040204" pitchFamily="34" charset="-120"/>
                <a:cs typeface="Arial"/>
              </a:rPr>
              <a:t>學業退步、</a:t>
            </a:r>
            <a:r>
              <a:rPr lang="en-US" sz="2700" b="1" i="0" u="none" strike="noStrike" kern="0" cap="none" spc="0" baseline="0" dirty="0">
                <a:solidFill>
                  <a:srgbClr val="893713"/>
                </a:solidFill>
                <a:uFillTx/>
                <a:latin typeface="微軟正黑體" panose="020B0604030504040204" pitchFamily="34" charset="-120"/>
                <a:ea typeface="微軟正黑體" panose="020B0604030504040204" pitchFamily="34" charset="-120"/>
                <a:cs typeface="Arial"/>
              </a:rPr>
              <a:t> </a:t>
            </a:r>
            <a:r>
              <a:rPr lang="zh-TW" sz="2700" b="1" i="0" u="none" strike="noStrike" kern="0" cap="none" spc="0" baseline="0" dirty="0">
                <a:solidFill>
                  <a:srgbClr val="893713"/>
                </a:solidFill>
                <a:uFillTx/>
                <a:latin typeface="微軟正黑體" panose="020B0604030504040204" pitchFamily="34" charset="-120"/>
                <a:ea typeface="微軟正黑體" panose="020B0604030504040204" pitchFamily="34" charset="-120"/>
                <a:cs typeface="Arial"/>
              </a:rPr>
              <a:t>人際畏縮、有暴力傾向、作惡夢、自我評價低、心理困擾、錯誤價值觀</a:t>
            </a:r>
            <a:r>
              <a:rPr lang="en-US" sz="2700" b="1" i="0" u="none" strike="noStrike" kern="0" cap="none" spc="0" baseline="0" dirty="0">
                <a:solidFill>
                  <a:srgbClr val="893713"/>
                </a:solidFill>
                <a:uFillTx/>
                <a:latin typeface="微軟正黑體" panose="020B0604030504040204" pitchFamily="34" charset="-120"/>
                <a:ea typeface="微軟正黑體" panose="020B0604030504040204" pitchFamily="34" charset="-120"/>
                <a:cs typeface="Arial"/>
              </a:rPr>
              <a:t> </a:t>
            </a:r>
          </a:p>
        </p:txBody>
      </p:sp>
      <p:pic>
        <p:nvPicPr>
          <p:cNvPr id="14" name="圖片 48"/>
          <p:cNvPicPr>
            <a:picLocks noChangeAspect="1"/>
          </p:cNvPicPr>
          <p:nvPr/>
        </p:nvPicPr>
        <p:blipFill>
          <a:blip r:embed="rId5"/>
          <a:srcRect/>
          <a:stretch>
            <a:fillRect/>
          </a:stretch>
        </p:blipFill>
        <p:spPr>
          <a:xfrm>
            <a:off x="6834189" y="2245519"/>
            <a:ext cx="3693316" cy="3376614"/>
          </a:xfrm>
          <a:prstGeom prst="rect">
            <a:avLst/>
          </a:prstGeom>
          <a:noFill/>
          <a:ln cap="flat">
            <a:noFill/>
          </a:ln>
        </p:spPr>
      </p:pic>
      <p:pic>
        <p:nvPicPr>
          <p:cNvPr id="15" name="圖片 1"/>
          <p:cNvPicPr>
            <a:picLocks noChangeAspect="1"/>
          </p:cNvPicPr>
          <p:nvPr/>
        </p:nvPicPr>
        <p:blipFill>
          <a:blip r:embed="rId6"/>
          <a:stretch>
            <a:fillRect/>
          </a:stretch>
        </p:blipFill>
        <p:spPr>
          <a:xfrm>
            <a:off x="278809" y="8505373"/>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p:nvPr/>
        </p:nvSpPr>
        <p:spPr>
          <a:xfrm>
            <a:off x="1124346" y="147136"/>
            <a:ext cx="5570756" cy="877163"/>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家庭暴力的迷思</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pic>
        <p:nvPicPr>
          <p:cNvPr id="3" name="Picture 2" descr="19"/>
          <p:cNvPicPr>
            <a:picLocks noChangeAspect="1"/>
          </p:cNvPicPr>
          <p:nvPr/>
        </p:nvPicPr>
        <p:blipFill>
          <a:blip r:embed="rId2"/>
          <a:srcRect/>
          <a:stretch>
            <a:fillRect/>
          </a:stretch>
        </p:blipFill>
        <p:spPr>
          <a:xfrm>
            <a:off x="8534396" y="8755855"/>
            <a:ext cx="1390646" cy="573877"/>
          </a:xfrm>
          <a:prstGeom prst="rect">
            <a:avLst/>
          </a:prstGeom>
          <a:noFill/>
          <a:ln cap="flat">
            <a:noFill/>
          </a:ln>
        </p:spPr>
      </p:pic>
      <p:grpSp>
        <p:nvGrpSpPr>
          <p:cNvPr id="4" name="群組 66"/>
          <p:cNvGrpSpPr/>
          <p:nvPr/>
        </p:nvGrpSpPr>
        <p:grpSpPr>
          <a:xfrm>
            <a:off x="5229225" y="5288761"/>
            <a:ext cx="4722025" cy="4669630"/>
            <a:chOff x="5229225" y="5288761"/>
            <a:chExt cx="4722025" cy="4669630"/>
          </a:xfrm>
        </p:grpSpPr>
        <p:pic>
          <p:nvPicPr>
            <p:cNvPr id="5" name="Picture 7" descr="7"/>
            <p:cNvPicPr>
              <a:picLocks noChangeAspect="1"/>
            </p:cNvPicPr>
            <p:nvPr/>
          </p:nvPicPr>
          <p:blipFill>
            <a:blip r:embed="rId3"/>
            <a:srcRect/>
            <a:stretch>
              <a:fillRect/>
            </a:stretch>
          </p:blipFill>
          <p:spPr>
            <a:xfrm>
              <a:off x="6579702" y="6747147"/>
              <a:ext cx="1316169" cy="1907356"/>
            </a:xfrm>
            <a:prstGeom prst="rect">
              <a:avLst/>
            </a:prstGeom>
            <a:noFill/>
            <a:ln cap="flat">
              <a:noFill/>
            </a:ln>
          </p:spPr>
        </p:pic>
        <p:pic>
          <p:nvPicPr>
            <p:cNvPr id="6" name="Picture 9" descr="1"/>
            <p:cNvPicPr>
              <a:picLocks noChangeAspect="1"/>
            </p:cNvPicPr>
            <p:nvPr/>
          </p:nvPicPr>
          <p:blipFill>
            <a:blip r:embed="rId4"/>
            <a:srcRect/>
            <a:stretch>
              <a:fillRect/>
            </a:stretch>
          </p:blipFill>
          <p:spPr>
            <a:xfrm>
              <a:off x="7227929" y="5288761"/>
              <a:ext cx="2049024" cy="1615635"/>
            </a:xfrm>
            <a:prstGeom prst="rect">
              <a:avLst/>
            </a:prstGeom>
            <a:noFill/>
            <a:ln cap="flat">
              <a:noFill/>
            </a:ln>
          </p:spPr>
        </p:pic>
        <p:pic>
          <p:nvPicPr>
            <p:cNvPr id="7" name="Picture 10" descr="2"/>
            <p:cNvPicPr>
              <a:picLocks noChangeAspect="1"/>
            </p:cNvPicPr>
            <p:nvPr/>
          </p:nvPicPr>
          <p:blipFill>
            <a:blip r:embed="rId5"/>
            <a:srcRect/>
            <a:stretch>
              <a:fillRect/>
            </a:stretch>
          </p:blipFill>
          <p:spPr>
            <a:xfrm>
              <a:off x="8077901" y="5547728"/>
              <a:ext cx="1540507" cy="1649303"/>
            </a:xfrm>
            <a:prstGeom prst="rect">
              <a:avLst/>
            </a:prstGeom>
            <a:noFill/>
            <a:ln cap="flat">
              <a:noFill/>
            </a:ln>
          </p:spPr>
        </p:pic>
        <p:pic>
          <p:nvPicPr>
            <p:cNvPr id="8" name="Picture 12" descr="4"/>
            <p:cNvPicPr>
              <a:picLocks noChangeAspect="1"/>
            </p:cNvPicPr>
            <p:nvPr/>
          </p:nvPicPr>
          <p:blipFill>
            <a:blip r:embed="rId6"/>
            <a:srcRect/>
            <a:stretch>
              <a:fillRect/>
            </a:stretch>
          </p:blipFill>
          <p:spPr>
            <a:xfrm>
              <a:off x="6957834" y="7233269"/>
              <a:ext cx="1136690" cy="549764"/>
            </a:xfrm>
            <a:prstGeom prst="rect">
              <a:avLst/>
            </a:prstGeom>
            <a:noFill/>
            <a:ln cap="flat">
              <a:noFill/>
            </a:ln>
          </p:spPr>
        </p:pic>
        <p:pic>
          <p:nvPicPr>
            <p:cNvPr id="9" name="Picture 14" descr="11"/>
            <p:cNvPicPr>
              <a:picLocks noChangeAspect="1"/>
            </p:cNvPicPr>
            <p:nvPr/>
          </p:nvPicPr>
          <p:blipFill>
            <a:blip r:embed="rId7"/>
            <a:srcRect/>
            <a:stretch>
              <a:fillRect/>
            </a:stretch>
          </p:blipFill>
          <p:spPr>
            <a:xfrm>
              <a:off x="8038225" y="7341306"/>
              <a:ext cx="540181" cy="558945"/>
            </a:xfrm>
            <a:prstGeom prst="rect">
              <a:avLst/>
            </a:prstGeom>
            <a:noFill/>
            <a:ln cap="flat">
              <a:noFill/>
            </a:ln>
          </p:spPr>
        </p:pic>
        <p:pic>
          <p:nvPicPr>
            <p:cNvPr id="10" name="Picture 17" descr="15"/>
            <p:cNvPicPr>
              <a:picLocks noChangeAspect="1"/>
            </p:cNvPicPr>
            <p:nvPr/>
          </p:nvPicPr>
          <p:blipFill>
            <a:blip r:embed="rId8"/>
            <a:srcRect/>
            <a:stretch>
              <a:fillRect/>
            </a:stretch>
          </p:blipFill>
          <p:spPr>
            <a:xfrm>
              <a:off x="7981312" y="8255221"/>
              <a:ext cx="792693" cy="976112"/>
            </a:xfrm>
            <a:prstGeom prst="rect">
              <a:avLst/>
            </a:prstGeom>
            <a:noFill/>
            <a:ln cap="flat">
              <a:noFill/>
            </a:ln>
          </p:spPr>
        </p:pic>
        <p:pic>
          <p:nvPicPr>
            <p:cNvPr id="11" name="Picture 19" descr="17"/>
            <p:cNvPicPr>
              <a:picLocks noChangeAspect="1"/>
            </p:cNvPicPr>
            <p:nvPr/>
          </p:nvPicPr>
          <p:blipFill>
            <a:blip r:embed="rId9"/>
            <a:srcRect/>
            <a:stretch>
              <a:fillRect/>
            </a:stretch>
          </p:blipFill>
          <p:spPr>
            <a:xfrm>
              <a:off x="8470379" y="8151519"/>
              <a:ext cx="1017032" cy="796597"/>
            </a:xfrm>
            <a:prstGeom prst="rect">
              <a:avLst/>
            </a:prstGeom>
            <a:noFill/>
            <a:ln cap="flat">
              <a:noFill/>
            </a:ln>
          </p:spPr>
        </p:pic>
        <p:pic>
          <p:nvPicPr>
            <p:cNvPr id="12" name="Picture 22" descr="b"/>
            <p:cNvPicPr>
              <a:picLocks noChangeAspect="1"/>
            </p:cNvPicPr>
            <p:nvPr/>
          </p:nvPicPr>
          <p:blipFill>
            <a:blip r:embed="rId10"/>
            <a:srcRect/>
            <a:stretch>
              <a:fillRect/>
            </a:stretch>
          </p:blipFill>
          <p:spPr>
            <a:xfrm>
              <a:off x="9442725" y="9195444"/>
              <a:ext cx="508525" cy="762947"/>
            </a:xfrm>
            <a:prstGeom prst="rect">
              <a:avLst/>
            </a:prstGeom>
            <a:noFill/>
            <a:ln cap="flat">
              <a:noFill/>
            </a:ln>
          </p:spPr>
        </p:pic>
        <p:pic>
          <p:nvPicPr>
            <p:cNvPr id="13" name="Picture 23" descr="a"/>
            <p:cNvPicPr>
              <a:picLocks noChangeAspect="1"/>
            </p:cNvPicPr>
            <p:nvPr/>
          </p:nvPicPr>
          <p:blipFill>
            <a:blip r:embed="rId11"/>
            <a:srcRect/>
            <a:stretch>
              <a:fillRect/>
            </a:stretch>
          </p:blipFill>
          <p:spPr>
            <a:xfrm>
              <a:off x="5229225" y="8583646"/>
              <a:ext cx="1929365" cy="1346362"/>
            </a:xfrm>
            <a:prstGeom prst="rect">
              <a:avLst/>
            </a:prstGeom>
            <a:noFill/>
            <a:ln cap="flat">
              <a:noFill/>
            </a:ln>
          </p:spPr>
        </p:pic>
      </p:grpSp>
      <p:pic>
        <p:nvPicPr>
          <p:cNvPr id="14" name="Picture 25" descr="21"/>
          <p:cNvPicPr>
            <a:picLocks noChangeAspect="1"/>
          </p:cNvPicPr>
          <p:nvPr/>
        </p:nvPicPr>
        <p:blipFill>
          <a:blip r:embed="rId12"/>
          <a:srcRect/>
          <a:stretch>
            <a:fillRect/>
          </a:stretch>
        </p:blipFill>
        <p:spPr>
          <a:xfrm>
            <a:off x="5445919" y="5129217"/>
            <a:ext cx="1307308" cy="1400175"/>
          </a:xfrm>
          <a:prstGeom prst="rect">
            <a:avLst/>
          </a:prstGeom>
          <a:noFill/>
          <a:ln cap="flat">
            <a:noFill/>
          </a:ln>
        </p:spPr>
      </p:pic>
      <p:sp>
        <p:nvSpPr>
          <p:cNvPr id="15" name="Freeform 19"/>
          <p:cNvSpPr/>
          <p:nvPr/>
        </p:nvSpPr>
        <p:spPr>
          <a:xfrm rot="16716628">
            <a:off x="1355690" y="1825911"/>
            <a:ext cx="2251115" cy="3668124"/>
          </a:xfrm>
          <a:custGeom>
            <a:avLst/>
            <a:gdLst>
              <a:gd name="f0" fmla="val 10800000"/>
              <a:gd name="f1" fmla="val 5400000"/>
              <a:gd name="f2" fmla="val 180"/>
              <a:gd name="f3" fmla="val w"/>
              <a:gd name="f4" fmla="val h"/>
              <a:gd name="f5" fmla="val 0"/>
              <a:gd name="f6" fmla="val 118"/>
              <a:gd name="f7" fmla="val 98"/>
              <a:gd name="f8" fmla="val 104"/>
              <a:gd name="f9" fmla="val 15"/>
              <a:gd name="f10" fmla="val 87"/>
              <a:gd name="f11" fmla="val 1"/>
              <a:gd name="f12" fmla="val 64"/>
              <a:gd name="f13" fmla="val 43"/>
              <a:gd name="f14" fmla="val 4"/>
              <a:gd name="f15" fmla="val 33"/>
              <a:gd name="f16" fmla="val 6"/>
              <a:gd name="f17" fmla="val 21"/>
              <a:gd name="f18" fmla="val 11"/>
              <a:gd name="f19" fmla="val 20"/>
              <a:gd name="f20" fmla="val 9"/>
              <a:gd name="f21" fmla="val 28"/>
              <a:gd name="f22" fmla="val 40"/>
              <a:gd name="f23" fmla="val 7"/>
              <a:gd name="f24" fmla="val 50"/>
              <a:gd name="f25" fmla="val 8"/>
              <a:gd name="f26" fmla="val 59"/>
              <a:gd name="f27" fmla="val 13"/>
              <a:gd name="f28" fmla="val 66"/>
              <a:gd name="f29" fmla="val 72"/>
              <a:gd name="f30" fmla="val 19"/>
              <a:gd name="f31" fmla="val 81"/>
              <a:gd name="f32" fmla="val 10"/>
              <a:gd name="f33" fmla="val 89"/>
              <a:gd name="f34" fmla="val 3"/>
              <a:gd name="f35" fmla="val 94"/>
              <a:gd name="f36" fmla="val 95"/>
              <a:gd name="f37" fmla="val 2"/>
              <a:gd name="f38" fmla="val 97"/>
              <a:gd name="f39" fmla="val 17"/>
              <a:gd name="f40" fmla="val 75"/>
              <a:gd name="f41" fmla="val 61"/>
              <a:gd name="f42" fmla="val 86"/>
              <a:gd name="f43" fmla="val 78"/>
              <a:gd name="f44" fmla="val 112"/>
              <a:gd name="f45" fmla="val 57"/>
              <a:gd name="f46" fmla="val 48"/>
              <a:gd name="f47" fmla="val 117"/>
              <a:gd name="f48" fmla="val 37"/>
              <a:gd name="f49" fmla="val 111"/>
              <a:gd name="f50" fmla="val 103"/>
              <a:gd name="f51" fmla="val 76"/>
              <a:gd name="f52" fmla="val 60"/>
              <a:gd name="f53" fmla="val 39"/>
              <a:gd name="f54" fmla="val 38"/>
              <a:gd name="f55" fmla="val 73"/>
              <a:gd name="f56" fmla="val 32"/>
              <a:gd name="f57" fmla="val 83"/>
              <a:gd name="f58" fmla="val 90"/>
              <a:gd name="f59" fmla="val 93"/>
              <a:gd name="f60" fmla="val 16"/>
              <a:gd name="f61" fmla="val 22"/>
              <a:gd name="f62" fmla="val 80"/>
              <a:gd name="f63" fmla="val 23"/>
              <a:gd name="f64" fmla="val 71"/>
              <a:gd name="f65" fmla="val 70"/>
              <a:gd name="f66" fmla="val 14"/>
              <a:gd name="f67" fmla="val 63"/>
              <a:gd name="f68" fmla="val 54"/>
              <a:gd name="f69" fmla="val 42"/>
              <a:gd name="f70" fmla="val 30"/>
              <a:gd name="f71" fmla="val 27"/>
              <a:gd name="f72" fmla="val 5"/>
              <a:gd name="f73" fmla="val 62"/>
              <a:gd name="f74" fmla="val 92"/>
              <a:gd name="f75" fmla="val 101"/>
              <a:gd name="f76" fmla="val 109"/>
              <a:gd name="f77" fmla="val 113"/>
              <a:gd name="f78" fmla="val 31"/>
              <a:gd name="f79" fmla="val 53"/>
              <a:gd name="f80" fmla="+- 0 0 -360"/>
              <a:gd name="f81" fmla="+- 0 0 -90"/>
              <a:gd name="f82" fmla="+- 0 0 -180"/>
              <a:gd name="f83" fmla="+- 0 0 -270"/>
              <a:gd name="f84" fmla="*/ f3 1 118"/>
              <a:gd name="f85" fmla="*/ f4 1 98"/>
              <a:gd name="f86" fmla="+- f7 0 f5"/>
              <a:gd name="f87" fmla="+- f6 0 f5"/>
              <a:gd name="f88" fmla="*/ f80 f0 1"/>
              <a:gd name="f89" fmla="*/ f81 f0 1"/>
              <a:gd name="f90" fmla="*/ f82 f0 1"/>
              <a:gd name="f91" fmla="*/ f83 f0 1"/>
              <a:gd name="f92" fmla="*/ f87 1 118"/>
              <a:gd name="f93" fmla="*/ f86 1 98"/>
              <a:gd name="f94" fmla="*/ 2147483646 f87 1"/>
              <a:gd name="f95" fmla="*/ 0 f86 1"/>
              <a:gd name="f96" fmla="*/ 2147483646 f86 1"/>
              <a:gd name="f97" fmla="*/ 0 f87 1"/>
              <a:gd name="f98" fmla="*/ 118 f87 1"/>
              <a:gd name="f99" fmla="*/ 98 f86 1"/>
              <a:gd name="f100" fmla="*/ f88 1 f2"/>
              <a:gd name="f101" fmla="*/ f89 1 f2"/>
              <a:gd name="f102" fmla="*/ f90 1 f2"/>
              <a:gd name="f103" fmla="*/ f91 1 f2"/>
              <a:gd name="f104" fmla="*/ f94 1 118"/>
              <a:gd name="f105" fmla="*/ f95 1 98"/>
              <a:gd name="f106" fmla="*/ f96 1 98"/>
              <a:gd name="f107" fmla="*/ f97 1 118"/>
              <a:gd name="f108" fmla="*/ f98 1 118"/>
              <a:gd name="f109" fmla="*/ f99 1 98"/>
              <a:gd name="f110" fmla="+- f100 0 f1"/>
              <a:gd name="f111" fmla="+- f101 0 f1"/>
              <a:gd name="f112" fmla="+- f102 0 f1"/>
              <a:gd name="f113" fmla="+- f103 0 f1"/>
              <a:gd name="f114" fmla="*/ f104 1 f92"/>
              <a:gd name="f115" fmla="*/ f105 1 f93"/>
              <a:gd name="f116" fmla="*/ f106 1 f93"/>
              <a:gd name="f117" fmla="*/ f107 1 f92"/>
              <a:gd name="f118" fmla="*/ f108 1 f92"/>
              <a:gd name="f119" fmla="*/ f109 1 f93"/>
              <a:gd name="f120" fmla="*/ f117 f84 1"/>
              <a:gd name="f121" fmla="*/ f118 f84 1"/>
              <a:gd name="f122" fmla="*/ f119 f85 1"/>
              <a:gd name="f123" fmla="*/ f115 f85 1"/>
              <a:gd name="f124" fmla="*/ f114 f84 1"/>
              <a:gd name="f125" fmla="*/ f116 f85 1"/>
            </a:gdLst>
            <a:ahLst/>
            <a:cxnLst>
              <a:cxn ang="3cd4">
                <a:pos x="hc" y="t"/>
              </a:cxn>
              <a:cxn ang="0">
                <a:pos x="r" y="vc"/>
              </a:cxn>
              <a:cxn ang="cd4">
                <a:pos x="hc" y="b"/>
              </a:cxn>
              <a:cxn ang="cd2">
                <a:pos x="l" y="vc"/>
              </a:cxn>
              <a:cxn ang="f110">
                <a:pos x="f124" y="f123"/>
              </a:cxn>
              <a:cxn ang="f111">
                <a:pos x="f124" y="f125"/>
              </a:cxn>
              <a:cxn ang="f112">
                <a:pos x="f124" y="f125"/>
              </a:cxn>
              <a:cxn ang="f113">
                <a:pos x="f120"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Lst>
            <a:rect l="f120" t="f123" r="f121" b="f122"/>
            <a:pathLst>
              <a:path w="118" h="98">
                <a:moveTo>
                  <a:pt x="f8" y="f9"/>
                </a:moveTo>
                <a:cubicBezTo>
                  <a:pt x="f10" y="f11"/>
                  <a:pt x="f12" y="f5"/>
                  <a:pt x="f13" y="f14"/>
                </a:cubicBezTo>
                <a:cubicBezTo>
                  <a:pt x="f15" y="f16"/>
                  <a:pt x="f17" y="f18"/>
                  <a:pt x="f9" y="f19"/>
                </a:cubicBezTo>
                <a:cubicBezTo>
                  <a:pt x="f20" y="f21"/>
                  <a:pt x="f16" y="f22"/>
                  <a:pt x="f23" y="f24"/>
                </a:cubicBezTo>
                <a:cubicBezTo>
                  <a:pt x="f25" y="f26"/>
                  <a:pt x="f27" y="f28"/>
                  <a:pt x="f19" y="f29"/>
                </a:cubicBezTo>
                <a:cubicBezTo>
                  <a:pt x="f30" y="f31"/>
                  <a:pt x="f32" y="f33"/>
                  <a:pt x="f34" y="f35"/>
                </a:cubicBezTo>
                <a:cubicBezTo>
                  <a:pt x="f34" y="f35"/>
                  <a:pt x="f34" y="f35"/>
                  <a:pt x="f34" y="f35"/>
                </a:cubicBezTo>
                <a:cubicBezTo>
                  <a:pt x="f34" y="f36"/>
                  <a:pt x="f34" y="f36"/>
                  <a:pt x="f37" y="f36"/>
                </a:cubicBezTo>
                <a:cubicBezTo>
                  <a:pt x="f5" y="f36"/>
                  <a:pt x="f11" y="f7"/>
                  <a:pt x="f34" y="f38"/>
                </a:cubicBezTo>
                <a:cubicBezTo>
                  <a:pt x="f39" y="f36"/>
                  <a:pt x="f15" y="f10"/>
                  <a:pt x="f22" y="f40"/>
                </a:cubicBezTo>
                <a:cubicBezTo>
                  <a:pt x="f41" y="f40"/>
                  <a:pt x="f42" y="f43"/>
                  <a:pt x="f8" y="f12"/>
                </a:cubicBezTo>
                <a:cubicBezTo>
                  <a:pt x="f44" y="f45"/>
                  <a:pt x="f6" y="f46"/>
                  <a:pt x="f47" y="f48"/>
                </a:cubicBezTo>
                <a:cubicBezTo>
                  <a:pt x="f47" y="f21"/>
                  <a:pt x="f49" y="f19"/>
                  <a:pt x="f8" y="f9"/>
                </a:cubicBezTo>
                <a:close/>
                <a:moveTo>
                  <a:pt x="f50" y="f41"/>
                </a:moveTo>
                <a:cubicBezTo>
                  <a:pt x="f42" y="f51"/>
                  <a:pt x="f52" y="f29"/>
                  <a:pt x="f53" y="f29"/>
                </a:cubicBezTo>
                <a:cubicBezTo>
                  <a:pt x="f53" y="f29"/>
                  <a:pt x="f53" y="f29"/>
                  <a:pt x="f53" y="f29"/>
                </a:cubicBezTo>
                <a:cubicBezTo>
                  <a:pt x="f54" y="f29"/>
                  <a:pt x="f54" y="f55"/>
                  <a:pt x="f54" y="f55"/>
                </a:cubicBezTo>
                <a:cubicBezTo>
                  <a:pt x="f56" y="f57"/>
                  <a:pt x="f17" y="f58"/>
                  <a:pt x="f32" y="f59"/>
                </a:cubicBezTo>
                <a:cubicBezTo>
                  <a:pt x="f60" y="f10"/>
                  <a:pt x="f61" y="f62"/>
                  <a:pt x="f63" y="f29"/>
                </a:cubicBezTo>
                <a:cubicBezTo>
                  <a:pt x="f63" y="f29"/>
                  <a:pt x="f63" y="f29"/>
                  <a:pt x="f63" y="f29"/>
                </a:cubicBezTo>
                <a:cubicBezTo>
                  <a:pt x="f63" y="f64"/>
                  <a:pt x="f63" y="f64"/>
                  <a:pt x="f61" y="f65"/>
                </a:cubicBezTo>
                <a:cubicBezTo>
                  <a:pt x="f66" y="f67"/>
                  <a:pt x="f20" y="f68"/>
                  <a:pt x="f32" y="f69"/>
                </a:cubicBezTo>
                <a:cubicBezTo>
                  <a:pt x="f18" y="f70"/>
                  <a:pt x="f60" y="f19"/>
                  <a:pt x="f71" y="f27"/>
                </a:cubicBezTo>
                <a:cubicBezTo>
                  <a:pt x="f48" y="f23"/>
                  <a:pt x="f24" y="f72"/>
                  <a:pt x="f73" y="f72"/>
                </a:cubicBezTo>
                <a:cubicBezTo>
                  <a:pt x="f55" y="f72"/>
                  <a:pt x="f57" y="f23"/>
                  <a:pt x="f74" y="f18"/>
                </a:cubicBezTo>
                <a:cubicBezTo>
                  <a:pt x="f75" y="f9"/>
                  <a:pt x="f76" y="f61"/>
                  <a:pt x="f77" y="f78"/>
                </a:cubicBezTo>
                <a:cubicBezTo>
                  <a:pt x="f6" y="f69"/>
                  <a:pt x="f49" y="f79"/>
                  <a:pt x="f50" y="f41"/>
                </a:cubicBezTo>
                <a:close/>
              </a:path>
            </a:pathLst>
          </a:custGeom>
          <a:solidFill>
            <a:srgbClr val="7F7F7F"/>
          </a:solidFill>
          <a:ln cap="flat">
            <a:noFill/>
            <a:prstDash val="solid"/>
          </a:ln>
        </p:spPr>
        <p:txBody>
          <a:bodyPr vert="horz" wrap="square" lIns="102870" tIns="51435" rIns="102870" bIns="51435"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16" name="Freeform 19"/>
          <p:cNvSpPr/>
          <p:nvPr/>
        </p:nvSpPr>
        <p:spPr>
          <a:xfrm flipH="1">
            <a:off x="4036216" y="1395410"/>
            <a:ext cx="4112422" cy="3540922"/>
          </a:xfrm>
          <a:custGeom>
            <a:avLst/>
            <a:gdLst>
              <a:gd name="f0" fmla="val 10800000"/>
              <a:gd name="f1" fmla="val 5400000"/>
              <a:gd name="f2" fmla="val 180"/>
              <a:gd name="f3" fmla="val w"/>
              <a:gd name="f4" fmla="val h"/>
              <a:gd name="f5" fmla="val 0"/>
              <a:gd name="f6" fmla="val 118"/>
              <a:gd name="f7" fmla="val 98"/>
              <a:gd name="f8" fmla="val 104"/>
              <a:gd name="f9" fmla="val 15"/>
              <a:gd name="f10" fmla="val 87"/>
              <a:gd name="f11" fmla="val 1"/>
              <a:gd name="f12" fmla="val 64"/>
              <a:gd name="f13" fmla="val 43"/>
              <a:gd name="f14" fmla="val 4"/>
              <a:gd name="f15" fmla="val 33"/>
              <a:gd name="f16" fmla="val 6"/>
              <a:gd name="f17" fmla="val 21"/>
              <a:gd name="f18" fmla="val 11"/>
              <a:gd name="f19" fmla="val 20"/>
              <a:gd name="f20" fmla="val 9"/>
              <a:gd name="f21" fmla="val 28"/>
              <a:gd name="f22" fmla="val 40"/>
              <a:gd name="f23" fmla="val 7"/>
              <a:gd name="f24" fmla="val 50"/>
              <a:gd name="f25" fmla="val 8"/>
              <a:gd name="f26" fmla="val 59"/>
              <a:gd name="f27" fmla="val 13"/>
              <a:gd name="f28" fmla="val 66"/>
              <a:gd name="f29" fmla="val 72"/>
              <a:gd name="f30" fmla="val 19"/>
              <a:gd name="f31" fmla="val 81"/>
              <a:gd name="f32" fmla="val 10"/>
              <a:gd name="f33" fmla="val 89"/>
              <a:gd name="f34" fmla="val 3"/>
              <a:gd name="f35" fmla="val 94"/>
              <a:gd name="f36" fmla="val 95"/>
              <a:gd name="f37" fmla="val 2"/>
              <a:gd name="f38" fmla="val 97"/>
              <a:gd name="f39" fmla="val 17"/>
              <a:gd name="f40" fmla="val 75"/>
              <a:gd name="f41" fmla="val 61"/>
              <a:gd name="f42" fmla="val 86"/>
              <a:gd name="f43" fmla="val 78"/>
              <a:gd name="f44" fmla="val 112"/>
              <a:gd name="f45" fmla="val 57"/>
              <a:gd name="f46" fmla="val 48"/>
              <a:gd name="f47" fmla="val 117"/>
              <a:gd name="f48" fmla="val 37"/>
              <a:gd name="f49" fmla="val 111"/>
              <a:gd name="f50" fmla="val 103"/>
              <a:gd name="f51" fmla="val 76"/>
              <a:gd name="f52" fmla="val 60"/>
              <a:gd name="f53" fmla="val 39"/>
              <a:gd name="f54" fmla="val 38"/>
              <a:gd name="f55" fmla="val 73"/>
              <a:gd name="f56" fmla="val 32"/>
              <a:gd name="f57" fmla="val 83"/>
              <a:gd name="f58" fmla="val 90"/>
              <a:gd name="f59" fmla="val 93"/>
              <a:gd name="f60" fmla="val 16"/>
              <a:gd name="f61" fmla="val 22"/>
              <a:gd name="f62" fmla="val 80"/>
              <a:gd name="f63" fmla="val 23"/>
              <a:gd name="f64" fmla="val 71"/>
              <a:gd name="f65" fmla="val 70"/>
              <a:gd name="f66" fmla="val 14"/>
              <a:gd name="f67" fmla="val 63"/>
              <a:gd name="f68" fmla="val 54"/>
              <a:gd name="f69" fmla="val 42"/>
              <a:gd name="f70" fmla="val 30"/>
              <a:gd name="f71" fmla="val 27"/>
              <a:gd name="f72" fmla="val 5"/>
              <a:gd name="f73" fmla="val 62"/>
              <a:gd name="f74" fmla="val 92"/>
              <a:gd name="f75" fmla="val 101"/>
              <a:gd name="f76" fmla="val 109"/>
              <a:gd name="f77" fmla="val 113"/>
              <a:gd name="f78" fmla="val 31"/>
              <a:gd name="f79" fmla="val 53"/>
              <a:gd name="f80" fmla="+- 0 0 -360"/>
              <a:gd name="f81" fmla="+- 0 0 -90"/>
              <a:gd name="f82" fmla="+- 0 0 -180"/>
              <a:gd name="f83" fmla="+- 0 0 -270"/>
              <a:gd name="f84" fmla="*/ f3 1 118"/>
              <a:gd name="f85" fmla="*/ f4 1 98"/>
              <a:gd name="f86" fmla="+- f7 0 f5"/>
              <a:gd name="f87" fmla="+- f6 0 f5"/>
              <a:gd name="f88" fmla="*/ f80 f0 1"/>
              <a:gd name="f89" fmla="*/ f81 f0 1"/>
              <a:gd name="f90" fmla="*/ f82 f0 1"/>
              <a:gd name="f91" fmla="*/ f83 f0 1"/>
              <a:gd name="f92" fmla="*/ f87 1 118"/>
              <a:gd name="f93" fmla="*/ f86 1 98"/>
              <a:gd name="f94" fmla="*/ 2147483646 f87 1"/>
              <a:gd name="f95" fmla="*/ 0 f86 1"/>
              <a:gd name="f96" fmla="*/ 2147483646 f86 1"/>
              <a:gd name="f97" fmla="*/ 0 f87 1"/>
              <a:gd name="f98" fmla="*/ 118 f87 1"/>
              <a:gd name="f99" fmla="*/ 98 f86 1"/>
              <a:gd name="f100" fmla="*/ f88 1 f2"/>
              <a:gd name="f101" fmla="*/ f89 1 f2"/>
              <a:gd name="f102" fmla="*/ f90 1 f2"/>
              <a:gd name="f103" fmla="*/ f91 1 f2"/>
              <a:gd name="f104" fmla="*/ f94 1 118"/>
              <a:gd name="f105" fmla="*/ f95 1 98"/>
              <a:gd name="f106" fmla="*/ f96 1 98"/>
              <a:gd name="f107" fmla="*/ f97 1 118"/>
              <a:gd name="f108" fmla="*/ f98 1 118"/>
              <a:gd name="f109" fmla="*/ f99 1 98"/>
              <a:gd name="f110" fmla="+- f100 0 f1"/>
              <a:gd name="f111" fmla="+- f101 0 f1"/>
              <a:gd name="f112" fmla="+- f102 0 f1"/>
              <a:gd name="f113" fmla="+- f103 0 f1"/>
              <a:gd name="f114" fmla="*/ f104 1 f92"/>
              <a:gd name="f115" fmla="*/ f105 1 f93"/>
              <a:gd name="f116" fmla="*/ f106 1 f93"/>
              <a:gd name="f117" fmla="*/ f107 1 f92"/>
              <a:gd name="f118" fmla="*/ f108 1 f92"/>
              <a:gd name="f119" fmla="*/ f109 1 f93"/>
              <a:gd name="f120" fmla="*/ f117 f84 1"/>
              <a:gd name="f121" fmla="*/ f118 f84 1"/>
              <a:gd name="f122" fmla="*/ f119 f85 1"/>
              <a:gd name="f123" fmla="*/ f115 f85 1"/>
              <a:gd name="f124" fmla="*/ f114 f84 1"/>
              <a:gd name="f125" fmla="*/ f116 f85 1"/>
            </a:gdLst>
            <a:ahLst/>
            <a:cxnLst>
              <a:cxn ang="3cd4">
                <a:pos x="hc" y="t"/>
              </a:cxn>
              <a:cxn ang="0">
                <a:pos x="r" y="vc"/>
              </a:cxn>
              <a:cxn ang="cd4">
                <a:pos x="hc" y="b"/>
              </a:cxn>
              <a:cxn ang="cd2">
                <a:pos x="l" y="vc"/>
              </a:cxn>
              <a:cxn ang="f110">
                <a:pos x="f124" y="f123"/>
              </a:cxn>
              <a:cxn ang="f111">
                <a:pos x="f124" y="f125"/>
              </a:cxn>
              <a:cxn ang="f112">
                <a:pos x="f124" y="f125"/>
              </a:cxn>
              <a:cxn ang="f113">
                <a:pos x="f120"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Lst>
            <a:rect l="f120" t="f123" r="f121" b="f122"/>
            <a:pathLst>
              <a:path w="118" h="98">
                <a:moveTo>
                  <a:pt x="f8" y="f9"/>
                </a:moveTo>
                <a:cubicBezTo>
                  <a:pt x="f10" y="f11"/>
                  <a:pt x="f12" y="f5"/>
                  <a:pt x="f13" y="f14"/>
                </a:cubicBezTo>
                <a:cubicBezTo>
                  <a:pt x="f15" y="f16"/>
                  <a:pt x="f17" y="f18"/>
                  <a:pt x="f9" y="f19"/>
                </a:cubicBezTo>
                <a:cubicBezTo>
                  <a:pt x="f20" y="f21"/>
                  <a:pt x="f16" y="f22"/>
                  <a:pt x="f23" y="f24"/>
                </a:cubicBezTo>
                <a:cubicBezTo>
                  <a:pt x="f25" y="f26"/>
                  <a:pt x="f27" y="f28"/>
                  <a:pt x="f19" y="f29"/>
                </a:cubicBezTo>
                <a:cubicBezTo>
                  <a:pt x="f30" y="f31"/>
                  <a:pt x="f32" y="f33"/>
                  <a:pt x="f34" y="f35"/>
                </a:cubicBezTo>
                <a:cubicBezTo>
                  <a:pt x="f34" y="f35"/>
                  <a:pt x="f34" y="f35"/>
                  <a:pt x="f34" y="f35"/>
                </a:cubicBezTo>
                <a:cubicBezTo>
                  <a:pt x="f34" y="f36"/>
                  <a:pt x="f34" y="f36"/>
                  <a:pt x="f37" y="f36"/>
                </a:cubicBezTo>
                <a:cubicBezTo>
                  <a:pt x="f5" y="f36"/>
                  <a:pt x="f11" y="f7"/>
                  <a:pt x="f34" y="f38"/>
                </a:cubicBezTo>
                <a:cubicBezTo>
                  <a:pt x="f39" y="f36"/>
                  <a:pt x="f15" y="f10"/>
                  <a:pt x="f22" y="f40"/>
                </a:cubicBezTo>
                <a:cubicBezTo>
                  <a:pt x="f41" y="f40"/>
                  <a:pt x="f42" y="f43"/>
                  <a:pt x="f8" y="f12"/>
                </a:cubicBezTo>
                <a:cubicBezTo>
                  <a:pt x="f44" y="f45"/>
                  <a:pt x="f6" y="f46"/>
                  <a:pt x="f47" y="f48"/>
                </a:cubicBezTo>
                <a:cubicBezTo>
                  <a:pt x="f47" y="f21"/>
                  <a:pt x="f49" y="f19"/>
                  <a:pt x="f8" y="f9"/>
                </a:cubicBezTo>
                <a:close/>
                <a:moveTo>
                  <a:pt x="f50" y="f41"/>
                </a:moveTo>
                <a:cubicBezTo>
                  <a:pt x="f42" y="f51"/>
                  <a:pt x="f52" y="f29"/>
                  <a:pt x="f53" y="f29"/>
                </a:cubicBezTo>
                <a:cubicBezTo>
                  <a:pt x="f53" y="f29"/>
                  <a:pt x="f53" y="f29"/>
                  <a:pt x="f53" y="f29"/>
                </a:cubicBezTo>
                <a:cubicBezTo>
                  <a:pt x="f54" y="f29"/>
                  <a:pt x="f54" y="f55"/>
                  <a:pt x="f54" y="f55"/>
                </a:cubicBezTo>
                <a:cubicBezTo>
                  <a:pt x="f56" y="f57"/>
                  <a:pt x="f17" y="f58"/>
                  <a:pt x="f32" y="f59"/>
                </a:cubicBezTo>
                <a:cubicBezTo>
                  <a:pt x="f60" y="f10"/>
                  <a:pt x="f61" y="f62"/>
                  <a:pt x="f63" y="f29"/>
                </a:cubicBezTo>
                <a:cubicBezTo>
                  <a:pt x="f63" y="f29"/>
                  <a:pt x="f63" y="f29"/>
                  <a:pt x="f63" y="f29"/>
                </a:cubicBezTo>
                <a:cubicBezTo>
                  <a:pt x="f63" y="f64"/>
                  <a:pt x="f63" y="f64"/>
                  <a:pt x="f61" y="f65"/>
                </a:cubicBezTo>
                <a:cubicBezTo>
                  <a:pt x="f66" y="f67"/>
                  <a:pt x="f20" y="f68"/>
                  <a:pt x="f32" y="f69"/>
                </a:cubicBezTo>
                <a:cubicBezTo>
                  <a:pt x="f18" y="f70"/>
                  <a:pt x="f60" y="f19"/>
                  <a:pt x="f71" y="f27"/>
                </a:cubicBezTo>
                <a:cubicBezTo>
                  <a:pt x="f48" y="f23"/>
                  <a:pt x="f24" y="f72"/>
                  <a:pt x="f73" y="f72"/>
                </a:cubicBezTo>
                <a:cubicBezTo>
                  <a:pt x="f55" y="f72"/>
                  <a:pt x="f57" y="f23"/>
                  <a:pt x="f74" y="f18"/>
                </a:cubicBezTo>
                <a:cubicBezTo>
                  <a:pt x="f75" y="f9"/>
                  <a:pt x="f76" y="f61"/>
                  <a:pt x="f77" y="f78"/>
                </a:cubicBezTo>
                <a:cubicBezTo>
                  <a:pt x="f6" y="f69"/>
                  <a:pt x="f49" y="f79"/>
                  <a:pt x="f50" y="f41"/>
                </a:cubicBezTo>
                <a:close/>
              </a:path>
            </a:pathLst>
          </a:custGeom>
          <a:solidFill>
            <a:srgbClr val="AFABAB"/>
          </a:solidFill>
          <a:ln cap="flat">
            <a:noFill/>
            <a:prstDash val="solid"/>
          </a:ln>
        </p:spPr>
        <p:txBody>
          <a:bodyPr vert="horz" wrap="square" lIns="102870" tIns="51435" rIns="102870" bIns="51435"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17" name="Freeform 19"/>
          <p:cNvSpPr/>
          <p:nvPr/>
        </p:nvSpPr>
        <p:spPr>
          <a:xfrm flipH="1">
            <a:off x="290514" y="4995860"/>
            <a:ext cx="4674394" cy="3500442"/>
          </a:xfrm>
          <a:custGeom>
            <a:avLst/>
            <a:gdLst>
              <a:gd name="f0" fmla="val 10800000"/>
              <a:gd name="f1" fmla="val 5400000"/>
              <a:gd name="f2" fmla="val 180"/>
              <a:gd name="f3" fmla="val w"/>
              <a:gd name="f4" fmla="val h"/>
              <a:gd name="f5" fmla="val 0"/>
              <a:gd name="f6" fmla="val 118"/>
              <a:gd name="f7" fmla="val 98"/>
              <a:gd name="f8" fmla="val 104"/>
              <a:gd name="f9" fmla="val 15"/>
              <a:gd name="f10" fmla="val 87"/>
              <a:gd name="f11" fmla="val 1"/>
              <a:gd name="f12" fmla="val 64"/>
              <a:gd name="f13" fmla="val 43"/>
              <a:gd name="f14" fmla="val 4"/>
              <a:gd name="f15" fmla="val 33"/>
              <a:gd name="f16" fmla="val 6"/>
              <a:gd name="f17" fmla="val 21"/>
              <a:gd name="f18" fmla="val 11"/>
              <a:gd name="f19" fmla="val 20"/>
              <a:gd name="f20" fmla="val 9"/>
              <a:gd name="f21" fmla="val 28"/>
              <a:gd name="f22" fmla="val 40"/>
              <a:gd name="f23" fmla="val 7"/>
              <a:gd name="f24" fmla="val 50"/>
              <a:gd name="f25" fmla="val 8"/>
              <a:gd name="f26" fmla="val 59"/>
              <a:gd name="f27" fmla="val 13"/>
              <a:gd name="f28" fmla="val 66"/>
              <a:gd name="f29" fmla="val 72"/>
              <a:gd name="f30" fmla="val 19"/>
              <a:gd name="f31" fmla="val 81"/>
              <a:gd name="f32" fmla="val 10"/>
              <a:gd name="f33" fmla="val 89"/>
              <a:gd name="f34" fmla="val 3"/>
              <a:gd name="f35" fmla="val 94"/>
              <a:gd name="f36" fmla="val 95"/>
              <a:gd name="f37" fmla="val 2"/>
              <a:gd name="f38" fmla="val 97"/>
              <a:gd name="f39" fmla="val 17"/>
              <a:gd name="f40" fmla="val 75"/>
              <a:gd name="f41" fmla="val 61"/>
              <a:gd name="f42" fmla="val 86"/>
              <a:gd name="f43" fmla="val 78"/>
              <a:gd name="f44" fmla="val 112"/>
              <a:gd name="f45" fmla="val 57"/>
              <a:gd name="f46" fmla="val 48"/>
              <a:gd name="f47" fmla="val 117"/>
              <a:gd name="f48" fmla="val 37"/>
              <a:gd name="f49" fmla="val 111"/>
              <a:gd name="f50" fmla="val 103"/>
              <a:gd name="f51" fmla="val 76"/>
              <a:gd name="f52" fmla="val 60"/>
              <a:gd name="f53" fmla="val 39"/>
              <a:gd name="f54" fmla="val 38"/>
              <a:gd name="f55" fmla="val 73"/>
              <a:gd name="f56" fmla="val 32"/>
              <a:gd name="f57" fmla="val 83"/>
              <a:gd name="f58" fmla="val 90"/>
              <a:gd name="f59" fmla="val 93"/>
              <a:gd name="f60" fmla="val 16"/>
              <a:gd name="f61" fmla="val 22"/>
              <a:gd name="f62" fmla="val 80"/>
              <a:gd name="f63" fmla="val 23"/>
              <a:gd name="f64" fmla="val 71"/>
              <a:gd name="f65" fmla="val 70"/>
              <a:gd name="f66" fmla="val 14"/>
              <a:gd name="f67" fmla="val 63"/>
              <a:gd name="f68" fmla="val 54"/>
              <a:gd name="f69" fmla="val 42"/>
              <a:gd name="f70" fmla="val 30"/>
              <a:gd name="f71" fmla="val 27"/>
              <a:gd name="f72" fmla="val 5"/>
              <a:gd name="f73" fmla="val 62"/>
              <a:gd name="f74" fmla="val 92"/>
              <a:gd name="f75" fmla="val 101"/>
              <a:gd name="f76" fmla="val 109"/>
              <a:gd name="f77" fmla="val 113"/>
              <a:gd name="f78" fmla="val 31"/>
              <a:gd name="f79" fmla="val 53"/>
              <a:gd name="f80" fmla="+- 0 0 -360"/>
              <a:gd name="f81" fmla="+- 0 0 -90"/>
              <a:gd name="f82" fmla="+- 0 0 -180"/>
              <a:gd name="f83" fmla="+- 0 0 -270"/>
              <a:gd name="f84" fmla="*/ f3 1 118"/>
              <a:gd name="f85" fmla="*/ f4 1 98"/>
              <a:gd name="f86" fmla="+- f7 0 f5"/>
              <a:gd name="f87" fmla="+- f6 0 f5"/>
              <a:gd name="f88" fmla="*/ f80 f0 1"/>
              <a:gd name="f89" fmla="*/ f81 f0 1"/>
              <a:gd name="f90" fmla="*/ f82 f0 1"/>
              <a:gd name="f91" fmla="*/ f83 f0 1"/>
              <a:gd name="f92" fmla="*/ f87 1 118"/>
              <a:gd name="f93" fmla="*/ f86 1 98"/>
              <a:gd name="f94" fmla="*/ 2147483646 f87 1"/>
              <a:gd name="f95" fmla="*/ 0 f86 1"/>
              <a:gd name="f96" fmla="*/ 2147483646 f86 1"/>
              <a:gd name="f97" fmla="*/ 0 f87 1"/>
              <a:gd name="f98" fmla="*/ 118 f87 1"/>
              <a:gd name="f99" fmla="*/ 98 f86 1"/>
              <a:gd name="f100" fmla="*/ f88 1 f2"/>
              <a:gd name="f101" fmla="*/ f89 1 f2"/>
              <a:gd name="f102" fmla="*/ f90 1 f2"/>
              <a:gd name="f103" fmla="*/ f91 1 f2"/>
              <a:gd name="f104" fmla="*/ f94 1 118"/>
              <a:gd name="f105" fmla="*/ f95 1 98"/>
              <a:gd name="f106" fmla="*/ f96 1 98"/>
              <a:gd name="f107" fmla="*/ f97 1 118"/>
              <a:gd name="f108" fmla="*/ f98 1 118"/>
              <a:gd name="f109" fmla="*/ f99 1 98"/>
              <a:gd name="f110" fmla="+- f100 0 f1"/>
              <a:gd name="f111" fmla="+- f101 0 f1"/>
              <a:gd name="f112" fmla="+- f102 0 f1"/>
              <a:gd name="f113" fmla="+- f103 0 f1"/>
              <a:gd name="f114" fmla="*/ f104 1 f92"/>
              <a:gd name="f115" fmla="*/ f105 1 f93"/>
              <a:gd name="f116" fmla="*/ f106 1 f93"/>
              <a:gd name="f117" fmla="*/ f107 1 f92"/>
              <a:gd name="f118" fmla="*/ f108 1 f92"/>
              <a:gd name="f119" fmla="*/ f109 1 f93"/>
              <a:gd name="f120" fmla="*/ f117 f84 1"/>
              <a:gd name="f121" fmla="*/ f118 f84 1"/>
              <a:gd name="f122" fmla="*/ f119 f85 1"/>
              <a:gd name="f123" fmla="*/ f115 f85 1"/>
              <a:gd name="f124" fmla="*/ f114 f84 1"/>
              <a:gd name="f125" fmla="*/ f116 f85 1"/>
            </a:gdLst>
            <a:ahLst/>
            <a:cxnLst>
              <a:cxn ang="3cd4">
                <a:pos x="hc" y="t"/>
              </a:cxn>
              <a:cxn ang="0">
                <a:pos x="r" y="vc"/>
              </a:cxn>
              <a:cxn ang="cd4">
                <a:pos x="hc" y="b"/>
              </a:cxn>
              <a:cxn ang="cd2">
                <a:pos x="l" y="vc"/>
              </a:cxn>
              <a:cxn ang="f110">
                <a:pos x="f124" y="f123"/>
              </a:cxn>
              <a:cxn ang="f111">
                <a:pos x="f124" y="f125"/>
              </a:cxn>
              <a:cxn ang="f112">
                <a:pos x="f124" y="f125"/>
              </a:cxn>
              <a:cxn ang="f113">
                <a:pos x="f120"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Lst>
            <a:rect l="f120" t="f123" r="f121" b="f122"/>
            <a:pathLst>
              <a:path w="118" h="98">
                <a:moveTo>
                  <a:pt x="f8" y="f9"/>
                </a:moveTo>
                <a:cubicBezTo>
                  <a:pt x="f10" y="f11"/>
                  <a:pt x="f12" y="f5"/>
                  <a:pt x="f13" y="f14"/>
                </a:cubicBezTo>
                <a:cubicBezTo>
                  <a:pt x="f15" y="f16"/>
                  <a:pt x="f17" y="f18"/>
                  <a:pt x="f9" y="f19"/>
                </a:cubicBezTo>
                <a:cubicBezTo>
                  <a:pt x="f20" y="f21"/>
                  <a:pt x="f16" y="f22"/>
                  <a:pt x="f23" y="f24"/>
                </a:cubicBezTo>
                <a:cubicBezTo>
                  <a:pt x="f25" y="f26"/>
                  <a:pt x="f27" y="f28"/>
                  <a:pt x="f19" y="f29"/>
                </a:cubicBezTo>
                <a:cubicBezTo>
                  <a:pt x="f30" y="f31"/>
                  <a:pt x="f32" y="f33"/>
                  <a:pt x="f34" y="f35"/>
                </a:cubicBezTo>
                <a:cubicBezTo>
                  <a:pt x="f34" y="f35"/>
                  <a:pt x="f34" y="f35"/>
                  <a:pt x="f34" y="f35"/>
                </a:cubicBezTo>
                <a:cubicBezTo>
                  <a:pt x="f34" y="f36"/>
                  <a:pt x="f34" y="f36"/>
                  <a:pt x="f37" y="f36"/>
                </a:cubicBezTo>
                <a:cubicBezTo>
                  <a:pt x="f5" y="f36"/>
                  <a:pt x="f11" y="f7"/>
                  <a:pt x="f34" y="f38"/>
                </a:cubicBezTo>
                <a:cubicBezTo>
                  <a:pt x="f39" y="f36"/>
                  <a:pt x="f15" y="f10"/>
                  <a:pt x="f22" y="f40"/>
                </a:cubicBezTo>
                <a:cubicBezTo>
                  <a:pt x="f41" y="f40"/>
                  <a:pt x="f42" y="f43"/>
                  <a:pt x="f8" y="f12"/>
                </a:cubicBezTo>
                <a:cubicBezTo>
                  <a:pt x="f44" y="f45"/>
                  <a:pt x="f6" y="f46"/>
                  <a:pt x="f47" y="f48"/>
                </a:cubicBezTo>
                <a:cubicBezTo>
                  <a:pt x="f47" y="f21"/>
                  <a:pt x="f49" y="f19"/>
                  <a:pt x="f8" y="f9"/>
                </a:cubicBezTo>
                <a:close/>
                <a:moveTo>
                  <a:pt x="f50" y="f41"/>
                </a:moveTo>
                <a:cubicBezTo>
                  <a:pt x="f42" y="f51"/>
                  <a:pt x="f52" y="f29"/>
                  <a:pt x="f53" y="f29"/>
                </a:cubicBezTo>
                <a:cubicBezTo>
                  <a:pt x="f53" y="f29"/>
                  <a:pt x="f53" y="f29"/>
                  <a:pt x="f53" y="f29"/>
                </a:cubicBezTo>
                <a:cubicBezTo>
                  <a:pt x="f54" y="f29"/>
                  <a:pt x="f54" y="f55"/>
                  <a:pt x="f54" y="f55"/>
                </a:cubicBezTo>
                <a:cubicBezTo>
                  <a:pt x="f56" y="f57"/>
                  <a:pt x="f17" y="f58"/>
                  <a:pt x="f32" y="f59"/>
                </a:cubicBezTo>
                <a:cubicBezTo>
                  <a:pt x="f60" y="f10"/>
                  <a:pt x="f61" y="f62"/>
                  <a:pt x="f63" y="f29"/>
                </a:cubicBezTo>
                <a:cubicBezTo>
                  <a:pt x="f63" y="f29"/>
                  <a:pt x="f63" y="f29"/>
                  <a:pt x="f63" y="f29"/>
                </a:cubicBezTo>
                <a:cubicBezTo>
                  <a:pt x="f63" y="f64"/>
                  <a:pt x="f63" y="f64"/>
                  <a:pt x="f61" y="f65"/>
                </a:cubicBezTo>
                <a:cubicBezTo>
                  <a:pt x="f66" y="f67"/>
                  <a:pt x="f20" y="f68"/>
                  <a:pt x="f32" y="f69"/>
                </a:cubicBezTo>
                <a:cubicBezTo>
                  <a:pt x="f18" y="f70"/>
                  <a:pt x="f60" y="f19"/>
                  <a:pt x="f71" y="f27"/>
                </a:cubicBezTo>
                <a:cubicBezTo>
                  <a:pt x="f48" y="f23"/>
                  <a:pt x="f24" y="f72"/>
                  <a:pt x="f73" y="f72"/>
                </a:cubicBezTo>
                <a:cubicBezTo>
                  <a:pt x="f55" y="f72"/>
                  <a:pt x="f57" y="f23"/>
                  <a:pt x="f74" y="f18"/>
                </a:cubicBezTo>
                <a:cubicBezTo>
                  <a:pt x="f75" y="f9"/>
                  <a:pt x="f76" y="f61"/>
                  <a:pt x="f77" y="f78"/>
                </a:cubicBezTo>
                <a:cubicBezTo>
                  <a:pt x="f6" y="f69"/>
                  <a:pt x="f49" y="f79"/>
                  <a:pt x="f50" y="f41"/>
                </a:cubicBezTo>
                <a:close/>
              </a:path>
            </a:pathLst>
          </a:custGeom>
          <a:solidFill>
            <a:srgbClr val="767171"/>
          </a:solidFill>
          <a:ln cap="flat">
            <a:noFill/>
            <a:prstDash val="solid"/>
          </a:ln>
        </p:spPr>
        <p:txBody>
          <a:bodyPr vert="horz" wrap="square" lIns="102870" tIns="51435" rIns="102870" bIns="51435"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18" name="Freeform 19"/>
          <p:cNvSpPr/>
          <p:nvPr/>
        </p:nvSpPr>
        <p:spPr>
          <a:xfrm>
            <a:off x="8884447" y="119064"/>
            <a:ext cx="4586292" cy="3540922"/>
          </a:xfrm>
          <a:custGeom>
            <a:avLst/>
            <a:gdLst>
              <a:gd name="f0" fmla="val 10800000"/>
              <a:gd name="f1" fmla="val 5400000"/>
              <a:gd name="f2" fmla="val 180"/>
              <a:gd name="f3" fmla="val w"/>
              <a:gd name="f4" fmla="val h"/>
              <a:gd name="f5" fmla="val 0"/>
              <a:gd name="f6" fmla="val 118"/>
              <a:gd name="f7" fmla="val 98"/>
              <a:gd name="f8" fmla="val 104"/>
              <a:gd name="f9" fmla="val 15"/>
              <a:gd name="f10" fmla="val 87"/>
              <a:gd name="f11" fmla="val 1"/>
              <a:gd name="f12" fmla="val 64"/>
              <a:gd name="f13" fmla="val 43"/>
              <a:gd name="f14" fmla="val 4"/>
              <a:gd name="f15" fmla="val 33"/>
              <a:gd name="f16" fmla="val 6"/>
              <a:gd name="f17" fmla="val 21"/>
              <a:gd name="f18" fmla="val 11"/>
              <a:gd name="f19" fmla="val 20"/>
              <a:gd name="f20" fmla="val 9"/>
              <a:gd name="f21" fmla="val 28"/>
              <a:gd name="f22" fmla="val 40"/>
              <a:gd name="f23" fmla="val 7"/>
              <a:gd name="f24" fmla="val 50"/>
              <a:gd name="f25" fmla="val 8"/>
              <a:gd name="f26" fmla="val 59"/>
              <a:gd name="f27" fmla="val 13"/>
              <a:gd name="f28" fmla="val 66"/>
              <a:gd name="f29" fmla="val 72"/>
              <a:gd name="f30" fmla="val 19"/>
              <a:gd name="f31" fmla="val 81"/>
              <a:gd name="f32" fmla="val 10"/>
              <a:gd name="f33" fmla="val 89"/>
              <a:gd name="f34" fmla="val 3"/>
              <a:gd name="f35" fmla="val 94"/>
              <a:gd name="f36" fmla="val 95"/>
              <a:gd name="f37" fmla="val 2"/>
              <a:gd name="f38" fmla="val 97"/>
              <a:gd name="f39" fmla="val 17"/>
              <a:gd name="f40" fmla="val 75"/>
              <a:gd name="f41" fmla="val 61"/>
              <a:gd name="f42" fmla="val 86"/>
              <a:gd name="f43" fmla="val 78"/>
              <a:gd name="f44" fmla="val 112"/>
              <a:gd name="f45" fmla="val 57"/>
              <a:gd name="f46" fmla="val 48"/>
              <a:gd name="f47" fmla="val 117"/>
              <a:gd name="f48" fmla="val 37"/>
              <a:gd name="f49" fmla="val 111"/>
              <a:gd name="f50" fmla="val 103"/>
              <a:gd name="f51" fmla="val 76"/>
              <a:gd name="f52" fmla="val 60"/>
              <a:gd name="f53" fmla="val 39"/>
              <a:gd name="f54" fmla="val 38"/>
              <a:gd name="f55" fmla="val 73"/>
              <a:gd name="f56" fmla="val 32"/>
              <a:gd name="f57" fmla="val 83"/>
              <a:gd name="f58" fmla="val 90"/>
              <a:gd name="f59" fmla="val 93"/>
              <a:gd name="f60" fmla="val 16"/>
              <a:gd name="f61" fmla="val 22"/>
              <a:gd name="f62" fmla="val 80"/>
              <a:gd name="f63" fmla="val 23"/>
              <a:gd name="f64" fmla="val 71"/>
              <a:gd name="f65" fmla="val 70"/>
              <a:gd name="f66" fmla="val 14"/>
              <a:gd name="f67" fmla="val 63"/>
              <a:gd name="f68" fmla="val 54"/>
              <a:gd name="f69" fmla="val 42"/>
              <a:gd name="f70" fmla="val 30"/>
              <a:gd name="f71" fmla="val 27"/>
              <a:gd name="f72" fmla="val 5"/>
              <a:gd name="f73" fmla="val 62"/>
              <a:gd name="f74" fmla="val 92"/>
              <a:gd name="f75" fmla="val 101"/>
              <a:gd name="f76" fmla="val 109"/>
              <a:gd name="f77" fmla="val 113"/>
              <a:gd name="f78" fmla="val 31"/>
              <a:gd name="f79" fmla="val 53"/>
              <a:gd name="f80" fmla="+- 0 0 -360"/>
              <a:gd name="f81" fmla="+- 0 0 -90"/>
              <a:gd name="f82" fmla="+- 0 0 -180"/>
              <a:gd name="f83" fmla="+- 0 0 -270"/>
              <a:gd name="f84" fmla="*/ f3 1 118"/>
              <a:gd name="f85" fmla="*/ f4 1 98"/>
              <a:gd name="f86" fmla="+- f7 0 f5"/>
              <a:gd name="f87" fmla="+- f6 0 f5"/>
              <a:gd name="f88" fmla="*/ f80 f0 1"/>
              <a:gd name="f89" fmla="*/ f81 f0 1"/>
              <a:gd name="f90" fmla="*/ f82 f0 1"/>
              <a:gd name="f91" fmla="*/ f83 f0 1"/>
              <a:gd name="f92" fmla="*/ f87 1 118"/>
              <a:gd name="f93" fmla="*/ f86 1 98"/>
              <a:gd name="f94" fmla="*/ 2147483646 f87 1"/>
              <a:gd name="f95" fmla="*/ 0 f86 1"/>
              <a:gd name="f96" fmla="*/ 2147483646 f86 1"/>
              <a:gd name="f97" fmla="*/ 0 f87 1"/>
              <a:gd name="f98" fmla="*/ 118 f87 1"/>
              <a:gd name="f99" fmla="*/ 98 f86 1"/>
              <a:gd name="f100" fmla="*/ f88 1 f2"/>
              <a:gd name="f101" fmla="*/ f89 1 f2"/>
              <a:gd name="f102" fmla="*/ f90 1 f2"/>
              <a:gd name="f103" fmla="*/ f91 1 f2"/>
              <a:gd name="f104" fmla="*/ f94 1 118"/>
              <a:gd name="f105" fmla="*/ f95 1 98"/>
              <a:gd name="f106" fmla="*/ f96 1 98"/>
              <a:gd name="f107" fmla="*/ f97 1 118"/>
              <a:gd name="f108" fmla="*/ f98 1 118"/>
              <a:gd name="f109" fmla="*/ f99 1 98"/>
              <a:gd name="f110" fmla="+- f100 0 f1"/>
              <a:gd name="f111" fmla="+- f101 0 f1"/>
              <a:gd name="f112" fmla="+- f102 0 f1"/>
              <a:gd name="f113" fmla="+- f103 0 f1"/>
              <a:gd name="f114" fmla="*/ f104 1 f92"/>
              <a:gd name="f115" fmla="*/ f105 1 f93"/>
              <a:gd name="f116" fmla="*/ f106 1 f93"/>
              <a:gd name="f117" fmla="*/ f107 1 f92"/>
              <a:gd name="f118" fmla="*/ f108 1 f92"/>
              <a:gd name="f119" fmla="*/ f109 1 f93"/>
              <a:gd name="f120" fmla="*/ f117 f84 1"/>
              <a:gd name="f121" fmla="*/ f118 f84 1"/>
              <a:gd name="f122" fmla="*/ f119 f85 1"/>
              <a:gd name="f123" fmla="*/ f115 f85 1"/>
              <a:gd name="f124" fmla="*/ f114 f84 1"/>
              <a:gd name="f125" fmla="*/ f116 f85 1"/>
            </a:gdLst>
            <a:ahLst/>
            <a:cxnLst>
              <a:cxn ang="3cd4">
                <a:pos x="hc" y="t"/>
              </a:cxn>
              <a:cxn ang="0">
                <a:pos x="r" y="vc"/>
              </a:cxn>
              <a:cxn ang="cd4">
                <a:pos x="hc" y="b"/>
              </a:cxn>
              <a:cxn ang="cd2">
                <a:pos x="l" y="vc"/>
              </a:cxn>
              <a:cxn ang="f110">
                <a:pos x="f124" y="f123"/>
              </a:cxn>
              <a:cxn ang="f111">
                <a:pos x="f124" y="f125"/>
              </a:cxn>
              <a:cxn ang="f112">
                <a:pos x="f124" y="f125"/>
              </a:cxn>
              <a:cxn ang="f113">
                <a:pos x="f120"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Lst>
            <a:rect l="f120" t="f123" r="f121" b="f122"/>
            <a:pathLst>
              <a:path w="118" h="98">
                <a:moveTo>
                  <a:pt x="f8" y="f9"/>
                </a:moveTo>
                <a:cubicBezTo>
                  <a:pt x="f10" y="f11"/>
                  <a:pt x="f12" y="f5"/>
                  <a:pt x="f13" y="f14"/>
                </a:cubicBezTo>
                <a:cubicBezTo>
                  <a:pt x="f15" y="f16"/>
                  <a:pt x="f17" y="f18"/>
                  <a:pt x="f9" y="f19"/>
                </a:cubicBezTo>
                <a:cubicBezTo>
                  <a:pt x="f20" y="f21"/>
                  <a:pt x="f16" y="f22"/>
                  <a:pt x="f23" y="f24"/>
                </a:cubicBezTo>
                <a:cubicBezTo>
                  <a:pt x="f25" y="f26"/>
                  <a:pt x="f27" y="f28"/>
                  <a:pt x="f19" y="f29"/>
                </a:cubicBezTo>
                <a:cubicBezTo>
                  <a:pt x="f30" y="f31"/>
                  <a:pt x="f32" y="f33"/>
                  <a:pt x="f34" y="f35"/>
                </a:cubicBezTo>
                <a:cubicBezTo>
                  <a:pt x="f34" y="f35"/>
                  <a:pt x="f34" y="f35"/>
                  <a:pt x="f34" y="f35"/>
                </a:cubicBezTo>
                <a:cubicBezTo>
                  <a:pt x="f34" y="f36"/>
                  <a:pt x="f34" y="f36"/>
                  <a:pt x="f37" y="f36"/>
                </a:cubicBezTo>
                <a:cubicBezTo>
                  <a:pt x="f5" y="f36"/>
                  <a:pt x="f11" y="f7"/>
                  <a:pt x="f34" y="f38"/>
                </a:cubicBezTo>
                <a:cubicBezTo>
                  <a:pt x="f39" y="f36"/>
                  <a:pt x="f15" y="f10"/>
                  <a:pt x="f22" y="f40"/>
                </a:cubicBezTo>
                <a:cubicBezTo>
                  <a:pt x="f41" y="f40"/>
                  <a:pt x="f42" y="f43"/>
                  <a:pt x="f8" y="f12"/>
                </a:cubicBezTo>
                <a:cubicBezTo>
                  <a:pt x="f44" y="f45"/>
                  <a:pt x="f6" y="f46"/>
                  <a:pt x="f47" y="f48"/>
                </a:cubicBezTo>
                <a:cubicBezTo>
                  <a:pt x="f47" y="f21"/>
                  <a:pt x="f49" y="f19"/>
                  <a:pt x="f8" y="f9"/>
                </a:cubicBezTo>
                <a:close/>
                <a:moveTo>
                  <a:pt x="f50" y="f41"/>
                </a:moveTo>
                <a:cubicBezTo>
                  <a:pt x="f42" y="f51"/>
                  <a:pt x="f52" y="f29"/>
                  <a:pt x="f53" y="f29"/>
                </a:cubicBezTo>
                <a:cubicBezTo>
                  <a:pt x="f53" y="f29"/>
                  <a:pt x="f53" y="f29"/>
                  <a:pt x="f53" y="f29"/>
                </a:cubicBezTo>
                <a:cubicBezTo>
                  <a:pt x="f54" y="f29"/>
                  <a:pt x="f54" y="f55"/>
                  <a:pt x="f54" y="f55"/>
                </a:cubicBezTo>
                <a:cubicBezTo>
                  <a:pt x="f56" y="f57"/>
                  <a:pt x="f17" y="f58"/>
                  <a:pt x="f32" y="f59"/>
                </a:cubicBezTo>
                <a:cubicBezTo>
                  <a:pt x="f60" y="f10"/>
                  <a:pt x="f61" y="f62"/>
                  <a:pt x="f63" y="f29"/>
                </a:cubicBezTo>
                <a:cubicBezTo>
                  <a:pt x="f63" y="f29"/>
                  <a:pt x="f63" y="f29"/>
                  <a:pt x="f63" y="f29"/>
                </a:cubicBezTo>
                <a:cubicBezTo>
                  <a:pt x="f63" y="f64"/>
                  <a:pt x="f63" y="f64"/>
                  <a:pt x="f61" y="f65"/>
                </a:cubicBezTo>
                <a:cubicBezTo>
                  <a:pt x="f66" y="f67"/>
                  <a:pt x="f20" y="f68"/>
                  <a:pt x="f32" y="f69"/>
                </a:cubicBezTo>
                <a:cubicBezTo>
                  <a:pt x="f18" y="f70"/>
                  <a:pt x="f60" y="f19"/>
                  <a:pt x="f71" y="f27"/>
                </a:cubicBezTo>
                <a:cubicBezTo>
                  <a:pt x="f48" y="f23"/>
                  <a:pt x="f24" y="f72"/>
                  <a:pt x="f73" y="f72"/>
                </a:cubicBezTo>
                <a:cubicBezTo>
                  <a:pt x="f55" y="f72"/>
                  <a:pt x="f57" y="f23"/>
                  <a:pt x="f74" y="f18"/>
                </a:cubicBezTo>
                <a:cubicBezTo>
                  <a:pt x="f75" y="f9"/>
                  <a:pt x="f76" y="f61"/>
                  <a:pt x="f77" y="f78"/>
                </a:cubicBezTo>
                <a:cubicBezTo>
                  <a:pt x="f6" y="f69"/>
                  <a:pt x="f49" y="f79"/>
                  <a:pt x="f50" y="f41"/>
                </a:cubicBezTo>
                <a:close/>
              </a:path>
            </a:pathLst>
          </a:custGeom>
          <a:solidFill>
            <a:srgbClr val="D9D9D9"/>
          </a:solidFill>
          <a:ln cap="flat">
            <a:noFill/>
            <a:prstDash val="solid"/>
          </a:ln>
        </p:spPr>
        <p:txBody>
          <a:bodyPr vert="horz" wrap="square" lIns="102870" tIns="51435" rIns="102870" bIns="51435"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19" name="矩形 58"/>
          <p:cNvSpPr/>
          <p:nvPr/>
        </p:nvSpPr>
        <p:spPr>
          <a:xfrm>
            <a:off x="4271967" y="2145511"/>
            <a:ext cx="3317077" cy="133882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225" baseline="0" dirty="0">
                <a:solidFill>
                  <a:srgbClr val="000000"/>
                </a:solidFill>
                <a:uFillTx/>
                <a:latin typeface="微軟正黑體" panose="020B0604030504040204" pitchFamily="34" charset="-120"/>
                <a:ea typeface="微軟正黑體" panose="020B0604030504040204" pitchFamily="34" charset="-120"/>
                <a:cs typeface="Arial"/>
              </a:rPr>
              <a:t>教育程度低、社經階層較低者，有較高比例的婚姻暴力？</a:t>
            </a:r>
            <a:r>
              <a:rPr lang="en-US" sz="2700" b="1" i="0" u="none" strike="noStrike" kern="0" cap="none" spc="225" baseline="0" dirty="0">
                <a:solidFill>
                  <a:srgbClr val="000000"/>
                </a:solidFill>
                <a:uFillTx/>
                <a:latin typeface="微軟正黑體" panose="020B0604030504040204" pitchFamily="34" charset="-120"/>
                <a:ea typeface="微軟正黑體" panose="020B0604030504040204" pitchFamily="34" charset="-120"/>
                <a:cs typeface="Arial"/>
              </a:rPr>
              <a:t>  </a:t>
            </a:r>
          </a:p>
        </p:txBody>
      </p:sp>
      <p:sp>
        <p:nvSpPr>
          <p:cNvPr id="20" name="矩形 59"/>
          <p:cNvSpPr/>
          <p:nvPr/>
        </p:nvSpPr>
        <p:spPr>
          <a:xfrm>
            <a:off x="635791" y="5750716"/>
            <a:ext cx="4024310" cy="133882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225" baseline="0" dirty="0">
                <a:solidFill>
                  <a:srgbClr val="000000"/>
                </a:solidFill>
                <a:effectLst>
                  <a:outerShdw>
                    <a:srgbClr val="000000"/>
                  </a:outerShdw>
                </a:effectLst>
                <a:uFillTx/>
                <a:latin typeface="微軟正黑體" panose="020B0604030504040204" pitchFamily="34" charset="-120"/>
                <a:ea typeface="微軟正黑體" panose="020B0604030504040204" pitchFamily="34" charset="-120"/>
                <a:cs typeface="Arial"/>
              </a:rPr>
              <a:t>受虐婦女有被虐待狂，所以甘願被虐待而不願離開施虐者？</a:t>
            </a:r>
          </a:p>
        </p:txBody>
      </p:sp>
      <p:sp>
        <p:nvSpPr>
          <p:cNvPr id="21" name="矩形 60"/>
          <p:cNvSpPr/>
          <p:nvPr/>
        </p:nvSpPr>
        <p:spPr>
          <a:xfrm>
            <a:off x="9655972" y="659611"/>
            <a:ext cx="3536158" cy="175432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225" baseline="0" dirty="0">
                <a:solidFill>
                  <a:srgbClr val="000000"/>
                </a:solidFill>
                <a:uFillTx/>
                <a:latin typeface="微軟正黑體" panose="020B0604030504040204" pitchFamily="34" charset="-120"/>
                <a:ea typeface="微軟正黑體" panose="020B0604030504040204" pitchFamily="34" charset="-120"/>
                <a:cs typeface="Arial"/>
              </a:rPr>
              <a:t>婦女未盡到為人妻子責任，或表現太過強勢，使先生不得不以毆打來教訓她？</a:t>
            </a:r>
          </a:p>
        </p:txBody>
      </p:sp>
      <p:sp>
        <p:nvSpPr>
          <p:cNvPr id="22" name="矩形 61"/>
          <p:cNvSpPr/>
          <p:nvPr/>
        </p:nvSpPr>
        <p:spPr>
          <a:xfrm>
            <a:off x="1145112" y="2928658"/>
            <a:ext cx="2283622" cy="133882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225" baseline="0" dirty="0">
                <a:solidFill>
                  <a:srgbClr val="000000"/>
                </a:solidFill>
                <a:uFillTx/>
                <a:latin typeface="微軟正黑體" panose="020B0604030504040204" pitchFamily="34" charset="-120"/>
                <a:ea typeface="微軟正黑體" panose="020B0604030504040204" pitchFamily="34" charset="-120"/>
                <a:cs typeface="Arial"/>
              </a:rPr>
              <a:t>施虐者都有酗酒、精神疾病？</a:t>
            </a:r>
          </a:p>
        </p:txBody>
      </p:sp>
      <p:sp>
        <p:nvSpPr>
          <p:cNvPr id="23" name="Freeform 19"/>
          <p:cNvSpPr/>
          <p:nvPr/>
        </p:nvSpPr>
        <p:spPr>
          <a:xfrm>
            <a:off x="13751716" y="235741"/>
            <a:ext cx="4331494" cy="2805114"/>
          </a:xfrm>
          <a:custGeom>
            <a:avLst/>
            <a:gdLst>
              <a:gd name="f0" fmla="val 10800000"/>
              <a:gd name="f1" fmla="val 5400000"/>
              <a:gd name="f2" fmla="val 180"/>
              <a:gd name="f3" fmla="val w"/>
              <a:gd name="f4" fmla="val h"/>
              <a:gd name="f5" fmla="val 0"/>
              <a:gd name="f6" fmla="val 118"/>
              <a:gd name="f7" fmla="val 98"/>
              <a:gd name="f8" fmla="val 104"/>
              <a:gd name="f9" fmla="val 15"/>
              <a:gd name="f10" fmla="val 87"/>
              <a:gd name="f11" fmla="val 1"/>
              <a:gd name="f12" fmla="val 64"/>
              <a:gd name="f13" fmla="val 43"/>
              <a:gd name="f14" fmla="val 4"/>
              <a:gd name="f15" fmla="val 33"/>
              <a:gd name="f16" fmla="val 6"/>
              <a:gd name="f17" fmla="val 21"/>
              <a:gd name="f18" fmla="val 11"/>
              <a:gd name="f19" fmla="val 20"/>
              <a:gd name="f20" fmla="val 9"/>
              <a:gd name="f21" fmla="val 28"/>
              <a:gd name="f22" fmla="val 40"/>
              <a:gd name="f23" fmla="val 7"/>
              <a:gd name="f24" fmla="val 50"/>
              <a:gd name="f25" fmla="val 8"/>
              <a:gd name="f26" fmla="val 59"/>
              <a:gd name="f27" fmla="val 13"/>
              <a:gd name="f28" fmla="val 66"/>
              <a:gd name="f29" fmla="val 72"/>
              <a:gd name="f30" fmla="val 19"/>
              <a:gd name="f31" fmla="val 81"/>
              <a:gd name="f32" fmla="val 10"/>
              <a:gd name="f33" fmla="val 89"/>
              <a:gd name="f34" fmla="val 3"/>
              <a:gd name="f35" fmla="val 94"/>
              <a:gd name="f36" fmla="val 95"/>
              <a:gd name="f37" fmla="val 2"/>
              <a:gd name="f38" fmla="val 97"/>
              <a:gd name="f39" fmla="val 17"/>
              <a:gd name="f40" fmla="val 75"/>
              <a:gd name="f41" fmla="val 61"/>
              <a:gd name="f42" fmla="val 86"/>
              <a:gd name="f43" fmla="val 78"/>
              <a:gd name="f44" fmla="val 112"/>
              <a:gd name="f45" fmla="val 57"/>
              <a:gd name="f46" fmla="val 48"/>
              <a:gd name="f47" fmla="val 117"/>
              <a:gd name="f48" fmla="val 37"/>
              <a:gd name="f49" fmla="val 111"/>
              <a:gd name="f50" fmla="val 103"/>
              <a:gd name="f51" fmla="val 76"/>
              <a:gd name="f52" fmla="val 60"/>
              <a:gd name="f53" fmla="val 39"/>
              <a:gd name="f54" fmla="val 38"/>
              <a:gd name="f55" fmla="val 73"/>
              <a:gd name="f56" fmla="val 32"/>
              <a:gd name="f57" fmla="val 83"/>
              <a:gd name="f58" fmla="val 90"/>
              <a:gd name="f59" fmla="val 93"/>
              <a:gd name="f60" fmla="val 16"/>
              <a:gd name="f61" fmla="val 22"/>
              <a:gd name="f62" fmla="val 80"/>
              <a:gd name="f63" fmla="val 23"/>
              <a:gd name="f64" fmla="val 71"/>
              <a:gd name="f65" fmla="val 70"/>
              <a:gd name="f66" fmla="val 14"/>
              <a:gd name="f67" fmla="val 63"/>
              <a:gd name="f68" fmla="val 54"/>
              <a:gd name="f69" fmla="val 42"/>
              <a:gd name="f70" fmla="val 30"/>
              <a:gd name="f71" fmla="val 27"/>
              <a:gd name="f72" fmla="val 5"/>
              <a:gd name="f73" fmla="val 62"/>
              <a:gd name="f74" fmla="val 92"/>
              <a:gd name="f75" fmla="val 101"/>
              <a:gd name="f76" fmla="val 109"/>
              <a:gd name="f77" fmla="val 113"/>
              <a:gd name="f78" fmla="val 31"/>
              <a:gd name="f79" fmla="val 53"/>
              <a:gd name="f80" fmla="+- 0 0 -360"/>
              <a:gd name="f81" fmla="+- 0 0 -90"/>
              <a:gd name="f82" fmla="+- 0 0 -180"/>
              <a:gd name="f83" fmla="+- 0 0 -270"/>
              <a:gd name="f84" fmla="*/ f3 1 118"/>
              <a:gd name="f85" fmla="*/ f4 1 98"/>
              <a:gd name="f86" fmla="+- f7 0 f5"/>
              <a:gd name="f87" fmla="+- f6 0 f5"/>
              <a:gd name="f88" fmla="*/ f80 f0 1"/>
              <a:gd name="f89" fmla="*/ f81 f0 1"/>
              <a:gd name="f90" fmla="*/ f82 f0 1"/>
              <a:gd name="f91" fmla="*/ f83 f0 1"/>
              <a:gd name="f92" fmla="*/ f87 1 118"/>
              <a:gd name="f93" fmla="*/ f86 1 98"/>
              <a:gd name="f94" fmla="*/ 2147483646 f87 1"/>
              <a:gd name="f95" fmla="*/ 0 f86 1"/>
              <a:gd name="f96" fmla="*/ 2147483646 f86 1"/>
              <a:gd name="f97" fmla="*/ 0 f87 1"/>
              <a:gd name="f98" fmla="*/ 118 f87 1"/>
              <a:gd name="f99" fmla="*/ 98 f86 1"/>
              <a:gd name="f100" fmla="*/ f88 1 f2"/>
              <a:gd name="f101" fmla="*/ f89 1 f2"/>
              <a:gd name="f102" fmla="*/ f90 1 f2"/>
              <a:gd name="f103" fmla="*/ f91 1 f2"/>
              <a:gd name="f104" fmla="*/ f94 1 118"/>
              <a:gd name="f105" fmla="*/ f95 1 98"/>
              <a:gd name="f106" fmla="*/ f96 1 98"/>
              <a:gd name="f107" fmla="*/ f97 1 118"/>
              <a:gd name="f108" fmla="*/ f98 1 118"/>
              <a:gd name="f109" fmla="*/ f99 1 98"/>
              <a:gd name="f110" fmla="+- f100 0 f1"/>
              <a:gd name="f111" fmla="+- f101 0 f1"/>
              <a:gd name="f112" fmla="+- f102 0 f1"/>
              <a:gd name="f113" fmla="+- f103 0 f1"/>
              <a:gd name="f114" fmla="*/ f104 1 f92"/>
              <a:gd name="f115" fmla="*/ f105 1 f93"/>
              <a:gd name="f116" fmla="*/ f106 1 f93"/>
              <a:gd name="f117" fmla="*/ f107 1 f92"/>
              <a:gd name="f118" fmla="*/ f108 1 f92"/>
              <a:gd name="f119" fmla="*/ f109 1 f93"/>
              <a:gd name="f120" fmla="*/ f117 f84 1"/>
              <a:gd name="f121" fmla="*/ f118 f84 1"/>
              <a:gd name="f122" fmla="*/ f119 f85 1"/>
              <a:gd name="f123" fmla="*/ f115 f85 1"/>
              <a:gd name="f124" fmla="*/ f114 f84 1"/>
              <a:gd name="f125" fmla="*/ f116 f85 1"/>
            </a:gdLst>
            <a:ahLst/>
            <a:cxnLst>
              <a:cxn ang="3cd4">
                <a:pos x="hc" y="t"/>
              </a:cxn>
              <a:cxn ang="0">
                <a:pos x="r" y="vc"/>
              </a:cxn>
              <a:cxn ang="cd4">
                <a:pos x="hc" y="b"/>
              </a:cxn>
              <a:cxn ang="cd2">
                <a:pos x="l" y="vc"/>
              </a:cxn>
              <a:cxn ang="f110">
                <a:pos x="f124" y="f123"/>
              </a:cxn>
              <a:cxn ang="f111">
                <a:pos x="f124" y="f125"/>
              </a:cxn>
              <a:cxn ang="f112">
                <a:pos x="f124" y="f125"/>
              </a:cxn>
              <a:cxn ang="f113">
                <a:pos x="f120"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Lst>
            <a:rect l="f120" t="f123" r="f121" b="f122"/>
            <a:pathLst>
              <a:path w="118" h="98">
                <a:moveTo>
                  <a:pt x="f8" y="f9"/>
                </a:moveTo>
                <a:cubicBezTo>
                  <a:pt x="f10" y="f11"/>
                  <a:pt x="f12" y="f5"/>
                  <a:pt x="f13" y="f14"/>
                </a:cubicBezTo>
                <a:cubicBezTo>
                  <a:pt x="f15" y="f16"/>
                  <a:pt x="f17" y="f18"/>
                  <a:pt x="f9" y="f19"/>
                </a:cubicBezTo>
                <a:cubicBezTo>
                  <a:pt x="f20" y="f21"/>
                  <a:pt x="f16" y="f22"/>
                  <a:pt x="f23" y="f24"/>
                </a:cubicBezTo>
                <a:cubicBezTo>
                  <a:pt x="f25" y="f26"/>
                  <a:pt x="f27" y="f28"/>
                  <a:pt x="f19" y="f29"/>
                </a:cubicBezTo>
                <a:cubicBezTo>
                  <a:pt x="f30" y="f31"/>
                  <a:pt x="f32" y="f33"/>
                  <a:pt x="f34" y="f35"/>
                </a:cubicBezTo>
                <a:cubicBezTo>
                  <a:pt x="f34" y="f35"/>
                  <a:pt x="f34" y="f35"/>
                  <a:pt x="f34" y="f35"/>
                </a:cubicBezTo>
                <a:cubicBezTo>
                  <a:pt x="f34" y="f36"/>
                  <a:pt x="f34" y="f36"/>
                  <a:pt x="f37" y="f36"/>
                </a:cubicBezTo>
                <a:cubicBezTo>
                  <a:pt x="f5" y="f36"/>
                  <a:pt x="f11" y="f7"/>
                  <a:pt x="f34" y="f38"/>
                </a:cubicBezTo>
                <a:cubicBezTo>
                  <a:pt x="f39" y="f36"/>
                  <a:pt x="f15" y="f10"/>
                  <a:pt x="f22" y="f40"/>
                </a:cubicBezTo>
                <a:cubicBezTo>
                  <a:pt x="f41" y="f40"/>
                  <a:pt x="f42" y="f43"/>
                  <a:pt x="f8" y="f12"/>
                </a:cubicBezTo>
                <a:cubicBezTo>
                  <a:pt x="f44" y="f45"/>
                  <a:pt x="f6" y="f46"/>
                  <a:pt x="f47" y="f48"/>
                </a:cubicBezTo>
                <a:cubicBezTo>
                  <a:pt x="f47" y="f21"/>
                  <a:pt x="f49" y="f19"/>
                  <a:pt x="f8" y="f9"/>
                </a:cubicBezTo>
                <a:close/>
                <a:moveTo>
                  <a:pt x="f50" y="f41"/>
                </a:moveTo>
                <a:cubicBezTo>
                  <a:pt x="f42" y="f51"/>
                  <a:pt x="f52" y="f29"/>
                  <a:pt x="f53" y="f29"/>
                </a:cubicBezTo>
                <a:cubicBezTo>
                  <a:pt x="f53" y="f29"/>
                  <a:pt x="f53" y="f29"/>
                  <a:pt x="f53" y="f29"/>
                </a:cubicBezTo>
                <a:cubicBezTo>
                  <a:pt x="f54" y="f29"/>
                  <a:pt x="f54" y="f55"/>
                  <a:pt x="f54" y="f55"/>
                </a:cubicBezTo>
                <a:cubicBezTo>
                  <a:pt x="f56" y="f57"/>
                  <a:pt x="f17" y="f58"/>
                  <a:pt x="f32" y="f59"/>
                </a:cubicBezTo>
                <a:cubicBezTo>
                  <a:pt x="f60" y="f10"/>
                  <a:pt x="f61" y="f62"/>
                  <a:pt x="f63" y="f29"/>
                </a:cubicBezTo>
                <a:cubicBezTo>
                  <a:pt x="f63" y="f29"/>
                  <a:pt x="f63" y="f29"/>
                  <a:pt x="f63" y="f29"/>
                </a:cubicBezTo>
                <a:cubicBezTo>
                  <a:pt x="f63" y="f64"/>
                  <a:pt x="f63" y="f64"/>
                  <a:pt x="f61" y="f65"/>
                </a:cubicBezTo>
                <a:cubicBezTo>
                  <a:pt x="f66" y="f67"/>
                  <a:pt x="f20" y="f68"/>
                  <a:pt x="f32" y="f69"/>
                </a:cubicBezTo>
                <a:cubicBezTo>
                  <a:pt x="f18" y="f70"/>
                  <a:pt x="f60" y="f19"/>
                  <a:pt x="f71" y="f27"/>
                </a:cubicBezTo>
                <a:cubicBezTo>
                  <a:pt x="f48" y="f23"/>
                  <a:pt x="f24" y="f72"/>
                  <a:pt x="f73" y="f72"/>
                </a:cubicBezTo>
                <a:cubicBezTo>
                  <a:pt x="f55" y="f72"/>
                  <a:pt x="f57" y="f23"/>
                  <a:pt x="f74" y="f18"/>
                </a:cubicBezTo>
                <a:cubicBezTo>
                  <a:pt x="f75" y="f9"/>
                  <a:pt x="f76" y="f61"/>
                  <a:pt x="f77" y="f78"/>
                </a:cubicBezTo>
                <a:cubicBezTo>
                  <a:pt x="f6" y="f69"/>
                  <a:pt x="f49" y="f79"/>
                  <a:pt x="f50" y="f41"/>
                </a:cubicBezTo>
                <a:close/>
              </a:path>
            </a:pathLst>
          </a:custGeom>
          <a:solidFill>
            <a:srgbClr val="D9D9D9"/>
          </a:solidFill>
          <a:ln cap="flat">
            <a:noFill/>
            <a:prstDash val="solid"/>
          </a:ln>
        </p:spPr>
        <p:txBody>
          <a:bodyPr vert="horz" wrap="square" lIns="102870" tIns="51435" rIns="102870" bIns="51435"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24" name="文字方塊 67"/>
          <p:cNvSpPr txBox="1"/>
          <p:nvPr/>
        </p:nvSpPr>
        <p:spPr>
          <a:xfrm>
            <a:off x="7077071" y="5843592"/>
            <a:ext cx="2702719" cy="55399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0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真的是這樣嗎</a:t>
            </a:r>
            <a:r>
              <a:rPr lang="en-US" sz="30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a:t>
            </a:r>
          </a:p>
        </p:txBody>
      </p:sp>
      <p:sp>
        <p:nvSpPr>
          <p:cNvPr id="25" name="矩形 68"/>
          <p:cNvSpPr/>
          <p:nvPr/>
        </p:nvSpPr>
        <p:spPr>
          <a:xfrm>
            <a:off x="14411328" y="604839"/>
            <a:ext cx="3336133" cy="133882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發生家暴報警時是不是一定要到戶籍所在地派出所報案？</a:t>
            </a:r>
          </a:p>
        </p:txBody>
      </p:sp>
      <p:sp>
        <p:nvSpPr>
          <p:cNvPr id="26" name="矩形 69"/>
          <p:cNvSpPr/>
          <p:nvPr/>
        </p:nvSpPr>
        <p:spPr>
          <a:xfrm>
            <a:off x="14625635" y="3283747"/>
            <a:ext cx="3290889" cy="133882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聲請保護令後會影響相對人的工作及家庭和諧？</a:t>
            </a:r>
          </a:p>
        </p:txBody>
      </p:sp>
      <p:sp>
        <p:nvSpPr>
          <p:cNvPr id="27" name="Freeform 19"/>
          <p:cNvSpPr/>
          <p:nvPr/>
        </p:nvSpPr>
        <p:spPr>
          <a:xfrm>
            <a:off x="10063164" y="2964658"/>
            <a:ext cx="3952878" cy="3288502"/>
          </a:xfrm>
          <a:custGeom>
            <a:avLst/>
            <a:gdLst>
              <a:gd name="f0" fmla="val 10800000"/>
              <a:gd name="f1" fmla="val 5400000"/>
              <a:gd name="f2" fmla="val 180"/>
              <a:gd name="f3" fmla="val w"/>
              <a:gd name="f4" fmla="val h"/>
              <a:gd name="f5" fmla="val 0"/>
              <a:gd name="f6" fmla="val 118"/>
              <a:gd name="f7" fmla="val 98"/>
              <a:gd name="f8" fmla="val 104"/>
              <a:gd name="f9" fmla="val 15"/>
              <a:gd name="f10" fmla="val 87"/>
              <a:gd name="f11" fmla="val 1"/>
              <a:gd name="f12" fmla="val 64"/>
              <a:gd name="f13" fmla="val 43"/>
              <a:gd name="f14" fmla="val 4"/>
              <a:gd name="f15" fmla="val 33"/>
              <a:gd name="f16" fmla="val 6"/>
              <a:gd name="f17" fmla="val 21"/>
              <a:gd name="f18" fmla="val 11"/>
              <a:gd name="f19" fmla="val 20"/>
              <a:gd name="f20" fmla="val 9"/>
              <a:gd name="f21" fmla="val 28"/>
              <a:gd name="f22" fmla="val 40"/>
              <a:gd name="f23" fmla="val 7"/>
              <a:gd name="f24" fmla="val 50"/>
              <a:gd name="f25" fmla="val 8"/>
              <a:gd name="f26" fmla="val 59"/>
              <a:gd name="f27" fmla="val 13"/>
              <a:gd name="f28" fmla="val 66"/>
              <a:gd name="f29" fmla="val 72"/>
              <a:gd name="f30" fmla="val 19"/>
              <a:gd name="f31" fmla="val 81"/>
              <a:gd name="f32" fmla="val 10"/>
              <a:gd name="f33" fmla="val 89"/>
              <a:gd name="f34" fmla="val 3"/>
              <a:gd name="f35" fmla="val 94"/>
              <a:gd name="f36" fmla="val 95"/>
              <a:gd name="f37" fmla="val 2"/>
              <a:gd name="f38" fmla="val 97"/>
              <a:gd name="f39" fmla="val 17"/>
              <a:gd name="f40" fmla="val 75"/>
              <a:gd name="f41" fmla="val 61"/>
              <a:gd name="f42" fmla="val 86"/>
              <a:gd name="f43" fmla="val 78"/>
              <a:gd name="f44" fmla="val 112"/>
              <a:gd name="f45" fmla="val 57"/>
              <a:gd name="f46" fmla="val 48"/>
              <a:gd name="f47" fmla="val 117"/>
              <a:gd name="f48" fmla="val 37"/>
              <a:gd name="f49" fmla="val 111"/>
              <a:gd name="f50" fmla="val 103"/>
              <a:gd name="f51" fmla="val 76"/>
              <a:gd name="f52" fmla="val 60"/>
              <a:gd name="f53" fmla="val 39"/>
              <a:gd name="f54" fmla="val 38"/>
              <a:gd name="f55" fmla="val 73"/>
              <a:gd name="f56" fmla="val 32"/>
              <a:gd name="f57" fmla="val 83"/>
              <a:gd name="f58" fmla="val 90"/>
              <a:gd name="f59" fmla="val 93"/>
              <a:gd name="f60" fmla="val 16"/>
              <a:gd name="f61" fmla="val 22"/>
              <a:gd name="f62" fmla="val 80"/>
              <a:gd name="f63" fmla="val 23"/>
              <a:gd name="f64" fmla="val 71"/>
              <a:gd name="f65" fmla="val 70"/>
              <a:gd name="f66" fmla="val 14"/>
              <a:gd name="f67" fmla="val 63"/>
              <a:gd name="f68" fmla="val 54"/>
              <a:gd name="f69" fmla="val 42"/>
              <a:gd name="f70" fmla="val 30"/>
              <a:gd name="f71" fmla="val 27"/>
              <a:gd name="f72" fmla="val 5"/>
              <a:gd name="f73" fmla="val 62"/>
              <a:gd name="f74" fmla="val 92"/>
              <a:gd name="f75" fmla="val 101"/>
              <a:gd name="f76" fmla="val 109"/>
              <a:gd name="f77" fmla="val 113"/>
              <a:gd name="f78" fmla="val 31"/>
              <a:gd name="f79" fmla="val 53"/>
              <a:gd name="f80" fmla="+- 0 0 -360"/>
              <a:gd name="f81" fmla="+- 0 0 -90"/>
              <a:gd name="f82" fmla="+- 0 0 -180"/>
              <a:gd name="f83" fmla="+- 0 0 -270"/>
              <a:gd name="f84" fmla="*/ f3 1 118"/>
              <a:gd name="f85" fmla="*/ f4 1 98"/>
              <a:gd name="f86" fmla="+- f7 0 f5"/>
              <a:gd name="f87" fmla="+- f6 0 f5"/>
              <a:gd name="f88" fmla="*/ f80 f0 1"/>
              <a:gd name="f89" fmla="*/ f81 f0 1"/>
              <a:gd name="f90" fmla="*/ f82 f0 1"/>
              <a:gd name="f91" fmla="*/ f83 f0 1"/>
              <a:gd name="f92" fmla="*/ f87 1 118"/>
              <a:gd name="f93" fmla="*/ f86 1 98"/>
              <a:gd name="f94" fmla="*/ 2147483646 f87 1"/>
              <a:gd name="f95" fmla="*/ 0 f86 1"/>
              <a:gd name="f96" fmla="*/ 2147483646 f86 1"/>
              <a:gd name="f97" fmla="*/ 0 f87 1"/>
              <a:gd name="f98" fmla="*/ 118 f87 1"/>
              <a:gd name="f99" fmla="*/ 98 f86 1"/>
              <a:gd name="f100" fmla="*/ f88 1 f2"/>
              <a:gd name="f101" fmla="*/ f89 1 f2"/>
              <a:gd name="f102" fmla="*/ f90 1 f2"/>
              <a:gd name="f103" fmla="*/ f91 1 f2"/>
              <a:gd name="f104" fmla="*/ f94 1 118"/>
              <a:gd name="f105" fmla="*/ f95 1 98"/>
              <a:gd name="f106" fmla="*/ f96 1 98"/>
              <a:gd name="f107" fmla="*/ f97 1 118"/>
              <a:gd name="f108" fmla="*/ f98 1 118"/>
              <a:gd name="f109" fmla="*/ f99 1 98"/>
              <a:gd name="f110" fmla="+- f100 0 f1"/>
              <a:gd name="f111" fmla="+- f101 0 f1"/>
              <a:gd name="f112" fmla="+- f102 0 f1"/>
              <a:gd name="f113" fmla="+- f103 0 f1"/>
              <a:gd name="f114" fmla="*/ f104 1 f92"/>
              <a:gd name="f115" fmla="*/ f105 1 f93"/>
              <a:gd name="f116" fmla="*/ f106 1 f93"/>
              <a:gd name="f117" fmla="*/ f107 1 f92"/>
              <a:gd name="f118" fmla="*/ f108 1 f92"/>
              <a:gd name="f119" fmla="*/ f109 1 f93"/>
              <a:gd name="f120" fmla="*/ f117 f84 1"/>
              <a:gd name="f121" fmla="*/ f118 f84 1"/>
              <a:gd name="f122" fmla="*/ f119 f85 1"/>
              <a:gd name="f123" fmla="*/ f115 f85 1"/>
              <a:gd name="f124" fmla="*/ f114 f84 1"/>
              <a:gd name="f125" fmla="*/ f116 f85 1"/>
            </a:gdLst>
            <a:ahLst/>
            <a:cxnLst>
              <a:cxn ang="3cd4">
                <a:pos x="hc" y="t"/>
              </a:cxn>
              <a:cxn ang="0">
                <a:pos x="r" y="vc"/>
              </a:cxn>
              <a:cxn ang="cd4">
                <a:pos x="hc" y="b"/>
              </a:cxn>
              <a:cxn ang="cd2">
                <a:pos x="l" y="vc"/>
              </a:cxn>
              <a:cxn ang="f110">
                <a:pos x="f124" y="f123"/>
              </a:cxn>
              <a:cxn ang="f111">
                <a:pos x="f124" y="f125"/>
              </a:cxn>
              <a:cxn ang="f112">
                <a:pos x="f124" y="f125"/>
              </a:cxn>
              <a:cxn ang="f113">
                <a:pos x="f120"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Lst>
            <a:rect l="f120" t="f123" r="f121" b="f122"/>
            <a:pathLst>
              <a:path w="118" h="98">
                <a:moveTo>
                  <a:pt x="f8" y="f9"/>
                </a:moveTo>
                <a:cubicBezTo>
                  <a:pt x="f10" y="f11"/>
                  <a:pt x="f12" y="f5"/>
                  <a:pt x="f13" y="f14"/>
                </a:cubicBezTo>
                <a:cubicBezTo>
                  <a:pt x="f15" y="f16"/>
                  <a:pt x="f17" y="f18"/>
                  <a:pt x="f9" y="f19"/>
                </a:cubicBezTo>
                <a:cubicBezTo>
                  <a:pt x="f20" y="f21"/>
                  <a:pt x="f16" y="f22"/>
                  <a:pt x="f23" y="f24"/>
                </a:cubicBezTo>
                <a:cubicBezTo>
                  <a:pt x="f25" y="f26"/>
                  <a:pt x="f27" y="f28"/>
                  <a:pt x="f19" y="f29"/>
                </a:cubicBezTo>
                <a:cubicBezTo>
                  <a:pt x="f30" y="f31"/>
                  <a:pt x="f32" y="f33"/>
                  <a:pt x="f34" y="f35"/>
                </a:cubicBezTo>
                <a:cubicBezTo>
                  <a:pt x="f34" y="f35"/>
                  <a:pt x="f34" y="f35"/>
                  <a:pt x="f34" y="f35"/>
                </a:cubicBezTo>
                <a:cubicBezTo>
                  <a:pt x="f34" y="f36"/>
                  <a:pt x="f34" y="f36"/>
                  <a:pt x="f37" y="f36"/>
                </a:cubicBezTo>
                <a:cubicBezTo>
                  <a:pt x="f5" y="f36"/>
                  <a:pt x="f11" y="f7"/>
                  <a:pt x="f34" y="f38"/>
                </a:cubicBezTo>
                <a:cubicBezTo>
                  <a:pt x="f39" y="f36"/>
                  <a:pt x="f15" y="f10"/>
                  <a:pt x="f22" y="f40"/>
                </a:cubicBezTo>
                <a:cubicBezTo>
                  <a:pt x="f41" y="f40"/>
                  <a:pt x="f42" y="f43"/>
                  <a:pt x="f8" y="f12"/>
                </a:cubicBezTo>
                <a:cubicBezTo>
                  <a:pt x="f44" y="f45"/>
                  <a:pt x="f6" y="f46"/>
                  <a:pt x="f47" y="f48"/>
                </a:cubicBezTo>
                <a:cubicBezTo>
                  <a:pt x="f47" y="f21"/>
                  <a:pt x="f49" y="f19"/>
                  <a:pt x="f8" y="f9"/>
                </a:cubicBezTo>
                <a:close/>
                <a:moveTo>
                  <a:pt x="f50" y="f41"/>
                </a:moveTo>
                <a:cubicBezTo>
                  <a:pt x="f42" y="f51"/>
                  <a:pt x="f52" y="f29"/>
                  <a:pt x="f53" y="f29"/>
                </a:cubicBezTo>
                <a:cubicBezTo>
                  <a:pt x="f53" y="f29"/>
                  <a:pt x="f53" y="f29"/>
                  <a:pt x="f53" y="f29"/>
                </a:cubicBezTo>
                <a:cubicBezTo>
                  <a:pt x="f54" y="f29"/>
                  <a:pt x="f54" y="f55"/>
                  <a:pt x="f54" y="f55"/>
                </a:cubicBezTo>
                <a:cubicBezTo>
                  <a:pt x="f56" y="f57"/>
                  <a:pt x="f17" y="f58"/>
                  <a:pt x="f32" y="f59"/>
                </a:cubicBezTo>
                <a:cubicBezTo>
                  <a:pt x="f60" y="f10"/>
                  <a:pt x="f61" y="f62"/>
                  <a:pt x="f63" y="f29"/>
                </a:cubicBezTo>
                <a:cubicBezTo>
                  <a:pt x="f63" y="f29"/>
                  <a:pt x="f63" y="f29"/>
                  <a:pt x="f63" y="f29"/>
                </a:cubicBezTo>
                <a:cubicBezTo>
                  <a:pt x="f63" y="f64"/>
                  <a:pt x="f63" y="f64"/>
                  <a:pt x="f61" y="f65"/>
                </a:cubicBezTo>
                <a:cubicBezTo>
                  <a:pt x="f66" y="f67"/>
                  <a:pt x="f20" y="f68"/>
                  <a:pt x="f32" y="f69"/>
                </a:cubicBezTo>
                <a:cubicBezTo>
                  <a:pt x="f18" y="f70"/>
                  <a:pt x="f60" y="f19"/>
                  <a:pt x="f71" y="f27"/>
                </a:cubicBezTo>
                <a:cubicBezTo>
                  <a:pt x="f48" y="f23"/>
                  <a:pt x="f24" y="f72"/>
                  <a:pt x="f73" y="f72"/>
                </a:cubicBezTo>
                <a:cubicBezTo>
                  <a:pt x="f55" y="f72"/>
                  <a:pt x="f57" y="f23"/>
                  <a:pt x="f74" y="f18"/>
                </a:cubicBezTo>
                <a:cubicBezTo>
                  <a:pt x="f75" y="f9"/>
                  <a:pt x="f76" y="f61"/>
                  <a:pt x="f77" y="f78"/>
                </a:cubicBezTo>
                <a:cubicBezTo>
                  <a:pt x="f6" y="f69"/>
                  <a:pt x="f49" y="f79"/>
                  <a:pt x="f50" y="f41"/>
                </a:cubicBezTo>
                <a:close/>
              </a:path>
            </a:pathLst>
          </a:custGeom>
          <a:solidFill>
            <a:srgbClr val="AFABAB"/>
          </a:solidFill>
          <a:ln cap="flat">
            <a:noFill/>
            <a:prstDash val="solid"/>
          </a:ln>
        </p:spPr>
        <p:txBody>
          <a:bodyPr vert="horz" wrap="square" lIns="102870" tIns="51435" rIns="102870" bIns="51435"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28" name="Freeform 19"/>
          <p:cNvSpPr/>
          <p:nvPr/>
        </p:nvSpPr>
        <p:spPr>
          <a:xfrm>
            <a:off x="13796970" y="5698239"/>
            <a:ext cx="3950491" cy="3286125"/>
          </a:xfrm>
          <a:custGeom>
            <a:avLst/>
            <a:gdLst>
              <a:gd name="f0" fmla="val 10800000"/>
              <a:gd name="f1" fmla="val 5400000"/>
              <a:gd name="f2" fmla="val 180"/>
              <a:gd name="f3" fmla="val w"/>
              <a:gd name="f4" fmla="val h"/>
              <a:gd name="f5" fmla="val 0"/>
              <a:gd name="f6" fmla="val 118"/>
              <a:gd name="f7" fmla="val 98"/>
              <a:gd name="f8" fmla="val 104"/>
              <a:gd name="f9" fmla="val 15"/>
              <a:gd name="f10" fmla="val 87"/>
              <a:gd name="f11" fmla="val 1"/>
              <a:gd name="f12" fmla="val 64"/>
              <a:gd name="f13" fmla="val 43"/>
              <a:gd name="f14" fmla="val 4"/>
              <a:gd name="f15" fmla="val 33"/>
              <a:gd name="f16" fmla="val 6"/>
              <a:gd name="f17" fmla="val 21"/>
              <a:gd name="f18" fmla="val 11"/>
              <a:gd name="f19" fmla="val 20"/>
              <a:gd name="f20" fmla="val 9"/>
              <a:gd name="f21" fmla="val 28"/>
              <a:gd name="f22" fmla="val 40"/>
              <a:gd name="f23" fmla="val 7"/>
              <a:gd name="f24" fmla="val 50"/>
              <a:gd name="f25" fmla="val 8"/>
              <a:gd name="f26" fmla="val 59"/>
              <a:gd name="f27" fmla="val 13"/>
              <a:gd name="f28" fmla="val 66"/>
              <a:gd name="f29" fmla="val 72"/>
              <a:gd name="f30" fmla="val 19"/>
              <a:gd name="f31" fmla="val 81"/>
              <a:gd name="f32" fmla="val 10"/>
              <a:gd name="f33" fmla="val 89"/>
              <a:gd name="f34" fmla="val 3"/>
              <a:gd name="f35" fmla="val 94"/>
              <a:gd name="f36" fmla="val 95"/>
              <a:gd name="f37" fmla="val 2"/>
              <a:gd name="f38" fmla="val 97"/>
              <a:gd name="f39" fmla="val 17"/>
              <a:gd name="f40" fmla="val 75"/>
              <a:gd name="f41" fmla="val 61"/>
              <a:gd name="f42" fmla="val 86"/>
              <a:gd name="f43" fmla="val 78"/>
              <a:gd name="f44" fmla="val 112"/>
              <a:gd name="f45" fmla="val 57"/>
              <a:gd name="f46" fmla="val 48"/>
              <a:gd name="f47" fmla="val 117"/>
              <a:gd name="f48" fmla="val 37"/>
              <a:gd name="f49" fmla="val 111"/>
              <a:gd name="f50" fmla="val 103"/>
              <a:gd name="f51" fmla="val 76"/>
              <a:gd name="f52" fmla="val 60"/>
              <a:gd name="f53" fmla="val 39"/>
              <a:gd name="f54" fmla="val 38"/>
              <a:gd name="f55" fmla="val 73"/>
              <a:gd name="f56" fmla="val 32"/>
              <a:gd name="f57" fmla="val 83"/>
              <a:gd name="f58" fmla="val 90"/>
              <a:gd name="f59" fmla="val 93"/>
              <a:gd name="f60" fmla="val 16"/>
              <a:gd name="f61" fmla="val 22"/>
              <a:gd name="f62" fmla="val 80"/>
              <a:gd name="f63" fmla="val 23"/>
              <a:gd name="f64" fmla="val 71"/>
              <a:gd name="f65" fmla="val 70"/>
              <a:gd name="f66" fmla="val 14"/>
              <a:gd name="f67" fmla="val 63"/>
              <a:gd name="f68" fmla="val 54"/>
              <a:gd name="f69" fmla="val 42"/>
              <a:gd name="f70" fmla="val 30"/>
              <a:gd name="f71" fmla="val 27"/>
              <a:gd name="f72" fmla="val 5"/>
              <a:gd name="f73" fmla="val 62"/>
              <a:gd name="f74" fmla="val 92"/>
              <a:gd name="f75" fmla="val 101"/>
              <a:gd name="f76" fmla="val 109"/>
              <a:gd name="f77" fmla="val 113"/>
              <a:gd name="f78" fmla="val 31"/>
              <a:gd name="f79" fmla="val 53"/>
              <a:gd name="f80" fmla="+- 0 0 -360"/>
              <a:gd name="f81" fmla="+- 0 0 -90"/>
              <a:gd name="f82" fmla="+- 0 0 -180"/>
              <a:gd name="f83" fmla="+- 0 0 -270"/>
              <a:gd name="f84" fmla="*/ f3 1 118"/>
              <a:gd name="f85" fmla="*/ f4 1 98"/>
              <a:gd name="f86" fmla="+- f7 0 f5"/>
              <a:gd name="f87" fmla="+- f6 0 f5"/>
              <a:gd name="f88" fmla="*/ f80 f0 1"/>
              <a:gd name="f89" fmla="*/ f81 f0 1"/>
              <a:gd name="f90" fmla="*/ f82 f0 1"/>
              <a:gd name="f91" fmla="*/ f83 f0 1"/>
              <a:gd name="f92" fmla="*/ f87 1 118"/>
              <a:gd name="f93" fmla="*/ f86 1 98"/>
              <a:gd name="f94" fmla="*/ 2147483646 f87 1"/>
              <a:gd name="f95" fmla="*/ 0 f86 1"/>
              <a:gd name="f96" fmla="*/ 2147483646 f86 1"/>
              <a:gd name="f97" fmla="*/ 0 f87 1"/>
              <a:gd name="f98" fmla="*/ 118 f87 1"/>
              <a:gd name="f99" fmla="*/ 98 f86 1"/>
              <a:gd name="f100" fmla="*/ f88 1 f2"/>
              <a:gd name="f101" fmla="*/ f89 1 f2"/>
              <a:gd name="f102" fmla="*/ f90 1 f2"/>
              <a:gd name="f103" fmla="*/ f91 1 f2"/>
              <a:gd name="f104" fmla="*/ f94 1 118"/>
              <a:gd name="f105" fmla="*/ f95 1 98"/>
              <a:gd name="f106" fmla="*/ f96 1 98"/>
              <a:gd name="f107" fmla="*/ f97 1 118"/>
              <a:gd name="f108" fmla="*/ f98 1 118"/>
              <a:gd name="f109" fmla="*/ f99 1 98"/>
              <a:gd name="f110" fmla="+- f100 0 f1"/>
              <a:gd name="f111" fmla="+- f101 0 f1"/>
              <a:gd name="f112" fmla="+- f102 0 f1"/>
              <a:gd name="f113" fmla="+- f103 0 f1"/>
              <a:gd name="f114" fmla="*/ f104 1 f92"/>
              <a:gd name="f115" fmla="*/ f105 1 f93"/>
              <a:gd name="f116" fmla="*/ f106 1 f93"/>
              <a:gd name="f117" fmla="*/ f107 1 f92"/>
              <a:gd name="f118" fmla="*/ f108 1 f92"/>
              <a:gd name="f119" fmla="*/ f109 1 f93"/>
              <a:gd name="f120" fmla="*/ f117 f84 1"/>
              <a:gd name="f121" fmla="*/ f118 f84 1"/>
              <a:gd name="f122" fmla="*/ f119 f85 1"/>
              <a:gd name="f123" fmla="*/ f115 f85 1"/>
              <a:gd name="f124" fmla="*/ f114 f84 1"/>
              <a:gd name="f125" fmla="*/ f116 f85 1"/>
            </a:gdLst>
            <a:ahLst/>
            <a:cxnLst>
              <a:cxn ang="3cd4">
                <a:pos x="hc" y="t"/>
              </a:cxn>
              <a:cxn ang="0">
                <a:pos x="r" y="vc"/>
              </a:cxn>
              <a:cxn ang="cd4">
                <a:pos x="hc" y="b"/>
              </a:cxn>
              <a:cxn ang="cd2">
                <a:pos x="l" y="vc"/>
              </a:cxn>
              <a:cxn ang="f110">
                <a:pos x="f124" y="f123"/>
              </a:cxn>
              <a:cxn ang="f111">
                <a:pos x="f124" y="f125"/>
              </a:cxn>
              <a:cxn ang="f112">
                <a:pos x="f124" y="f125"/>
              </a:cxn>
              <a:cxn ang="f113">
                <a:pos x="f120"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Lst>
            <a:rect l="f120" t="f123" r="f121" b="f122"/>
            <a:pathLst>
              <a:path w="118" h="98">
                <a:moveTo>
                  <a:pt x="f8" y="f9"/>
                </a:moveTo>
                <a:cubicBezTo>
                  <a:pt x="f10" y="f11"/>
                  <a:pt x="f12" y="f5"/>
                  <a:pt x="f13" y="f14"/>
                </a:cubicBezTo>
                <a:cubicBezTo>
                  <a:pt x="f15" y="f16"/>
                  <a:pt x="f17" y="f18"/>
                  <a:pt x="f9" y="f19"/>
                </a:cubicBezTo>
                <a:cubicBezTo>
                  <a:pt x="f20" y="f21"/>
                  <a:pt x="f16" y="f22"/>
                  <a:pt x="f23" y="f24"/>
                </a:cubicBezTo>
                <a:cubicBezTo>
                  <a:pt x="f25" y="f26"/>
                  <a:pt x="f27" y="f28"/>
                  <a:pt x="f19" y="f29"/>
                </a:cubicBezTo>
                <a:cubicBezTo>
                  <a:pt x="f30" y="f31"/>
                  <a:pt x="f32" y="f33"/>
                  <a:pt x="f34" y="f35"/>
                </a:cubicBezTo>
                <a:cubicBezTo>
                  <a:pt x="f34" y="f35"/>
                  <a:pt x="f34" y="f35"/>
                  <a:pt x="f34" y="f35"/>
                </a:cubicBezTo>
                <a:cubicBezTo>
                  <a:pt x="f34" y="f36"/>
                  <a:pt x="f34" y="f36"/>
                  <a:pt x="f37" y="f36"/>
                </a:cubicBezTo>
                <a:cubicBezTo>
                  <a:pt x="f5" y="f36"/>
                  <a:pt x="f11" y="f7"/>
                  <a:pt x="f34" y="f38"/>
                </a:cubicBezTo>
                <a:cubicBezTo>
                  <a:pt x="f39" y="f36"/>
                  <a:pt x="f15" y="f10"/>
                  <a:pt x="f22" y="f40"/>
                </a:cubicBezTo>
                <a:cubicBezTo>
                  <a:pt x="f41" y="f40"/>
                  <a:pt x="f42" y="f43"/>
                  <a:pt x="f8" y="f12"/>
                </a:cubicBezTo>
                <a:cubicBezTo>
                  <a:pt x="f44" y="f45"/>
                  <a:pt x="f6" y="f46"/>
                  <a:pt x="f47" y="f48"/>
                </a:cubicBezTo>
                <a:cubicBezTo>
                  <a:pt x="f47" y="f21"/>
                  <a:pt x="f49" y="f19"/>
                  <a:pt x="f8" y="f9"/>
                </a:cubicBezTo>
                <a:close/>
                <a:moveTo>
                  <a:pt x="f50" y="f41"/>
                </a:moveTo>
                <a:cubicBezTo>
                  <a:pt x="f42" y="f51"/>
                  <a:pt x="f52" y="f29"/>
                  <a:pt x="f53" y="f29"/>
                </a:cubicBezTo>
                <a:cubicBezTo>
                  <a:pt x="f53" y="f29"/>
                  <a:pt x="f53" y="f29"/>
                  <a:pt x="f53" y="f29"/>
                </a:cubicBezTo>
                <a:cubicBezTo>
                  <a:pt x="f54" y="f29"/>
                  <a:pt x="f54" y="f55"/>
                  <a:pt x="f54" y="f55"/>
                </a:cubicBezTo>
                <a:cubicBezTo>
                  <a:pt x="f56" y="f57"/>
                  <a:pt x="f17" y="f58"/>
                  <a:pt x="f32" y="f59"/>
                </a:cubicBezTo>
                <a:cubicBezTo>
                  <a:pt x="f60" y="f10"/>
                  <a:pt x="f61" y="f62"/>
                  <a:pt x="f63" y="f29"/>
                </a:cubicBezTo>
                <a:cubicBezTo>
                  <a:pt x="f63" y="f29"/>
                  <a:pt x="f63" y="f29"/>
                  <a:pt x="f63" y="f29"/>
                </a:cubicBezTo>
                <a:cubicBezTo>
                  <a:pt x="f63" y="f64"/>
                  <a:pt x="f63" y="f64"/>
                  <a:pt x="f61" y="f65"/>
                </a:cubicBezTo>
                <a:cubicBezTo>
                  <a:pt x="f66" y="f67"/>
                  <a:pt x="f20" y="f68"/>
                  <a:pt x="f32" y="f69"/>
                </a:cubicBezTo>
                <a:cubicBezTo>
                  <a:pt x="f18" y="f70"/>
                  <a:pt x="f60" y="f19"/>
                  <a:pt x="f71" y="f27"/>
                </a:cubicBezTo>
                <a:cubicBezTo>
                  <a:pt x="f48" y="f23"/>
                  <a:pt x="f24" y="f72"/>
                  <a:pt x="f73" y="f72"/>
                </a:cubicBezTo>
                <a:cubicBezTo>
                  <a:pt x="f55" y="f72"/>
                  <a:pt x="f57" y="f23"/>
                  <a:pt x="f74" y="f18"/>
                </a:cubicBezTo>
                <a:cubicBezTo>
                  <a:pt x="f75" y="f9"/>
                  <a:pt x="f76" y="f61"/>
                  <a:pt x="f77" y="f78"/>
                </a:cubicBezTo>
                <a:cubicBezTo>
                  <a:pt x="f6" y="f69"/>
                  <a:pt x="f49" y="f79"/>
                  <a:pt x="f50" y="f41"/>
                </a:cubicBezTo>
                <a:close/>
              </a:path>
            </a:pathLst>
          </a:custGeom>
          <a:solidFill>
            <a:srgbClr val="A6A6A6"/>
          </a:solidFill>
          <a:ln cap="flat">
            <a:noFill/>
            <a:prstDash val="solid"/>
          </a:ln>
        </p:spPr>
        <p:txBody>
          <a:bodyPr vert="horz" wrap="square" lIns="102870" tIns="51435" rIns="102870" bIns="51435"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29" name="矩形 72"/>
          <p:cNvSpPr/>
          <p:nvPr/>
        </p:nvSpPr>
        <p:spPr>
          <a:xfrm>
            <a:off x="10437016" y="3598072"/>
            <a:ext cx="3393283" cy="133882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是不是要有驗傷單才能算是家暴？也才能聲請保護令？</a:t>
            </a:r>
            <a:r>
              <a:rPr lang="en-US"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p>
        </p:txBody>
      </p:sp>
      <p:sp>
        <p:nvSpPr>
          <p:cNvPr id="30" name="矩形 73"/>
          <p:cNvSpPr/>
          <p:nvPr/>
        </p:nvSpPr>
        <p:spPr>
          <a:xfrm>
            <a:off x="14187492" y="6397590"/>
            <a:ext cx="3371850" cy="133882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保護令有沒有用？通報或聲請保護令就一定要離婚或是離開家？</a:t>
            </a:r>
          </a:p>
        </p:txBody>
      </p:sp>
      <p:sp>
        <p:nvSpPr>
          <p:cNvPr id="31" name="Freeform 19"/>
          <p:cNvSpPr/>
          <p:nvPr/>
        </p:nvSpPr>
        <p:spPr>
          <a:xfrm>
            <a:off x="14056522" y="2566985"/>
            <a:ext cx="3952878" cy="3288502"/>
          </a:xfrm>
          <a:custGeom>
            <a:avLst/>
            <a:gdLst>
              <a:gd name="f0" fmla="val 10800000"/>
              <a:gd name="f1" fmla="val 5400000"/>
              <a:gd name="f2" fmla="val 180"/>
              <a:gd name="f3" fmla="val w"/>
              <a:gd name="f4" fmla="val h"/>
              <a:gd name="f5" fmla="val 0"/>
              <a:gd name="f6" fmla="val 118"/>
              <a:gd name="f7" fmla="val 98"/>
              <a:gd name="f8" fmla="val 104"/>
              <a:gd name="f9" fmla="val 15"/>
              <a:gd name="f10" fmla="val 87"/>
              <a:gd name="f11" fmla="val 1"/>
              <a:gd name="f12" fmla="val 64"/>
              <a:gd name="f13" fmla="val 43"/>
              <a:gd name="f14" fmla="val 4"/>
              <a:gd name="f15" fmla="val 33"/>
              <a:gd name="f16" fmla="val 6"/>
              <a:gd name="f17" fmla="val 21"/>
              <a:gd name="f18" fmla="val 11"/>
              <a:gd name="f19" fmla="val 20"/>
              <a:gd name="f20" fmla="val 9"/>
              <a:gd name="f21" fmla="val 28"/>
              <a:gd name="f22" fmla="val 40"/>
              <a:gd name="f23" fmla="val 7"/>
              <a:gd name="f24" fmla="val 50"/>
              <a:gd name="f25" fmla="val 8"/>
              <a:gd name="f26" fmla="val 59"/>
              <a:gd name="f27" fmla="val 13"/>
              <a:gd name="f28" fmla="val 66"/>
              <a:gd name="f29" fmla="val 72"/>
              <a:gd name="f30" fmla="val 19"/>
              <a:gd name="f31" fmla="val 81"/>
              <a:gd name="f32" fmla="val 10"/>
              <a:gd name="f33" fmla="val 89"/>
              <a:gd name="f34" fmla="val 3"/>
              <a:gd name="f35" fmla="val 94"/>
              <a:gd name="f36" fmla="val 95"/>
              <a:gd name="f37" fmla="val 2"/>
              <a:gd name="f38" fmla="val 97"/>
              <a:gd name="f39" fmla="val 17"/>
              <a:gd name="f40" fmla="val 75"/>
              <a:gd name="f41" fmla="val 61"/>
              <a:gd name="f42" fmla="val 86"/>
              <a:gd name="f43" fmla="val 78"/>
              <a:gd name="f44" fmla="val 112"/>
              <a:gd name="f45" fmla="val 57"/>
              <a:gd name="f46" fmla="val 48"/>
              <a:gd name="f47" fmla="val 117"/>
              <a:gd name="f48" fmla="val 37"/>
              <a:gd name="f49" fmla="val 111"/>
              <a:gd name="f50" fmla="val 103"/>
              <a:gd name="f51" fmla="val 76"/>
              <a:gd name="f52" fmla="val 60"/>
              <a:gd name="f53" fmla="val 39"/>
              <a:gd name="f54" fmla="val 38"/>
              <a:gd name="f55" fmla="val 73"/>
              <a:gd name="f56" fmla="val 32"/>
              <a:gd name="f57" fmla="val 83"/>
              <a:gd name="f58" fmla="val 90"/>
              <a:gd name="f59" fmla="val 93"/>
              <a:gd name="f60" fmla="val 16"/>
              <a:gd name="f61" fmla="val 22"/>
              <a:gd name="f62" fmla="val 80"/>
              <a:gd name="f63" fmla="val 23"/>
              <a:gd name="f64" fmla="val 71"/>
              <a:gd name="f65" fmla="val 70"/>
              <a:gd name="f66" fmla="val 14"/>
              <a:gd name="f67" fmla="val 63"/>
              <a:gd name="f68" fmla="val 54"/>
              <a:gd name="f69" fmla="val 42"/>
              <a:gd name="f70" fmla="val 30"/>
              <a:gd name="f71" fmla="val 27"/>
              <a:gd name="f72" fmla="val 5"/>
              <a:gd name="f73" fmla="val 62"/>
              <a:gd name="f74" fmla="val 92"/>
              <a:gd name="f75" fmla="val 101"/>
              <a:gd name="f76" fmla="val 109"/>
              <a:gd name="f77" fmla="val 113"/>
              <a:gd name="f78" fmla="val 31"/>
              <a:gd name="f79" fmla="val 53"/>
              <a:gd name="f80" fmla="+- 0 0 -360"/>
              <a:gd name="f81" fmla="+- 0 0 -90"/>
              <a:gd name="f82" fmla="+- 0 0 -180"/>
              <a:gd name="f83" fmla="+- 0 0 -270"/>
              <a:gd name="f84" fmla="*/ f3 1 118"/>
              <a:gd name="f85" fmla="*/ f4 1 98"/>
              <a:gd name="f86" fmla="+- f7 0 f5"/>
              <a:gd name="f87" fmla="+- f6 0 f5"/>
              <a:gd name="f88" fmla="*/ f80 f0 1"/>
              <a:gd name="f89" fmla="*/ f81 f0 1"/>
              <a:gd name="f90" fmla="*/ f82 f0 1"/>
              <a:gd name="f91" fmla="*/ f83 f0 1"/>
              <a:gd name="f92" fmla="*/ f87 1 118"/>
              <a:gd name="f93" fmla="*/ f86 1 98"/>
              <a:gd name="f94" fmla="*/ 2147483646 f87 1"/>
              <a:gd name="f95" fmla="*/ 0 f86 1"/>
              <a:gd name="f96" fmla="*/ 2147483646 f86 1"/>
              <a:gd name="f97" fmla="*/ 0 f87 1"/>
              <a:gd name="f98" fmla="*/ 118 f87 1"/>
              <a:gd name="f99" fmla="*/ 98 f86 1"/>
              <a:gd name="f100" fmla="*/ f88 1 f2"/>
              <a:gd name="f101" fmla="*/ f89 1 f2"/>
              <a:gd name="f102" fmla="*/ f90 1 f2"/>
              <a:gd name="f103" fmla="*/ f91 1 f2"/>
              <a:gd name="f104" fmla="*/ f94 1 118"/>
              <a:gd name="f105" fmla="*/ f95 1 98"/>
              <a:gd name="f106" fmla="*/ f96 1 98"/>
              <a:gd name="f107" fmla="*/ f97 1 118"/>
              <a:gd name="f108" fmla="*/ f98 1 118"/>
              <a:gd name="f109" fmla="*/ f99 1 98"/>
              <a:gd name="f110" fmla="+- f100 0 f1"/>
              <a:gd name="f111" fmla="+- f101 0 f1"/>
              <a:gd name="f112" fmla="+- f102 0 f1"/>
              <a:gd name="f113" fmla="+- f103 0 f1"/>
              <a:gd name="f114" fmla="*/ f104 1 f92"/>
              <a:gd name="f115" fmla="*/ f105 1 f93"/>
              <a:gd name="f116" fmla="*/ f106 1 f93"/>
              <a:gd name="f117" fmla="*/ f107 1 f92"/>
              <a:gd name="f118" fmla="*/ f108 1 f92"/>
              <a:gd name="f119" fmla="*/ f109 1 f93"/>
              <a:gd name="f120" fmla="*/ f117 f84 1"/>
              <a:gd name="f121" fmla="*/ f118 f84 1"/>
              <a:gd name="f122" fmla="*/ f119 f85 1"/>
              <a:gd name="f123" fmla="*/ f115 f85 1"/>
              <a:gd name="f124" fmla="*/ f114 f84 1"/>
              <a:gd name="f125" fmla="*/ f116 f85 1"/>
            </a:gdLst>
            <a:ahLst/>
            <a:cxnLst>
              <a:cxn ang="3cd4">
                <a:pos x="hc" y="t"/>
              </a:cxn>
              <a:cxn ang="0">
                <a:pos x="r" y="vc"/>
              </a:cxn>
              <a:cxn ang="cd4">
                <a:pos x="hc" y="b"/>
              </a:cxn>
              <a:cxn ang="cd2">
                <a:pos x="l" y="vc"/>
              </a:cxn>
              <a:cxn ang="f110">
                <a:pos x="f124" y="f123"/>
              </a:cxn>
              <a:cxn ang="f111">
                <a:pos x="f124" y="f125"/>
              </a:cxn>
              <a:cxn ang="f112">
                <a:pos x="f124" y="f125"/>
              </a:cxn>
              <a:cxn ang="f113">
                <a:pos x="f120"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Lst>
            <a:rect l="f120" t="f123" r="f121" b="f122"/>
            <a:pathLst>
              <a:path w="118" h="98">
                <a:moveTo>
                  <a:pt x="f8" y="f9"/>
                </a:moveTo>
                <a:cubicBezTo>
                  <a:pt x="f10" y="f11"/>
                  <a:pt x="f12" y="f5"/>
                  <a:pt x="f13" y="f14"/>
                </a:cubicBezTo>
                <a:cubicBezTo>
                  <a:pt x="f15" y="f16"/>
                  <a:pt x="f17" y="f18"/>
                  <a:pt x="f9" y="f19"/>
                </a:cubicBezTo>
                <a:cubicBezTo>
                  <a:pt x="f20" y="f21"/>
                  <a:pt x="f16" y="f22"/>
                  <a:pt x="f23" y="f24"/>
                </a:cubicBezTo>
                <a:cubicBezTo>
                  <a:pt x="f25" y="f26"/>
                  <a:pt x="f27" y="f28"/>
                  <a:pt x="f19" y="f29"/>
                </a:cubicBezTo>
                <a:cubicBezTo>
                  <a:pt x="f30" y="f31"/>
                  <a:pt x="f32" y="f33"/>
                  <a:pt x="f34" y="f35"/>
                </a:cubicBezTo>
                <a:cubicBezTo>
                  <a:pt x="f34" y="f35"/>
                  <a:pt x="f34" y="f35"/>
                  <a:pt x="f34" y="f35"/>
                </a:cubicBezTo>
                <a:cubicBezTo>
                  <a:pt x="f34" y="f36"/>
                  <a:pt x="f34" y="f36"/>
                  <a:pt x="f37" y="f36"/>
                </a:cubicBezTo>
                <a:cubicBezTo>
                  <a:pt x="f5" y="f36"/>
                  <a:pt x="f11" y="f7"/>
                  <a:pt x="f34" y="f38"/>
                </a:cubicBezTo>
                <a:cubicBezTo>
                  <a:pt x="f39" y="f36"/>
                  <a:pt x="f15" y="f10"/>
                  <a:pt x="f22" y="f40"/>
                </a:cubicBezTo>
                <a:cubicBezTo>
                  <a:pt x="f41" y="f40"/>
                  <a:pt x="f42" y="f43"/>
                  <a:pt x="f8" y="f12"/>
                </a:cubicBezTo>
                <a:cubicBezTo>
                  <a:pt x="f44" y="f45"/>
                  <a:pt x="f6" y="f46"/>
                  <a:pt x="f47" y="f48"/>
                </a:cubicBezTo>
                <a:cubicBezTo>
                  <a:pt x="f47" y="f21"/>
                  <a:pt x="f49" y="f19"/>
                  <a:pt x="f8" y="f9"/>
                </a:cubicBezTo>
                <a:close/>
                <a:moveTo>
                  <a:pt x="f50" y="f41"/>
                </a:moveTo>
                <a:cubicBezTo>
                  <a:pt x="f42" y="f51"/>
                  <a:pt x="f52" y="f29"/>
                  <a:pt x="f53" y="f29"/>
                </a:cubicBezTo>
                <a:cubicBezTo>
                  <a:pt x="f53" y="f29"/>
                  <a:pt x="f53" y="f29"/>
                  <a:pt x="f53" y="f29"/>
                </a:cubicBezTo>
                <a:cubicBezTo>
                  <a:pt x="f54" y="f29"/>
                  <a:pt x="f54" y="f55"/>
                  <a:pt x="f54" y="f55"/>
                </a:cubicBezTo>
                <a:cubicBezTo>
                  <a:pt x="f56" y="f57"/>
                  <a:pt x="f17" y="f58"/>
                  <a:pt x="f32" y="f59"/>
                </a:cubicBezTo>
                <a:cubicBezTo>
                  <a:pt x="f60" y="f10"/>
                  <a:pt x="f61" y="f62"/>
                  <a:pt x="f63" y="f29"/>
                </a:cubicBezTo>
                <a:cubicBezTo>
                  <a:pt x="f63" y="f29"/>
                  <a:pt x="f63" y="f29"/>
                  <a:pt x="f63" y="f29"/>
                </a:cubicBezTo>
                <a:cubicBezTo>
                  <a:pt x="f63" y="f64"/>
                  <a:pt x="f63" y="f64"/>
                  <a:pt x="f61" y="f65"/>
                </a:cubicBezTo>
                <a:cubicBezTo>
                  <a:pt x="f66" y="f67"/>
                  <a:pt x="f20" y="f68"/>
                  <a:pt x="f32" y="f69"/>
                </a:cubicBezTo>
                <a:cubicBezTo>
                  <a:pt x="f18" y="f70"/>
                  <a:pt x="f60" y="f19"/>
                  <a:pt x="f71" y="f27"/>
                </a:cubicBezTo>
                <a:cubicBezTo>
                  <a:pt x="f48" y="f23"/>
                  <a:pt x="f24" y="f72"/>
                  <a:pt x="f73" y="f72"/>
                </a:cubicBezTo>
                <a:cubicBezTo>
                  <a:pt x="f55" y="f72"/>
                  <a:pt x="f57" y="f23"/>
                  <a:pt x="f74" y="f18"/>
                </a:cubicBezTo>
                <a:cubicBezTo>
                  <a:pt x="f75" y="f9"/>
                  <a:pt x="f76" y="f61"/>
                  <a:pt x="f77" y="f78"/>
                </a:cubicBezTo>
                <a:cubicBezTo>
                  <a:pt x="f6" y="f69"/>
                  <a:pt x="f49" y="f79"/>
                  <a:pt x="f50" y="f41"/>
                </a:cubicBezTo>
                <a:close/>
              </a:path>
            </a:pathLst>
          </a:custGeom>
          <a:solidFill>
            <a:srgbClr val="AFABAB"/>
          </a:solidFill>
          <a:ln cap="flat">
            <a:noFill/>
            <a:prstDash val="solid"/>
          </a:ln>
        </p:spPr>
        <p:txBody>
          <a:bodyPr vert="horz" wrap="square" lIns="102870" tIns="51435" rIns="102870" bIns="51435"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32" name="矩形 78"/>
          <p:cNvSpPr/>
          <p:nvPr/>
        </p:nvSpPr>
        <p:spPr>
          <a:xfrm>
            <a:off x="11099005" y="6243642"/>
            <a:ext cx="2085975" cy="133882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是不是只有女性才會受暴？</a:t>
            </a:r>
            <a:r>
              <a:rPr lang="en-US"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p>
        </p:txBody>
      </p:sp>
      <p:sp>
        <p:nvSpPr>
          <p:cNvPr id="33" name="Freeform 19"/>
          <p:cNvSpPr/>
          <p:nvPr/>
        </p:nvSpPr>
        <p:spPr>
          <a:xfrm>
            <a:off x="10532269" y="5800725"/>
            <a:ext cx="2902744" cy="2419346"/>
          </a:xfrm>
          <a:custGeom>
            <a:avLst/>
            <a:gdLst>
              <a:gd name="f0" fmla="val 10800000"/>
              <a:gd name="f1" fmla="val 5400000"/>
              <a:gd name="f2" fmla="val 180"/>
              <a:gd name="f3" fmla="val w"/>
              <a:gd name="f4" fmla="val h"/>
              <a:gd name="f5" fmla="val 0"/>
              <a:gd name="f6" fmla="val 118"/>
              <a:gd name="f7" fmla="val 98"/>
              <a:gd name="f8" fmla="val 104"/>
              <a:gd name="f9" fmla="val 15"/>
              <a:gd name="f10" fmla="val 87"/>
              <a:gd name="f11" fmla="val 1"/>
              <a:gd name="f12" fmla="val 64"/>
              <a:gd name="f13" fmla="val 43"/>
              <a:gd name="f14" fmla="val 4"/>
              <a:gd name="f15" fmla="val 33"/>
              <a:gd name="f16" fmla="val 6"/>
              <a:gd name="f17" fmla="val 21"/>
              <a:gd name="f18" fmla="val 11"/>
              <a:gd name="f19" fmla="val 20"/>
              <a:gd name="f20" fmla="val 9"/>
              <a:gd name="f21" fmla="val 28"/>
              <a:gd name="f22" fmla="val 40"/>
              <a:gd name="f23" fmla="val 7"/>
              <a:gd name="f24" fmla="val 50"/>
              <a:gd name="f25" fmla="val 8"/>
              <a:gd name="f26" fmla="val 59"/>
              <a:gd name="f27" fmla="val 13"/>
              <a:gd name="f28" fmla="val 66"/>
              <a:gd name="f29" fmla="val 72"/>
              <a:gd name="f30" fmla="val 19"/>
              <a:gd name="f31" fmla="val 81"/>
              <a:gd name="f32" fmla="val 10"/>
              <a:gd name="f33" fmla="val 89"/>
              <a:gd name="f34" fmla="val 3"/>
              <a:gd name="f35" fmla="val 94"/>
              <a:gd name="f36" fmla="val 95"/>
              <a:gd name="f37" fmla="val 2"/>
              <a:gd name="f38" fmla="val 97"/>
              <a:gd name="f39" fmla="val 17"/>
              <a:gd name="f40" fmla="val 75"/>
              <a:gd name="f41" fmla="val 61"/>
              <a:gd name="f42" fmla="val 86"/>
              <a:gd name="f43" fmla="val 78"/>
              <a:gd name="f44" fmla="val 112"/>
              <a:gd name="f45" fmla="val 57"/>
              <a:gd name="f46" fmla="val 48"/>
              <a:gd name="f47" fmla="val 117"/>
              <a:gd name="f48" fmla="val 37"/>
              <a:gd name="f49" fmla="val 111"/>
              <a:gd name="f50" fmla="val 103"/>
              <a:gd name="f51" fmla="val 76"/>
              <a:gd name="f52" fmla="val 60"/>
              <a:gd name="f53" fmla="val 39"/>
              <a:gd name="f54" fmla="val 38"/>
              <a:gd name="f55" fmla="val 73"/>
              <a:gd name="f56" fmla="val 32"/>
              <a:gd name="f57" fmla="val 83"/>
              <a:gd name="f58" fmla="val 90"/>
              <a:gd name="f59" fmla="val 93"/>
              <a:gd name="f60" fmla="val 16"/>
              <a:gd name="f61" fmla="val 22"/>
              <a:gd name="f62" fmla="val 80"/>
              <a:gd name="f63" fmla="val 23"/>
              <a:gd name="f64" fmla="val 71"/>
              <a:gd name="f65" fmla="val 70"/>
              <a:gd name="f66" fmla="val 14"/>
              <a:gd name="f67" fmla="val 63"/>
              <a:gd name="f68" fmla="val 54"/>
              <a:gd name="f69" fmla="val 42"/>
              <a:gd name="f70" fmla="val 30"/>
              <a:gd name="f71" fmla="val 27"/>
              <a:gd name="f72" fmla="val 5"/>
              <a:gd name="f73" fmla="val 62"/>
              <a:gd name="f74" fmla="val 92"/>
              <a:gd name="f75" fmla="val 101"/>
              <a:gd name="f76" fmla="val 109"/>
              <a:gd name="f77" fmla="val 113"/>
              <a:gd name="f78" fmla="val 31"/>
              <a:gd name="f79" fmla="val 53"/>
              <a:gd name="f80" fmla="+- 0 0 -360"/>
              <a:gd name="f81" fmla="+- 0 0 -90"/>
              <a:gd name="f82" fmla="+- 0 0 -180"/>
              <a:gd name="f83" fmla="+- 0 0 -270"/>
              <a:gd name="f84" fmla="*/ f3 1 118"/>
              <a:gd name="f85" fmla="*/ f4 1 98"/>
              <a:gd name="f86" fmla="+- f7 0 f5"/>
              <a:gd name="f87" fmla="+- f6 0 f5"/>
              <a:gd name="f88" fmla="*/ f80 f0 1"/>
              <a:gd name="f89" fmla="*/ f81 f0 1"/>
              <a:gd name="f90" fmla="*/ f82 f0 1"/>
              <a:gd name="f91" fmla="*/ f83 f0 1"/>
              <a:gd name="f92" fmla="*/ f87 1 118"/>
              <a:gd name="f93" fmla="*/ f86 1 98"/>
              <a:gd name="f94" fmla="*/ 2147483646 f87 1"/>
              <a:gd name="f95" fmla="*/ 0 f86 1"/>
              <a:gd name="f96" fmla="*/ 2147483646 f86 1"/>
              <a:gd name="f97" fmla="*/ 0 f87 1"/>
              <a:gd name="f98" fmla="*/ 118 f87 1"/>
              <a:gd name="f99" fmla="*/ 98 f86 1"/>
              <a:gd name="f100" fmla="*/ f88 1 f2"/>
              <a:gd name="f101" fmla="*/ f89 1 f2"/>
              <a:gd name="f102" fmla="*/ f90 1 f2"/>
              <a:gd name="f103" fmla="*/ f91 1 f2"/>
              <a:gd name="f104" fmla="*/ f94 1 118"/>
              <a:gd name="f105" fmla="*/ f95 1 98"/>
              <a:gd name="f106" fmla="*/ f96 1 98"/>
              <a:gd name="f107" fmla="*/ f97 1 118"/>
              <a:gd name="f108" fmla="*/ f98 1 118"/>
              <a:gd name="f109" fmla="*/ f99 1 98"/>
              <a:gd name="f110" fmla="+- f100 0 f1"/>
              <a:gd name="f111" fmla="+- f101 0 f1"/>
              <a:gd name="f112" fmla="+- f102 0 f1"/>
              <a:gd name="f113" fmla="+- f103 0 f1"/>
              <a:gd name="f114" fmla="*/ f104 1 f92"/>
              <a:gd name="f115" fmla="*/ f105 1 f93"/>
              <a:gd name="f116" fmla="*/ f106 1 f93"/>
              <a:gd name="f117" fmla="*/ f107 1 f92"/>
              <a:gd name="f118" fmla="*/ f108 1 f92"/>
              <a:gd name="f119" fmla="*/ f109 1 f93"/>
              <a:gd name="f120" fmla="*/ f117 f84 1"/>
              <a:gd name="f121" fmla="*/ f118 f84 1"/>
              <a:gd name="f122" fmla="*/ f119 f85 1"/>
              <a:gd name="f123" fmla="*/ f115 f85 1"/>
              <a:gd name="f124" fmla="*/ f114 f84 1"/>
              <a:gd name="f125" fmla="*/ f116 f85 1"/>
            </a:gdLst>
            <a:ahLst/>
            <a:cxnLst>
              <a:cxn ang="3cd4">
                <a:pos x="hc" y="t"/>
              </a:cxn>
              <a:cxn ang="0">
                <a:pos x="r" y="vc"/>
              </a:cxn>
              <a:cxn ang="cd4">
                <a:pos x="hc" y="b"/>
              </a:cxn>
              <a:cxn ang="cd2">
                <a:pos x="l" y="vc"/>
              </a:cxn>
              <a:cxn ang="f110">
                <a:pos x="f124" y="f123"/>
              </a:cxn>
              <a:cxn ang="f111">
                <a:pos x="f124" y="f125"/>
              </a:cxn>
              <a:cxn ang="f112">
                <a:pos x="f124" y="f125"/>
              </a:cxn>
              <a:cxn ang="f113">
                <a:pos x="f120"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 ang="f111">
                <a:pos x="f124" y="f125"/>
              </a:cxn>
            </a:cxnLst>
            <a:rect l="f120" t="f123" r="f121" b="f122"/>
            <a:pathLst>
              <a:path w="118" h="98">
                <a:moveTo>
                  <a:pt x="f8" y="f9"/>
                </a:moveTo>
                <a:cubicBezTo>
                  <a:pt x="f10" y="f11"/>
                  <a:pt x="f12" y="f5"/>
                  <a:pt x="f13" y="f14"/>
                </a:cubicBezTo>
                <a:cubicBezTo>
                  <a:pt x="f15" y="f16"/>
                  <a:pt x="f17" y="f18"/>
                  <a:pt x="f9" y="f19"/>
                </a:cubicBezTo>
                <a:cubicBezTo>
                  <a:pt x="f20" y="f21"/>
                  <a:pt x="f16" y="f22"/>
                  <a:pt x="f23" y="f24"/>
                </a:cubicBezTo>
                <a:cubicBezTo>
                  <a:pt x="f25" y="f26"/>
                  <a:pt x="f27" y="f28"/>
                  <a:pt x="f19" y="f29"/>
                </a:cubicBezTo>
                <a:cubicBezTo>
                  <a:pt x="f30" y="f31"/>
                  <a:pt x="f32" y="f33"/>
                  <a:pt x="f34" y="f35"/>
                </a:cubicBezTo>
                <a:cubicBezTo>
                  <a:pt x="f34" y="f35"/>
                  <a:pt x="f34" y="f35"/>
                  <a:pt x="f34" y="f35"/>
                </a:cubicBezTo>
                <a:cubicBezTo>
                  <a:pt x="f34" y="f36"/>
                  <a:pt x="f34" y="f36"/>
                  <a:pt x="f37" y="f36"/>
                </a:cubicBezTo>
                <a:cubicBezTo>
                  <a:pt x="f5" y="f36"/>
                  <a:pt x="f11" y="f7"/>
                  <a:pt x="f34" y="f38"/>
                </a:cubicBezTo>
                <a:cubicBezTo>
                  <a:pt x="f39" y="f36"/>
                  <a:pt x="f15" y="f10"/>
                  <a:pt x="f22" y="f40"/>
                </a:cubicBezTo>
                <a:cubicBezTo>
                  <a:pt x="f41" y="f40"/>
                  <a:pt x="f42" y="f43"/>
                  <a:pt x="f8" y="f12"/>
                </a:cubicBezTo>
                <a:cubicBezTo>
                  <a:pt x="f44" y="f45"/>
                  <a:pt x="f6" y="f46"/>
                  <a:pt x="f47" y="f48"/>
                </a:cubicBezTo>
                <a:cubicBezTo>
                  <a:pt x="f47" y="f21"/>
                  <a:pt x="f49" y="f19"/>
                  <a:pt x="f8" y="f9"/>
                </a:cubicBezTo>
                <a:close/>
                <a:moveTo>
                  <a:pt x="f50" y="f41"/>
                </a:moveTo>
                <a:cubicBezTo>
                  <a:pt x="f42" y="f51"/>
                  <a:pt x="f52" y="f29"/>
                  <a:pt x="f53" y="f29"/>
                </a:cubicBezTo>
                <a:cubicBezTo>
                  <a:pt x="f53" y="f29"/>
                  <a:pt x="f53" y="f29"/>
                  <a:pt x="f53" y="f29"/>
                </a:cubicBezTo>
                <a:cubicBezTo>
                  <a:pt x="f54" y="f29"/>
                  <a:pt x="f54" y="f55"/>
                  <a:pt x="f54" y="f55"/>
                </a:cubicBezTo>
                <a:cubicBezTo>
                  <a:pt x="f56" y="f57"/>
                  <a:pt x="f17" y="f58"/>
                  <a:pt x="f32" y="f59"/>
                </a:cubicBezTo>
                <a:cubicBezTo>
                  <a:pt x="f60" y="f10"/>
                  <a:pt x="f61" y="f62"/>
                  <a:pt x="f63" y="f29"/>
                </a:cubicBezTo>
                <a:cubicBezTo>
                  <a:pt x="f63" y="f29"/>
                  <a:pt x="f63" y="f29"/>
                  <a:pt x="f63" y="f29"/>
                </a:cubicBezTo>
                <a:cubicBezTo>
                  <a:pt x="f63" y="f64"/>
                  <a:pt x="f63" y="f64"/>
                  <a:pt x="f61" y="f65"/>
                </a:cubicBezTo>
                <a:cubicBezTo>
                  <a:pt x="f66" y="f67"/>
                  <a:pt x="f20" y="f68"/>
                  <a:pt x="f32" y="f69"/>
                </a:cubicBezTo>
                <a:cubicBezTo>
                  <a:pt x="f18" y="f70"/>
                  <a:pt x="f60" y="f19"/>
                  <a:pt x="f71" y="f27"/>
                </a:cubicBezTo>
                <a:cubicBezTo>
                  <a:pt x="f48" y="f23"/>
                  <a:pt x="f24" y="f72"/>
                  <a:pt x="f73" y="f72"/>
                </a:cubicBezTo>
                <a:cubicBezTo>
                  <a:pt x="f55" y="f72"/>
                  <a:pt x="f57" y="f23"/>
                  <a:pt x="f74" y="f18"/>
                </a:cubicBezTo>
                <a:cubicBezTo>
                  <a:pt x="f75" y="f9"/>
                  <a:pt x="f76" y="f61"/>
                  <a:pt x="f77" y="f78"/>
                </a:cubicBezTo>
                <a:cubicBezTo>
                  <a:pt x="f6" y="f69"/>
                  <a:pt x="f49" y="f79"/>
                  <a:pt x="f50" y="f41"/>
                </a:cubicBezTo>
                <a:close/>
              </a:path>
            </a:pathLst>
          </a:custGeom>
          <a:solidFill>
            <a:srgbClr val="D9D9D9"/>
          </a:solidFill>
          <a:ln cap="flat">
            <a:noFill/>
            <a:prstDash val="solid"/>
          </a:ln>
        </p:spPr>
        <p:txBody>
          <a:bodyPr vert="horz" wrap="square" lIns="102870" tIns="51435" rIns="102870" bIns="51435"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pic>
        <p:nvPicPr>
          <p:cNvPr id="34" name="圖片 8"/>
          <p:cNvPicPr>
            <a:picLocks noChangeAspect="1"/>
          </p:cNvPicPr>
          <p:nvPr/>
        </p:nvPicPr>
        <p:blipFill>
          <a:blip r:embed="rId13"/>
          <a:stretch>
            <a:fillRect/>
          </a:stretch>
        </p:blipFill>
        <p:spPr>
          <a:xfrm>
            <a:off x="334085" y="8498232"/>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p:nvPr/>
        </p:nvSpPr>
        <p:spPr>
          <a:xfrm>
            <a:off x="6885175" y="176214"/>
            <a:ext cx="4031873" cy="877165"/>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保護令種類</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graphicFrame>
        <p:nvGraphicFramePr>
          <p:cNvPr id="3" name="內容版面配置區 6"/>
          <p:cNvGraphicFramePr>
            <a:graphicFrameLocks noGrp="1"/>
          </p:cNvGraphicFramePr>
          <p:nvPr/>
        </p:nvGraphicFramePr>
        <p:xfrm>
          <a:off x="233364" y="1233489"/>
          <a:ext cx="17735545" cy="8691572"/>
        </p:xfrm>
        <a:graphic>
          <a:graphicData uri="http://schemas.openxmlformats.org/drawingml/2006/table">
            <a:tbl>
              <a:tblPr firstRow="1" bandRow="1">
                <a:effectLst/>
                <a:tableStyleId>{00A15C55-8517-42AA-B614-E9B94910E393}</a:tableStyleId>
              </a:tblPr>
              <a:tblGrid>
                <a:gridCol w="3122941">
                  <a:extLst>
                    <a:ext uri="{9D8B030D-6E8A-4147-A177-3AD203B41FA5}">
                      <a16:colId xmlns:a16="http://schemas.microsoft.com/office/drawing/2014/main" val="20000"/>
                    </a:ext>
                  </a:extLst>
                </a:gridCol>
                <a:gridCol w="4653381">
                  <a:extLst>
                    <a:ext uri="{9D8B030D-6E8A-4147-A177-3AD203B41FA5}">
                      <a16:colId xmlns:a16="http://schemas.microsoft.com/office/drawing/2014/main" val="20001"/>
                    </a:ext>
                  </a:extLst>
                </a:gridCol>
                <a:gridCol w="3496327">
                  <a:extLst>
                    <a:ext uri="{9D8B030D-6E8A-4147-A177-3AD203B41FA5}">
                      <a16:colId xmlns:a16="http://schemas.microsoft.com/office/drawing/2014/main" val="20002"/>
                    </a:ext>
                  </a:extLst>
                </a:gridCol>
                <a:gridCol w="6462896">
                  <a:extLst>
                    <a:ext uri="{9D8B030D-6E8A-4147-A177-3AD203B41FA5}">
                      <a16:colId xmlns:a16="http://schemas.microsoft.com/office/drawing/2014/main" val="20003"/>
                    </a:ext>
                  </a:extLst>
                </a:gridCol>
              </a:tblGrid>
              <a:tr h="742090">
                <a:tc>
                  <a:txBody>
                    <a:bodyPr/>
                    <a:lstStyle/>
                    <a:p>
                      <a:pPr marL="0" marR="0" lvl="0" indent="0" algn="ctr" defTabSz="914400" rtl="0" fontAlgn="auto" hangingPunct="1">
                        <a:lnSpc>
                          <a:spcPct val="100000"/>
                        </a:lnSpc>
                        <a:spcBef>
                          <a:spcPts val="600"/>
                        </a:spcBef>
                        <a:spcAft>
                          <a:spcPts val="0"/>
                        </a:spcAft>
                        <a:buNone/>
                        <a:tabLst/>
                      </a:pPr>
                      <a:r>
                        <a:rPr lang="zh-TW" sz="3900" u="none" strike="noStrike" cap="none" baseline="0" dirty="0">
                          <a:solidFill>
                            <a:srgbClr val="000000"/>
                          </a:solidFill>
                          <a:latin typeface="微軟正黑體" panose="020B0604030504040204" pitchFamily="34" charset="-120"/>
                          <a:ea typeface="微軟正黑體" panose="020B0604030504040204" pitchFamily="34" charset="-120"/>
                        </a:rPr>
                        <a:t>種類</a:t>
                      </a:r>
                      <a:endParaRPr lang="en-US" sz="3900" b="0" i="0" u="none" strike="noStrike" cap="none" baseline="0" dirty="0">
                        <a:solidFill>
                          <a:srgbClr val="000000"/>
                        </a:solidFill>
                        <a:latin typeface="微軟正黑體" panose="020B0604030504040204" pitchFamily="34" charset="-120"/>
                        <a:ea typeface="微軟正黑體" panose="020B0604030504040204" pitchFamily="34" charset="-120"/>
                      </a:endParaRPr>
                    </a:p>
                  </a:txBody>
                  <a:tcPr marL="147629" marR="147629" marT="73810" marB="73810"/>
                </a:tc>
                <a:tc>
                  <a:txBody>
                    <a:bodyPr/>
                    <a:lstStyle/>
                    <a:p>
                      <a:pPr marL="0" marR="0" lvl="0" indent="0" algn="ctr" defTabSz="914400" rtl="0" fontAlgn="auto" hangingPunct="1">
                        <a:lnSpc>
                          <a:spcPct val="100000"/>
                        </a:lnSpc>
                        <a:spcBef>
                          <a:spcPts val="600"/>
                        </a:spcBef>
                        <a:spcAft>
                          <a:spcPts val="0"/>
                        </a:spcAft>
                        <a:buNone/>
                        <a:tabLst/>
                      </a:pPr>
                      <a:r>
                        <a:rPr lang="zh-TW" sz="3900" u="none" strike="noStrike" cap="none" baseline="0" dirty="0">
                          <a:solidFill>
                            <a:srgbClr val="000000"/>
                          </a:solidFill>
                          <a:latin typeface="微軟正黑體" panose="020B0604030504040204" pitchFamily="34" charset="-120"/>
                          <a:ea typeface="微軟正黑體" panose="020B0604030504040204" pitchFamily="34" charset="-120"/>
                        </a:rPr>
                        <a:t>危險程度</a:t>
                      </a:r>
                      <a:endParaRPr lang="en-US" sz="3900" b="0" i="0" u="none" strike="noStrike" cap="none" baseline="0" dirty="0">
                        <a:solidFill>
                          <a:srgbClr val="000000"/>
                        </a:solidFill>
                        <a:latin typeface="微軟正黑體" panose="020B0604030504040204" pitchFamily="34" charset="-120"/>
                        <a:ea typeface="微軟正黑體" panose="020B0604030504040204" pitchFamily="34" charset="-120"/>
                      </a:endParaRPr>
                    </a:p>
                  </a:txBody>
                  <a:tcPr marL="147629" marR="147629" marT="73810" marB="73810"/>
                </a:tc>
                <a:tc>
                  <a:txBody>
                    <a:bodyPr/>
                    <a:lstStyle/>
                    <a:p>
                      <a:pPr marL="0" marR="0" lvl="0" indent="0" algn="ctr" defTabSz="914400" rtl="0" fontAlgn="auto" hangingPunct="1">
                        <a:lnSpc>
                          <a:spcPct val="100000"/>
                        </a:lnSpc>
                        <a:spcBef>
                          <a:spcPts val="600"/>
                        </a:spcBef>
                        <a:spcAft>
                          <a:spcPts val="0"/>
                        </a:spcAft>
                        <a:buNone/>
                        <a:tabLst/>
                      </a:pPr>
                      <a:r>
                        <a:rPr lang="zh-TW" sz="3900" u="none" strike="noStrike" cap="none" baseline="0" dirty="0">
                          <a:solidFill>
                            <a:srgbClr val="000000"/>
                          </a:solidFill>
                          <a:latin typeface="微軟正黑體" panose="020B0604030504040204" pitchFamily="34" charset="-120"/>
                          <a:ea typeface="微軟正黑體" panose="020B0604030504040204" pitchFamily="34" charset="-120"/>
                        </a:rPr>
                        <a:t>審理程序</a:t>
                      </a:r>
                      <a:endParaRPr lang="en-US" sz="3900" b="0" i="0" u="none" strike="noStrike" cap="none" baseline="0" dirty="0">
                        <a:solidFill>
                          <a:srgbClr val="000000"/>
                        </a:solidFill>
                        <a:latin typeface="微軟正黑體" panose="020B0604030504040204" pitchFamily="34" charset="-120"/>
                        <a:ea typeface="微軟正黑體" panose="020B0604030504040204" pitchFamily="34" charset="-120"/>
                      </a:endParaRPr>
                    </a:p>
                  </a:txBody>
                  <a:tcPr marL="147629" marR="147629" marT="73810" marB="73810"/>
                </a:tc>
                <a:tc>
                  <a:txBody>
                    <a:bodyPr/>
                    <a:lstStyle/>
                    <a:p>
                      <a:pPr marL="0" marR="0" lvl="0" indent="0" algn="ctr" defTabSz="914400" rtl="0" fontAlgn="auto" hangingPunct="1">
                        <a:lnSpc>
                          <a:spcPct val="100000"/>
                        </a:lnSpc>
                        <a:spcBef>
                          <a:spcPts val="600"/>
                        </a:spcBef>
                        <a:spcAft>
                          <a:spcPts val="0"/>
                        </a:spcAft>
                        <a:buNone/>
                        <a:tabLst/>
                      </a:pPr>
                      <a:r>
                        <a:rPr lang="zh-TW" sz="3900" u="none" strike="noStrike" cap="none" baseline="0" dirty="0">
                          <a:solidFill>
                            <a:srgbClr val="000000"/>
                          </a:solidFill>
                          <a:latin typeface="微軟正黑體" panose="020B0604030504040204" pitchFamily="34" charset="-120"/>
                          <a:ea typeface="微軟正黑體" panose="020B0604030504040204" pitchFamily="34" charset="-120"/>
                        </a:rPr>
                        <a:t>有效期限</a:t>
                      </a:r>
                      <a:endParaRPr lang="en-US" sz="3900" b="0" i="0" u="none" strike="noStrike" cap="none" baseline="0" dirty="0">
                        <a:solidFill>
                          <a:srgbClr val="000000"/>
                        </a:solidFill>
                        <a:latin typeface="微軟正黑體" panose="020B0604030504040204" pitchFamily="34" charset="-120"/>
                        <a:ea typeface="微軟正黑體" panose="020B0604030504040204" pitchFamily="34" charset="-120"/>
                      </a:endParaRPr>
                    </a:p>
                  </a:txBody>
                  <a:tcPr marL="147629" marR="147629" marT="73810" marB="73810"/>
                </a:tc>
                <a:extLst>
                  <a:ext uri="{0D108BD9-81ED-4DB2-BD59-A6C34878D82A}">
                    <a16:rowId xmlns:a16="http://schemas.microsoft.com/office/drawing/2014/main" val="10000"/>
                  </a:ext>
                </a:extLst>
              </a:tr>
              <a:tr h="1793833">
                <a:tc>
                  <a:txBody>
                    <a:bodyPr/>
                    <a:lstStyle/>
                    <a:p>
                      <a:pPr marL="0" marR="0" lvl="0" indent="0" algn="ctr" defTabSz="914400" rtl="0" fontAlgn="auto" hangingPunct="1">
                        <a:lnSpc>
                          <a:spcPct val="100000"/>
                        </a:lnSpc>
                        <a:spcBef>
                          <a:spcPts val="500"/>
                        </a:spcBef>
                        <a:spcAft>
                          <a:spcPts val="0"/>
                        </a:spcAft>
                        <a:buNone/>
                        <a:tabLst/>
                      </a:pPr>
                      <a:r>
                        <a:rPr lang="zh-TW" sz="3300" u="none" strike="noStrike" cap="none" baseline="0" dirty="0">
                          <a:latin typeface="微軟正黑體" panose="020B0604030504040204" pitchFamily="34" charset="-120"/>
                          <a:ea typeface="微軟正黑體" panose="020B0604030504040204" pitchFamily="34" charset="-120"/>
                        </a:rPr>
                        <a:t>緊急保護令</a:t>
                      </a:r>
                      <a:endParaRPr lang="en-US" sz="3300" b="1" i="0" u="none" strike="noStrike" cap="none" baseline="0" dirty="0">
                        <a:solidFill>
                          <a:srgbClr val="000000"/>
                        </a:solidFill>
                        <a:latin typeface="微軟正黑體" panose="020B0604030504040204" pitchFamily="34" charset="-120"/>
                        <a:ea typeface="微軟正黑體" panose="020B0604030504040204" pitchFamily="34" charset="-120"/>
                      </a:endParaRPr>
                    </a:p>
                  </a:txBody>
                  <a:tcPr marL="147629" marR="147629" marT="73810" marB="73810" anchor="ctr"/>
                </a:tc>
                <a:tc>
                  <a:txBody>
                    <a:bodyPr/>
                    <a:lstStyle/>
                    <a:p>
                      <a:pPr marL="0" marR="0" lvl="0" indent="0" algn="l" defTabSz="914400" rtl="0" fontAlgn="auto" hangingPunct="1">
                        <a:lnSpc>
                          <a:spcPct val="100000"/>
                        </a:lnSpc>
                        <a:spcBef>
                          <a:spcPts val="500"/>
                        </a:spcBef>
                        <a:spcAft>
                          <a:spcPts val="0"/>
                        </a:spcAft>
                        <a:buNone/>
                        <a:tabLst/>
                      </a:pPr>
                      <a:r>
                        <a:rPr lang="zh-TW" sz="3300" u="none" strike="noStrike" cap="none" baseline="0" dirty="0">
                          <a:latin typeface="微軟正黑體" panose="020B0604030504040204" pitchFamily="34" charset="-120"/>
                          <a:ea typeface="微軟正黑體" panose="020B0604030504040204" pitchFamily="34" charset="-120"/>
                        </a:rPr>
                        <a:t>目前有急迫危險，且有具體可證的受暴事實</a:t>
                      </a:r>
                      <a:endParaRPr lang="en-US" sz="3300" b="0" i="0" u="none" strike="noStrike" cap="none" baseline="0" dirty="0">
                        <a:solidFill>
                          <a:srgbClr val="000000"/>
                        </a:solidFill>
                        <a:latin typeface="微軟正黑體" panose="020B0604030504040204" pitchFamily="34" charset="-120"/>
                        <a:ea typeface="微軟正黑體" panose="020B0604030504040204" pitchFamily="34" charset="-120"/>
                      </a:endParaRPr>
                    </a:p>
                  </a:txBody>
                  <a:tcPr marL="147629" marR="147629" marT="73810" marB="73810" anchor="ctr"/>
                </a:tc>
                <a:tc>
                  <a:txBody>
                    <a:bodyPr/>
                    <a:lstStyle/>
                    <a:p>
                      <a:pPr marL="0" marR="0" lvl="0" indent="0" algn="l" defTabSz="914400" rtl="0" fontAlgn="auto" hangingPunct="1">
                        <a:lnSpc>
                          <a:spcPct val="100000"/>
                        </a:lnSpc>
                        <a:spcBef>
                          <a:spcPts val="600"/>
                        </a:spcBef>
                        <a:spcAft>
                          <a:spcPts val="0"/>
                        </a:spcAft>
                        <a:buNone/>
                        <a:tabLst/>
                      </a:pPr>
                      <a:r>
                        <a:rPr lang="zh-TW" sz="3300" u="none" strike="noStrike" cap="none" baseline="0" dirty="0">
                          <a:latin typeface="微軟正黑體" panose="020B0604030504040204" pitchFamily="34" charset="-120"/>
                          <a:ea typeface="微軟正黑體" panose="020B0604030504040204" pitchFamily="34" charset="-120"/>
                        </a:rPr>
                        <a:t>四小時內</a:t>
                      </a:r>
                      <a:r>
                        <a:rPr lang="zh-TW" sz="3600" u="none" strike="noStrike" kern="1200" baseline="0" dirty="0">
                          <a:latin typeface="微軟正黑體" panose="020B0604030504040204" pitchFamily="34" charset="-120"/>
                          <a:ea typeface="微軟正黑體" panose="020B0604030504040204" pitchFamily="34" charset="-120"/>
                        </a:rPr>
                        <a:t>得不經開庭審理直接核發</a:t>
                      </a:r>
                      <a:endParaRPr lang="en-US" sz="3300" b="0" i="0" u="none" strike="noStrike" cap="none" baseline="0" dirty="0">
                        <a:solidFill>
                          <a:srgbClr val="C00000"/>
                        </a:solidFill>
                        <a:latin typeface="微軟正黑體" panose="020B0604030504040204" pitchFamily="34" charset="-120"/>
                        <a:ea typeface="微軟正黑體" panose="020B0604030504040204" pitchFamily="34" charset="-120"/>
                      </a:endParaRPr>
                    </a:p>
                  </a:txBody>
                  <a:tcPr marL="147629" marR="147629" marT="73810" marB="73810" anchor="ctr"/>
                </a:tc>
                <a:tc>
                  <a:txBody>
                    <a:bodyPr/>
                    <a:lstStyle/>
                    <a:p>
                      <a:pPr marL="0" marR="0" lvl="0" indent="0" algn="l" defTabSz="914400" rtl="0" fontAlgn="auto" hangingPunct="1">
                        <a:lnSpc>
                          <a:spcPct val="100000"/>
                        </a:lnSpc>
                        <a:spcBef>
                          <a:spcPts val="500"/>
                        </a:spcBef>
                        <a:spcAft>
                          <a:spcPts val="0"/>
                        </a:spcAft>
                        <a:buNone/>
                        <a:tabLst/>
                      </a:pPr>
                      <a:r>
                        <a:rPr lang="zh-TW" sz="3300" u="none" strike="noStrike" cap="none" baseline="0" dirty="0">
                          <a:latin typeface="微軟正黑體" panose="020B0604030504040204" pitchFamily="34" charset="-120"/>
                          <a:ea typeface="微軟正黑體" panose="020B0604030504040204" pitchFamily="34" charset="-120"/>
                        </a:rPr>
                        <a:t>於通常保護令核發或駁回時失效</a:t>
                      </a:r>
                      <a:endParaRPr lang="en-US" sz="3300" u="none" strike="noStrike" cap="none" baseline="0" dirty="0">
                        <a:latin typeface="微軟正黑體" panose="020B0604030504040204" pitchFamily="34" charset="-120"/>
                        <a:ea typeface="微軟正黑體" panose="020B0604030504040204" pitchFamily="34" charset="-120"/>
                      </a:endParaRPr>
                    </a:p>
                  </a:txBody>
                  <a:tcPr marL="147629" marR="147629" marT="73810" marB="73810" anchor="ctr"/>
                </a:tc>
                <a:extLst>
                  <a:ext uri="{0D108BD9-81ED-4DB2-BD59-A6C34878D82A}">
                    <a16:rowId xmlns:a16="http://schemas.microsoft.com/office/drawing/2014/main" val="10001"/>
                  </a:ext>
                </a:extLst>
              </a:tr>
              <a:tr h="1793833">
                <a:tc>
                  <a:txBody>
                    <a:bodyPr/>
                    <a:lstStyle/>
                    <a:p>
                      <a:pPr marL="0" marR="0" lvl="0" indent="0" algn="ctr" defTabSz="914400" rtl="0" fontAlgn="auto" hangingPunct="1">
                        <a:lnSpc>
                          <a:spcPct val="100000"/>
                        </a:lnSpc>
                        <a:spcBef>
                          <a:spcPts val="500"/>
                        </a:spcBef>
                        <a:spcAft>
                          <a:spcPts val="0"/>
                        </a:spcAft>
                        <a:buNone/>
                        <a:tabLst/>
                      </a:pPr>
                      <a:r>
                        <a:rPr lang="zh-TW" sz="3300" u="none" strike="noStrike" cap="none" baseline="0" dirty="0">
                          <a:latin typeface="微軟正黑體" panose="020B0604030504040204" pitchFamily="34" charset="-120"/>
                          <a:ea typeface="微軟正黑體" panose="020B0604030504040204" pitchFamily="34" charset="-120"/>
                        </a:rPr>
                        <a:t>暫時保護令</a:t>
                      </a:r>
                      <a:endParaRPr lang="en-US" sz="3300" b="1" i="0" u="none" strike="noStrike" cap="none" baseline="0" dirty="0">
                        <a:solidFill>
                          <a:srgbClr val="000000"/>
                        </a:solidFill>
                        <a:latin typeface="微軟正黑體" panose="020B0604030504040204" pitchFamily="34" charset="-120"/>
                        <a:ea typeface="微軟正黑體" panose="020B0604030504040204" pitchFamily="34" charset="-120"/>
                      </a:endParaRPr>
                    </a:p>
                  </a:txBody>
                  <a:tcPr marL="147629" marR="147629" marT="73810" marB="73810" anchor="ctr"/>
                </a:tc>
                <a:tc>
                  <a:txBody>
                    <a:bodyPr/>
                    <a:lstStyle/>
                    <a:p>
                      <a:pPr marL="0" marR="0" lvl="0" indent="0" algn="l" defTabSz="914400" rtl="0" fontAlgn="auto" hangingPunct="1">
                        <a:lnSpc>
                          <a:spcPct val="100000"/>
                        </a:lnSpc>
                        <a:spcBef>
                          <a:spcPts val="500"/>
                        </a:spcBef>
                        <a:spcAft>
                          <a:spcPts val="0"/>
                        </a:spcAft>
                        <a:buNone/>
                        <a:tabLst/>
                      </a:pPr>
                      <a:r>
                        <a:rPr lang="zh-TW" sz="3300" u="none" strike="noStrike" cap="none" baseline="0" dirty="0">
                          <a:latin typeface="微軟正黑體" panose="020B0604030504040204" pitchFamily="34" charset="-120"/>
                          <a:ea typeface="微軟正黑體" panose="020B0604030504040204" pitchFamily="34" charset="-120"/>
                        </a:rPr>
                        <a:t>目前安全還不穩定，很可能會再發生</a:t>
                      </a:r>
                      <a:endParaRPr lang="en-US" sz="3300" b="0" i="0" u="none" strike="noStrike" cap="none" baseline="0" dirty="0">
                        <a:solidFill>
                          <a:srgbClr val="000000"/>
                        </a:solidFill>
                        <a:latin typeface="微軟正黑體" panose="020B0604030504040204" pitchFamily="34" charset="-120"/>
                        <a:ea typeface="微軟正黑體" panose="020B0604030504040204" pitchFamily="34" charset="-120"/>
                      </a:endParaRPr>
                    </a:p>
                  </a:txBody>
                  <a:tcPr marL="147629" marR="147629" marT="73810" marB="73810" anchor="ctr"/>
                </a:tc>
                <a:tc>
                  <a:txBody>
                    <a:bodyPr/>
                    <a:lstStyle/>
                    <a:p>
                      <a:pPr marL="0" marR="0" lvl="0" indent="0" algn="l" defTabSz="914400" rtl="0" fontAlgn="auto" hangingPunct="1">
                        <a:lnSpc>
                          <a:spcPct val="100000"/>
                        </a:lnSpc>
                        <a:spcBef>
                          <a:spcPts val="600"/>
                        </a:spcBef>
                        <a:spcAft>
                          <a:spcPts val="0"/>
                        </a:spcAft>
                        <a:buNone/>
                        <a:tabLst/>
                      </a:pPr>
                      <a:r>
                        <a:rPr lang="zh-TW" sz="3600" u="none" strike="noStrike" kern="1200" baseline="0" dirty="0">
                          <a:latin typeface="微軟正黑體" panose="020B0604030504040204" pitchFamily="34" charset="-120"/>
                          <a:ea typeface="微軟正黑體" panose="020B0604030504040204" pitchFamily="34" charset="-120"/>
                        </a:rPr>
                        <a:t>法官得不經開庭審理直接核發，也可開庭</a:t>
                      </a:r>
                      <a:endParaRPr lang="en-US" sz="3300" b="0" i="0" u="none" strike="noStrike" cap="none" baseline="0" dirty="0">
                        <a:solidFill>
                          <a:srgbClr val="6600CC"/>
                        </a:solidFill>
                        <a:latin typeface="微軟正黑體" panose="020B0604030504040204" pitchFamily="34" charset="-120"/>
                        <a:ea typeface="微軟正黑體" panose="020B0604030504040204" pitchFamily="34" charset="-120"/>
                      </a:endParaRPr>
                    </a:p>
                  </a:txBody>
                  <a:tcPr marL="147629" marR="147629" marT="73810" marB="73810" anchor="ctr"/>
                </a:tc>
                <a:tc>
                  <a:txBody>
                    <a:bodyPr/>
                    <a:lstStyle/>
                    <a:p>
                      <a:pPr marL="0" marR="0" lvl="0" indent="0" algn="l" defTabSz="914400" rtl="0" fontAlgn="auto" hangingPunct="1">
                        <a:lnSpc>
                          <a:spcPct val="100000"/>
                        </a:lnSpc>
                        <a:spcBef>
                          <a:spcPts val="500"/>
                        </a:spcBef>
                        <a:spcAft>
                          <a:spcPts val="0"/>
                        </a:spcAft>
                        <a:buNone/>
                        <a:tabLst/>
                      </a:pPr>
                      <a:r>
                        <a:rPr lang="zh-TW" sz="3300" u="none" strike="noStrike" cap="none" baseline="0" dirty="0">
                          <a:latin typeface="微軟正黑體" panose="020B0604030504040204" pitchFamily="34" charset="-120"/>
                          <a:ea typeface="微軟正黑體" panose="020B0604030504040204" pitchFamily="34" charset="-120"/>
                        </a:rPr>
                        <a:t>於通常保護令核發或駁回時失效</a:t>
                      </a:r>
                      <a:endParaRPr lang="en-US" sz="3300" b="0" i="0" u="none" strike="noStrike" cap="none" baseline="0" dirty="0">
                        <a:solidFill>
                          <a:srgbClr val="000000"/>
                        </a:solidFill>
                        <a:latin typeface="微軟正黑體" panose="020B0604030504040204" pitchFamily="34" charset="-120"/>
                        <a:ea typeface="微軟正黑體" panose="020B0604030504040204" pitchFamily="34" charset="-120"/>
                      </a:endParaRPr>
                    </a:p>
                  </a:txBody>
                  <a:tcPr marL="147629" marR="147629" marT="73810" marB="73810" anchor="ctr"/>
                </a:tc>
                <a:extLst>
                  <a:ext uri="{0D108BD9-81ED-4DB2-BD59-A6C34878D82A}">
                    <a16:rowId xmlns:a16="http://schemas.microsoft.com/office/drawing/2014/main" val="10002"/>
                  </a:ext>
                </a:extLst>
              </a:tr>
              <a:tr h="4361816">
                <a:tc>
                  <a:txBody>
                    <a:bodyPr/>
                    <a:lstStyle/>
                    <a:p>
                      <a:pPr marL="0" marR="0" lvl="0" indent="0" algn="ctr" defTabSz="914400" rtl="0" fontAlgn="auto" hangingPunct="1">
                        <a:lnSpc>
                          <a:spcPct val="100000"/>
                        </a:lnSpc>
                        <a:spcBef>
                          <a:spcPts val="500"/>
                        </a:spcBef>
                        <a:spcAft>
                          <a:spcPts val="0"/>
                        </a:spcAft>
                        <a:buNone/>
                        <a:tabLst/>
                      </a:pPr>
                      <a:r>
                        <a:rPr lang="zh-TW" sz="3300" u="none" strike="noStrike" cap="none" baseline="0" dirty="0">
                          <a:latin typeface="微軟正黑體" panose="020B0604030504040204" pitchFamily="34" charset="-120"/>
                          <a:ea typeface="微軟正黑體" panose="020B0604030504040204" pitchFamily="34" charset="-120"/>
                        </a:rPr>
                        <a:t>通常保護令</a:t>
                      </a:r>
                      <a:endParaRPr lang="en-US" sz="3300" b="1" i="0" u="none" strike="noStrike" cap="none" baseline="0" dirty="0">
                        <a:solidFill>
                          <a:srgbClr val="000000"/>
                        </a:solidFill>
                        <a:latin typeface="微軟正黑體" panose="020B0604030504040204" pitchFamily="34" charset="-120"/>
                        <a:ea typeface="微軟正黑體" panose="020B0604030504040204" pitchFamily="34" charset="-120"/>
                      </a:endParaRPr>
                    </a:p>
                  </a:txBody>
                  <a:tcPr marL="147629" marR="147629" marT="73810" marB="73810" anchor="ctr"/>
                </a:tc>
                <a:tc>
                  <a:txBody>
                    <a:bodyPr/>
                    <a:lstStyle/>
                    <a:p>
                      <a:pPr marL="0" marR="0" lvl="0" indent="0" algn="l" defTabSz="914400" rtl="0" fontAlgn="auto" hangingPunct="1">
                        <a:lnSpc>
                          <a:spcPct val="100000"/>
                        </a:lnSpc>
                        <a:spcBef>
                          <a:spcPts val="500"/>
                        </a:spcBef>
                        <a:spcAft>
                          <a:spcPts val="0"/>
                        </a:spcAft>
                        <a:buNone/>
                        <a:tabLst/>
                      </a:pPr>
                      <a:r>
                        <a:rPr lang="zh-TW" sz="3300" u="none" strike="noStrike" cap="none" baseline="0" dirty="0">
                          <a:latin typeface="微軟正黑體" panose="020B0604030504040204" pitchFamily="34" charset="-120"/>
                          <a:ea typeface="微軟正黑體" panose="020B0604030504040204" pitchFamily="34" charset="-120"/>
                        </a:rPr>
                        <a:t>目前安全比較穩定，但可能再度發生家暴</a:t>
                      </a:r>
                      <a:endParaRPr lang="en-US" sz="3300" b="0" i="0" u="none" strike="noStrike" cap="none" baseline="0" dirty="0">
                        <a:solidFill>
                          <a:srgbClr val="000000"/>
                        </a:solidFill>
                        <a:latin typeface="微軟正黑體" panose="020B0604030504040204" pitchFamily="34" charset="-120"/>
                        <a:ea typeface="微軟正黑體" panose="020B0604030504040204" pitchFamily="34" charset="-120"/>
                      </a:endParaRPr>
                    </a:p>
                  </a:txBody>
                  <a:tcPr marL="147629" marR="147629" marT="73810" marB="73810" anchor="ctr"/>
                </a:tc>
                <a:tc>
                  <a:txBody>
                    <a:bodyPr/>
                    <a:lstStyle/>
                    <a:p>
                      <a:pPr marL="0" marR="0" lvl="0" indent="0" algn="l" defTabSz="914400" rtl="0" fontAlgn="auto" hangingPunct="1">
                        <a:lnSpc>
                          <a:spcPct val="100000"/>
                        </a:lnSpc>
                        <a:spcBef>
                          <a:spcPts val="600"/>
                        </a:spcBef>
                        <a:spcAft>
                          <a:spcPts val="0"/>
                        </a:spcAft>
                        <a:buNone/>
                        <a:tabLst/>
                      </a:pPr>
                      <a:r>
                        <a:rPr lang="zh-TW" sz="3600" u="none" strike="noStrike" kern="1200" baseline="0" dirty="0">
                          <a:latin typeface="微軟正黑體" panose="020B0604030504040204" pitchFamily="34" charset="-120"/>
                          <a:ea typeface="微軟正黑體" panose="020B0604030504040204" pitchFamily="34" charset="-120"/>
                        </a:rPr>
                        <a:t>法官開庭調查才核發</a:t>
                      </a:r>
                      <a:endParaRPr lang="en-US" sz="3300" b="0" i="0" u="none" strike="noStrike" cap="none" baseline="0" dirty="0">
                        <a:solidFill>
                          <a:srgbClr val="000099"/>
                        </a:solidFill>
                        <a:latin typeface="微軟正黑體" panose="020B0604030504040204" pitchFamily="34" charset="-120"/>
                        <a:ea typeface="微軟正黑體" panose="020B0604030504040204" pitchFamily="34" charset="-120"/>
                      </a:endParaRPr>
                    </a:p>
                  </a:txBody>
                  <a:tcPr marL="147629" marR="147629" marT="73810" marB="73810" anchor="ctr"/>
                </a:tc>
                <a:tc>
                  <a:txBody>
                    <a:bodyPr/>
                    <a:lstStyle/>
                    <a:p>
                      <a:pPr marL="0" marR="0" lvl="0" indent="0" algn="l" defTabSz="914400" rtl="0" fontAlgn="auto" hangingPunct="1">
                        <a:lnSpc>
                          <a:spcPct val="100000"/>
                        </a:lnSpc>
                        <a:spcBef>
                          <a:spcPts val="500"/>
                        </a:spcBef>
                        <a:spcAft>
                          <a:spcPts val="0"/>
                        </a:spcAft>
                        <a:buNone/>
                        <a:tabLst/>
                      </a:pPr>
                      <a:r>
                        <a:rPr lang="en-US" sz="3300" u="none" strike="noStrike" cap="none" baseline="0" dirty="0">
                          <a:latin typeface="微軟正黑體" panose="020B0604030504040204" pitchFamily="34" charset="-120"/>
                          <a:ea typeface="微軟正黑體" panose="020B0604030504040204" pitchFamily="34" charset="-120"/>
                        </a:rPr>
                        <a:t>1.</a:t>
                      </a:r>
                      <a:r>
                        <a:rPr lang="zh-TW" sz="3300" u="none" strike="noStrike" cap="none" baseline="0" dirty="0">
                          <a:latin typeface="微軟正黑體" panose="020B0604030504040204" pitchFamily="34" charset="-120"/>
                          <a:ea typeface="微軟正黑體" panose="020B0604030504040204" pitchFamily="34" charset="-120"/>
                        </a:rPr>
                        <a:t>依法官核准，有效期間為二年以下</a:t>
                      </a:r>
                      <a:endParaRPr lang="en-US" sz="3300" u="none" strike="noStrike" cap="none" baseline="0" dirty="0">
                        <a:latin typeface="微軟正黑體" panose="020B0604030504040204" pitchFamily="34" charset="-120"/>
                        <a:ea typeface="微軟正黑體" panose="020B0604030504040204" pitchFamily="34" charset="-120"/>
                      </a:endParaRPr>
                    </a:p>
                    <a:p>
                      <a:pPr marL="0" marR="0" lvl="0" indent="0" algn="l" defTabSz="914400" rtl="0" fontAlgn="auto" hangingPunct="1">
                        <a:lnSpc>
                          <a:spcPct val="100000"/>
                        </a:lnSpc>
                        <a:spcBef>
                          <a:spcPts val="500"/>
                        </a:spcBef>
                        <a:spcAft>
                          <a:spcPts val="0"/>
                        </a:spcAft>
                        <a:buNone/>
                        <a:tabLst/>
                      </a:pPr>
                      <a:r>
                        <a:rPr lang="en-US" sz="3300" u="none" strike="noStrike" cap="none" baseline="0" dirty="0">
                          <a:latin typeface="微軟正黑體" panose="020B0604030504040204" pitchFamily="34" charset="-120"/>
                          <a:ea typeface="微軟正黑體" panose="020B0604030504040204" pitchFamily="34" charset="-120"/>
                        </a:rPr>
                        <a:t>2.</a:t>
                      </a:r>
                      <a:r>
                        <a:rPr lang="zh-TW" sz="3300" u="none" strike="noStrike" cap="none" baseline="0" dirty="0">
                          <a:latin typeface="微軟正黑體" panose="020B0604030504040204" pitchFamily="34" charset="-120"/>
                          <a:ea typeface="微軟正黑體" panose="020B0604030504040204" pitchFamily="34" charset="-120"/>
                        </a:rPr>
                        <a:t>可聲請延長，不限次數，每次延長為</a:t>
                      </a:r>
                      <a:r>
                        <a:rPr lang="en-US" sz="3300" u="none" strike="noStrike" cap="none" baseline="0" dirty="0">
                          <a:latin typeface="微軟正黑體" panose="020B0604030504040204" pitchFamily="34" charset="-120"/>
                          <a:ea typeface="微軟正黑體" panose="020B0604030504040204" pitchFamily="34" charset="-120"/>
                        </a:rPr>
                        <a:t>2</a:t>
                      </a:r>
                      <a:r>
                        <a:rPr lang="zh-TW" sz="3300" u="none" strike="noStrike" cap="none" baseline="0" dirty="0">
                          <a:latin typeface="微軟正黑體" panose="020B0604030504040204" pitchFamily="34" charset="-120"/>
                          <a:ea typeface="微軟正黑體" panose="020B0604030504040204" pitchFamily="34" charset="-120"/>
                        </a:rPr>
                        <a:t>年以下</a:t>
                      </a:r>
                      <a:endParaRPr lang="en-US" sz="3300" u="none" strike="noStrike" cap="none" baseline="0" dirty="0">
                        <a:latin typeface="微軟正黑體" panose="020B0604030504040204" pitchFamily="34" charset="-120"/>
                        <a:ea typeface="微軟正黑體" panose="020B0604030504040204" pitchFamily="34" charset="-120"/>
                      </a:endParaRPr>
                    </a:p>
                    <a:p>
                      <a:pPr marL="0" marR="0" lvl="0" indent="0" algn="l" defTabSz="914400" rtl="0" fontAlgn="auto" hangingPunct="1">
                        <a:lnSpc>
                          <a:spcPct val="100000"/>
                        </a:lnSpc>
                        <a:spcBef>
                          <a:spcPts val="500"/>
                        </a:spcBef>
                        <a:spcAft>
                          <a:spcPts val="0"/>
                        </a:spcAft>
                        <a:buNone/>
                        <a:tabLst/>
                      </a:pPr>
                      <a:r>
                        <a:rPr lang="en-US" sz="3300" u="none" strike="noStrike" cap="none" baseline="0" dirty="0">
                          <a:latin typeface="微軟正黑體" panose="020B0604030504040204" pitchFamily="34" charset="-120"/>
                          <a:ea typeface="微軟正黑體" panose="020B0604030504040204" pitchFamily="34" charset="-120"/>
                        </a:rPr>
                        <a:t>(※</a:t>
                      </a:r>
                      <a:r>
                        <a:rPr lang="en-US" sz="3300" u="sng" strike="noStrike" cap="none" baseline="0" dirty="0">
                          <a:latin typeface="微軟正黑體" panose="020B0604030504040204" pitchFamily="34" charset="-120"/>
                          <a:ea typeface="微軟正黑體" panose="020B0604030504040204" pitchFamily="34" charset="-120"/>
                        </a:rPr>
                        <a:t>112</a:t>
                      </a:r>
                      <a:r>
                        <a:rPr lang="zh-TW" sz="3300" u="sng" strike="noStrike" cap="none" baseline="0" dirty="0">
                          <a:latin typeface="微軟正黑體" panose="020B0604030504040204" pitchFamily="34" charset="-120"/>
                          <a:ea typeface="微軟正黑體" panose="020B0604030504040204" pitchFamily="34" charset="-120"/>
                        </a:rPr>
                        <a:t>年修法，§第</a:t>
                      </a:r>
                      <a:r>
                        <a:rPr lang="en-US" sz="3300" u="sng" strike="noStrike" cap="none" baseline="0" dirty="0">
                          <a:latin typeface="微軟正黑體" panose="020B0604030504040204" pitchFamily="34" charset="-120"/>
                          <a:ea typeface="微軟正黑體" panose="020B0604030504040204" pitchFamily="34" charset="-120"/>
                        </a:rPr>
                        <a:t>15</a:t>
                      </a:r>
                      <a:r>
                        <a:rPr lang="zh-TW" sz="3300" u="sng" strike="noStrike" cap="none" baseline="0" dirty="0">
                          <a:latin typeface="微軟正黑體" panose="020B0604030504040204" pitchFamily="34" charset="-120"/>
                          <a:ea typeface="微軟正黑體" panose="020B0604030504040204" pitchFamily="34" charset="-120"/>
                        </a:rPr>
                        <a:t>條增訂通常保護令之變更或延長，於通常保護令期間屆滿至法院裁定前，保護令不失其效力</a:t>
                      </a:r>
                      <a:r>
                        <a:rPr lang="en-US" sz="3300" u="none" strike="noStrike" cap="none" baseline="0" dirty="0">
                          <a:latin typeface="微軟正黑體" panose="020B0604030504040204" pitchFamily="34" charset="-120"/>
                          <a:ea typeface="微軟正黑體" panose="020B0604030504040204" pitchFamily="34" charset="-120"/>
                        </a:rPr>
                        <a:t>)</a:t>
                      </a:r>
                      <a:endParaRPr lang="en-US" sz="3300" b="0" u="none" strike="noStrike" cap="none" baseline="0" dirty="0">
                        <a:latin typeface="微軟正黑體" panose="020B0604030504040204" pitchFamily="34" charset="-120"/>
                        <a:ea typeface="微軟正黑體" panose="020B0604030504040204" pitchFamily="34" charset="-120"/>
                      </a:endParaRPr>
                    </a:p>
                  </a:txBody>
                  <a:tcPr marL="147629" marR="147629" marT="73810" marB="73810" anchor="ctr"/>
                </a:tc>
                <a:extLst>
                  <a:ext uri="{0D108BD9-81ED-4DB2-BD59-A6C34878D82A}">
                    <a16:rowId xmlns:a16="http://schemas.microsoft.com/office/drawing/2014/main" val="10003"/>
                  </a:ext>
                </a:extLst>
              </a:tr>
            </a:tbl>
          </a:graphicData>
        </a:graphic>
      </p:graphicFrame>
      <p:pic>
        <p:nvPicPr>
          <p:cNvPr id="4" name="圖片 3"/>
          <p:cNvPicPr>
            <a:picLocks noChangeAspect="1"/>
          </p:cNvPicPr>
          <p:nvPr/>
        </p:nvPicPr>
        <p:blipFill>
          <a:blip r:embed="rId2"/>
          <a:stretch>
            <a:fillRect/>
          </a:stretch>
        </p:blipFill>
        <p:spPr>
          <a:xfrm>
            <a:off x="233364" y="8419209"/>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p:nvPr/>
        </p:nvSpPr>
        <p:spPr>
          <a:xfrm>
            <a:off x="6219932" y="578374"/>
            <a:ext cx="5848135" cy="87716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保護令各項條款</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pic>
        <p:nvPicPr>
          <p:cNvPr id="3" name="圖片 8"/>
          <p:cNvPicPr>
            <a:picLocks noChangeAspect="1"/>
          </p:cNvPicPr>
          <p:nvPr/>
        </p:nvPicPr>
        <p:blipFill>
          <a:blip r:embed="rId2"/>
          <a:srcRect/>
          <a:stretch>
            <a:fillRect/>
          </a:stretch>
        </p:blipFill>
        <p:spPr>
          <a:xfrm>
            <a:off x="14932819" y="1301026"/>
            <a:ext cx="2035966" cy="2035966"/>
          </a:xfrm>
          <a:prstGeom prst="rect">
            <a:avLst/>
          </a:prstGeom>
          <a:noFill/>
          <a:ln cap="flat">
            <a:noFill/>
          </a:ln>
        </p:spPr>
      </p:pic>
      <p:sp>
        <p:nvSpPr>
          <p:cNvPr id="4" name="文字方塊 7"/>
          <p:cNvSpPr txBox="1"/>
          <p:nvPr/>
        </p:nvSpPr>
        <p:spPr>
          <a:xfrm>
            <a:off x="604317" y="1610048"/>
            <a:ext cx="17268828" cy="747896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4800"/>
              </a:lnSpc>
              <a:spcBef>
                <a:spcPts val="0"/>
              </a:spcBef>
              <a:spcAft>
                <a:spcPts val="0"/>
              </a:spcAft>
              <a:buClr>
                <a:srgbClr val="466221"/>
              </a:buClr>
              <a:buSzPct val="100000"/>
              <a:buFont typeface="Wingdings" pitchFamily="2"/>
              <a:buChar char="l"/>
              <a:tabLst/>
              <a:defRPr sz="1800" b="0" i="0" u="none" strike="noStrike" kern="0" cap="none" spc="0" baseline="0">
                <a:solidFill>
                  <a:srgbClr val="000000"/>
                </a:solidFill>
                <a:uFillTx/>
              </a:defRPr>
            </a:pPr>
            <a:r>
              <a:rPr lang="zh-TW" sz="3600" b="0"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禁止</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身體或精神上暴力行為。</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ts val="4800"/>
              </a:lnSpc>
              <a:spcBef>
                <a:spcPts val="0"/>
              </a:spcBef>
              <a:spcAft>
                <a:spcPts val="0"/>
              </a:spcAft>
              <a:buClr>
                <a:srgbClr val="000000"/>
              </a:buClr>
              <a:buSzPct val="100000"/>
              <a:buFont typeface="Wingdings" pitchFamily="2"/>
              <a:buChar char="l"/>
              <a:tabLst/>
              <a:defRPr sz="1800" b="0" i="0" u="none" strike="noStrike" kern="0" cap="none" spc="0" baseline="0">
                <a:solidFill>
                  <a:srgbClr val="000000"/>
                </a:solidFill>
                <a:uFillTx/>
              </a:defRPr>
            </a:pPr>
            <a:r>
              <a:rPr lang="zh-TW" sz="3600" b="0"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禁止</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騷擾、接觸、跟蹤、通話或非必要聯絡行為</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ts val="4800"/>
              </a:lnSpc>
              <a:spcBef>
                <a:spcPts val="0"/>
              </a:spcBef>
              <a:spcAft>
                <a:spcPts val="0"/>
              </a:spcAft>
              <a:buClr>
                <a:srgbClr val="466221"/>
              </a:buClr>
              <a:buSzPct val="100000"/>
              <a:buFont typeface="Wingdings" pitchFamily="2"/>
              <a:buChar char="l"/>
              <a:tabLst/>
              <a:defRPr sz="1800" b="0" i="0" u="none" strike="noStrike" kern="0" cap="none" spc="0" baseline="0">
                <a:solidFill>
                  <a:srgbClr val="000000"/>
                </a:solidFill>
                <a:uFillTx/>
              </a:defRPr>
            </a:pP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命相對人</a:t>
            </a:r>
            <a:r>
              <a:rPr lang="zh-TW" sz="3600" b="0"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遷出</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住居所。</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ts val="4800"/>
              </a:lnSpc>
              <a:spcBef>
                <a:spcPts val="0"/>
              </a:spcBef>
              <a:spcAft>
                <a:spcPts val="0"/>
              </a:spcAft>
              <a:buClr>
                <a:srgbClr val="000000"/>
              </a:buClr>
              <a:buSzPct val="100000"/>
              <a:buFont typeface="Wingdings" pitchFamily="2"/>
              <a:buChar char="l"/>
              <a:tabLst/>
              <a:defRPr sz="1800" b="0" i="0" u="none" strike="noStrike" kern="0" cap="none" spc="0" baseline="0">
                <a:solidFill>
                  <a:srgbClr val="000000"/>
                </a:solidFill>
                <a:uFillTx/>
              </a:defRPr>
            </a:pP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命相對人</a:t>
            </a:r>
            <a:r>
              <a:rPr lang="zh-TW" sz="3600" b="0"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遠離</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被害人住居所、學校、工作場所或經常</a:t>
            </a:r>
            <a:r>
              <a:rPr lang="zh-TW" sz="36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出入</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場所。</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ts val="4800"/>
              </a:lnSpc>
              <a:spcBef>
                <a:spcPts val="0"/>
              </a:spcBef>
              <a:spcAft>
                <a:spcPts val="0"/>
              </a:spcAft>
              <a:buClr>
                <a:srgbClr val="466221"/>
              </a:buClr>
              <a:buSzPct val="100000"/>
              <a:buFont typeface="Wingdings" pitchFamily="2"/>
              <a:buChar char="l"/>
              <a:tabLst/>
              <a:defRPr sz="1800" b="0" i="0" u="none" strike="noStrike" kern="0" cap="none" spc="0" baseline="0">
                <a:solidFill>
                  <a:srgbClr val="000000"/>
                </a:solidFill>
                <a:uFillTx/>
              </a:defRPr>
            </a:pPr>
            <a:r>
              <a:rPr lang="zh-TW" sz="3600" b="0"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交付</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汽車、機車及其他個人生活上、職業上或教育上必需品之使用權。</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ts val="4800"/>
              </a:lnSpc>
              <a:spcBef>
                <a:spcPts val="0"/>
              </a:spcBef>
              <a:spcAft>
                <a:spcPts val="0"/>
              </a:spcAft>
              <a:buClr>
                <a:srgbClr val="466221"/>
              </a:buClr>
              <a:buSzPct val="100000"/>
              <a:buFont typeface="Wingdings" pitchFamily="2"/>
              <a:buChar char="l"/>
              <a:tabLst/>
              <a:defRPr sz="1800" b="0" i="0" u="none" strike="noStrike" kern="0" cap="none" spc="0" baseline="0">
                <a:solidFill>
                  <a:srgbClr val="000000"/>
                </a:solidFill>
                <a:uFillTx/>
              </a:defRPr>
            </a:pPr>
            <a:r>
              <a:rPr lang="zh-TW" sz="3600" b="0"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暫時</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監護權。</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ts val="4800"/>
              </a:lnSpc>
              <a:spcBef>
                <a:spcPts val="0"/>
              </a:spcBef>
              <a:spcAft>
                <a:spcPts val="0"/>
              </a:spcAft>
              <a:buClr>
                <a:srgbClr val="466221"/>
              </a:buClr>
              <a:buSzPct val="100000"/>
              <a:buFont typeface="Wingdings" pitchFamily="2"/>
              <a:buChar char="l"/>
              <a:tabLst/>
              <a:defRPr sz="1800" b="0" i="0" u="none" strike="noStrike" kern="0" cap="none" spc="0" baseline="0">
                <a:solidFill>
                  <a:srgbClr val="000000"/>
                </a:solidFill>
                <a:uFillTx/>
              </a:defRPr>
            </a:pPr>
            <a:r>
              <a:rPr lang="zh-TW" sz="3600" b="0"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暫定</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未成年子女會面交往、地點及方式或禁止會面交往。 </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p>
          <a:p>
            <a:pPr marL="0" marR="0" lvl="0" indent="0" algn="l" defTabSz="914400" rtl="0" fontAlgn="auto" hangingPunct="1">
              <a:lnSpc>
                <a:spcPts val="4800"/>
              </a:lnSpc>
              <a:spcBef>
                <a:spcPts val="0"/>
              </a:spcBef>
              <a:spcAft>
                <a:spcPts val="0"/>
              </a:spcAft>
              <a:buClr>
                <a:srgbClr val="000000"/>
              </a:buClr>
              <a:buSzPct val="100000"/>
              <a:buFont typeface="Wingdings" pitchFamily="2"/>
              <a:buChar char="l"/>
              <a:tabLst/>
              <a:defRPr sz="1800" b="0" i="0" u="none" strike="noStrike" kern="0" cap="none" spc="0" baseline="0">
                <a:solidFill>
                  <a:srgbClr val="000000"/>
                </a:solidFill>
                <a:uFillTx/>
              </a:defRPr>
            </a:pPr>
            <a:r>
              <a:rPr lang="zh-TW" sz="3600" b="0"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給付</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費用。</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如租金、扶養費等</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p>
          <a:p>
            <a:pPr marL="0" marR="0" lvl="0" indent="0" algn="l" defTabSz="914400" rtl="0" fontAlgn="auto" hangingPunct="1">
              <a:lnSpc>
                <a:spcPts val="4800"/>
              </a:lnSpc>
              <a:spcBef>
                <a:spcPts val="0"/>
              </a:spcBef>
              <a:spcAft>
                <a:spcPts val="0"/>
              </a:spcAft>
              <a:buClr>
                <a:srgbClr val="466221"/>
              </a:buClr>
              <a:buSzPct val="100000"/>
              <a:buFont typeface="Wingdings" pitchFamily="2"/>
              <a:buChar char="l"/>
              <a:tabLst/>
              <a:defRPr sz="1800" b="0" i="0" u="none" strike="noStrike" kern="0" cap="none" spc="0" baseline="0">
                <a:solidFill>
                  <a:srgbClr val="000000"/>
                </a:solidFill>
                <a:uFillTx/>
              </a:defRPr>
            </a:pPr>
            <a:r>
              <a:rPr lang="zh-TW" sz="3600" b="0"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交付</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醫療、輔導、庇護所或財務損害等費用。</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ts val="4800"/>
              </a:lnSpc>
              <a:spcBef>
                <a:spcPts val="0"/>
              </a:spcBef>
              <a:spcAft>
                <a:spcPts val="0"/>
              </a:spcAft>
              <a:buClr>
                <a:srgbClr val="000000"/>
              </a:buClr>
              <a:buSzPct val="100000"/>
              <a:buFont typeface="Wingdings" pitchFamily="2"/>
              <a:buChar char="l"/>
              <a:tabLst/>
              <a:defRPr sz="1800" b="0" i="0" u="none" strike="noStrike" kern="0" cap="none" spc="0" baseline="0">
                <a:solidFill>
                  <a:srgbClr val="000000"/>
                </a:solidFill>
                <a:uFillTx/>
              </a:defRPr>
            </a:pP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相對人</a:t>
            </a:r>
            <a:r>
              <a:rPr lang="zh-TW" sz="3600" b="0"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處遇</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計畫。</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如戒酒門診、認知輔導教育</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p>
          <a:p>
            <a:pPr marL="0" marR="0" lvl="0" indent="0" algn="l" defTabSz="914400" rtl="0" fontAlgn="auto" hangingPunct="1">
              <a:lnSpc>
                <a:spcPts val="4800"/>
              </a:lnSpc>
              <a:spcBef>
                <a:spcPts val="0"/>
              </a:spcBef>
              <a:spcAft>
                <a:spcPts val="0"/>
              </a:spcAft>
              <a:buClr>
                <a:srgbClr val="000000"/>
              </a:buClr>
              <a:buSzPct val="100000"/>
              <a:buFont typeface="Wingdings" pitchFamily="2"/>
              <a:buChar char="l"/>
              <a:tabLst/>
              <a:defRPr sz="1800" b="0" i="0" u="none" strike="noStrike" kern="0" cap="none" spc="0" baseline="0">
                <a:solidFill>
                  <a:srgbClr val="000000"/>
                </a:solidFill>
                <a:uFillTx/>
              </a:defRPr>
            </a:pPr>
            <a:r>
              <a:rPr lang="zh-TW" sz="3600" b="0"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負擔</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律師費用。</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ts val="4800"/>
              </a:lnSpc>
              <a:spcBef>
                <a:spcPts val="0"/>
              </a:spcBef>
              <a:spcAft>
                <a:spcPts val="0"/>
              </a:spcAft>
              <a:buClr>
                <a:srgbClr val="466221"/>
              </a:buClr>
              <a:buSzPct val="100000"/>
              <a:buFont typeface="Wingdings" pitchFamily="2"/>
              <a:buChar char="l"/>
              <a:tabLst/>
              <a:defRPr sz="1800" b="0" i="0" u="none" strike="noStrike" kern="0" cap="none" spc="0" baseline="0">
                <a:solidFill>
                  <a:srgbClr val="000000"/>
                </a:solidFill>
                <a:uFillTx/>
              </a:defRPr>
            </a:pPr>
            <a:r>
              <a:rPr lang="zh-TW" sz="3600" b="0"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禁止</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相對人查閱被害人及其暫時監護之未成年子女戶籍、學籍、所得來源相關資訊。</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pic>
        <p:nvPicPr>
          <p:cNvPr id="5" name="圖片 2"/>
          <p:cNvPicPr>
            <a:picLocks noChangeAspect="1"/>
          </p:cNvPicPr>
          <p:nvPr/>
        </p:nvPicPr>
        <p:blipFill>
          <a:blip r:embed="rId3"/>
          <a:stretch>
            <a:fillRect/>
          </a:stretch>
        </p:blipFill>
        <p:spPr>
          <a:xfrm>
            <a:off x="293092" y="8781156"/>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p:nvPr/>
        </p:nvSpPr>
        <p:spPr>
          <a:xfrm>
            <a:off x="6559747" y="487722"/>
            <a:ext cx="5720958" cy="87716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保護令各項條款</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pic>
        <p:nvPicPr>
          <p:cNvPr id="3" name="圖片 8"/>
          <p:cNvPicPr>
            <a:picLocks noChangeAspect="1"/>
          </p:cNvPicPr>
          <p:nvPr/>
        </p:nvPicPr>
        <p:blipFill>
          <a:blip r:embed="rId2"/>
          <a:srcRect/>
          <a:stretch>
            <a:fillRect/>
          </a:stretch>
        </p:blipFill>
        <p:spPr>
          <a:xfrm>
            <a:off x="15775777" y="926305"/>
            <a:ext cx="2035966" cy="2035966"/>
          </a:xfrm>
          <a:prstGeom prst="rect">
            <a:avLst/>
          </a:prstGeom>
          <a:noFill/>
          <a:ln cap="flat">
            <a:noFill/>
          </a:ln>
        </p:spPr>
      </p:pic>
      <p:sp>
        <p:nvSpPr>
          <p:cNvPr id="4" name="文字方塊 7"/>
          <p:cNvSpPr txBox="1"/>
          <p:nvPr/>
        </p:nvSpPr>
        <p:spPr>
          <a:xfrm>
            <a:off x="685800" y="3210787"/>
            <a:ext cx="17468853" cy="317009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4800"/>
              </a:lnSpc>
              <a:spcBef>
                <a:spcPts val="0"/>
              </a:spcBef>
              <a:spcAft>
                <a:spcPts val="0"/>
              </a:spcAft>
              <a:buClr>
                <a:srgbClr val="466221"/>
              </a:buClr>
              <a:buSzPct val="100000"/>
              <a:buFont typeface="Wingdings" pitchFamily="2"/>
              <a:buChar char="l"/>
              <a:tabLst/>
              <a:defRPr sz="1800" b="0" i="0" u="none" strike="noStrike" kern="0" cap="none" spc="0" baseline="0">
                <a:solidFill>
                  <a:srgbClr val="000000"/>
                </a:solidFill>
                <a:uFillTx/>
              </a:defRPr>
            </a:pPr>
            <a:r>
              <a:rPr lang="zh-TW" sz="40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禁止</a:t>
            </a:r>
            <a:r>
              <a:rPr lang="zh-TW" sz="4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未經被害人同意，重製、散布、播送、交付、公然陳列，或以他法供人</a:t>
            </a:r>
            <a:endParaRPr lang="en-US" sz="4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442917" marR="0" lvl="0" indent="0" algn="l" defTabSz="914400" rtl="0" fontAlgn="auto" hangingPunct="1">
              <a:lnSpc>
                <a:spcPts val="4800"/>
              </a:lnSpc>
              <a:spcBef>
                <a:spcPts val="0"/>
              </a:spcBef>
              <a:spcAft>
                <a:spcPts val="0"/>
              </a:spcAft>
              <a:buNone/>
              <a:tabLst/>
              <a:defRPr sz="1800" b="0" i="0" u="none" strike="noStrike" kern="0" cap="none" spc="0" baseline="0">
                <a:solidFill>
                  <a:srgbClr val="000000"/>
                </a:solidFill>
                <a:uFillTx/>
              </a:defRPr>
            </a:pPr>
            <a:r>
              <a:rPr lang="zh-TW" sz="4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觀覽被害人之性影像。</a:t>
            </a:r>
            <a:endParaRPr lang="en-US" sz="4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ts val="4800"/>
              </a:lnSpc>
              <a:spcBef>
                <a:spcPts val="0"/>
              </a:spcBef>
              <a:spcAft>
                <a:spcPts val="0"/>
              </a:spcAft>
              <a:buClr>
                <a:srgbClr val="466221"/>
              </a:buClr>
              <a:buSzPct val="100000"/>
              <a:buFont typeface="Wingdings" pitchFamily="2"/>
              <a:buChar char="l"/>
              <a:tabLst/>
              <a:defRPr sz="1800" b="0" i="0" u="none" strike="noStrike" kern="0" cap="none" spc="0" baseline="0">
                <a:solidFill>
                  <a:srgbClr val="000000"/>
                </a:solidFill>
                <a:uFillTx/>
              </a:defRPr>
            </a:pPr>
            <a:r>
              <a:rPr lang="zh-TW" sz="4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命相對人</a:t>
            </a:r>
            <a:r>
              <a:rPr lang="zh-TW" sz="40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交付</a:t>
            </a:r>
            <a:r>
              <a:rPr lang="zh-TW" sz="4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所持有之被害人性影像予被害人。</a:t>
            </a:r>
            <a:endParaRPr lang="en-US" sz="4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ts val="4800"/>
              </a:lnSpc>
              <a:spcBef>
                <a:spcPts val="0"/>
              </a:spcBef>
              <a:spcAft>
                <a:spcPts val="0"/>
              </a:spcAft>
              <a:buClr>
                <a:srgbClr val="466221"/>
              </a:buClr>
              <a:buSzPct val="100000"/>
              <a:buFont typeface="Wingdings" pitchFamily="2"/>
              <a:buChar char="l"/>
              <a:tabLst/>
              <a:defRPr sz="1800" b="0" i="0" u="none" strike="noStrike" kern="0" cap="none" spc="0" baseline="0">
                <a:solidFill>
                  <a:srgbClr val="000000"/>
                </a:solidFill>
                <a:uFillTx/>
              </a:defRPr>
            </a:pPr>
            <a:r>
              <a:rPr lang="zh-TW" sz="4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命相對人刪除或向網際網路平臺提供者、網際網路應用服務提供者或網際網</a:t>
            </a:r>
            <a:endParaRPr lang="en-US" sz="4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442917" marR="0" lvl="0" indent="-85725" algn="l" defTabSz="914400" rtl="0" fontAlgn="auto" hangingPunct="1">
              <a:lnSpc>
                <a:spcPts val="4800"/>
              </a:lnSpc>
              <a:spcBef>
                <a:spcPts val="0"/>
              </a:spcBef>
              <a:spcAft>
                <a:spcPts val="0"/>
              </a:spcAft>
              <a:buNone/>
              <a:tabLst/>
              <a:defRPr sz="1800" b="0" i="0" u="none" strike="noStrike" kern="0" cap="none" spc="0" baseline="0">
                <a:solidFill>
                  <a:srgbClr val="000000"/>
                </a:solidFill>
                <a:uFillTx/>
              </a:defRPr>
            </a:pPr>
            <a:r>
              <a:rPr lang="zh-TW" sz="4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路接取服務提供者申請移除其已上傳之被害人性影像。</a:t>
            </a:r>
          </a:p>
        </p:txBody>
      </p:sp>
      <p:sp>
        <p:nvSpPr>
          <p:cNvPr id="5" name="文字方塊 7"/>
          <p:cNvSpPr txBox="1"/>
          <p:nvPr/>
        </p:nvSpPr>
        <p:spPr>
          <a:xfrm>
            <a:off x="8982078" y="7088977"/>
            <a:ext cx="8629650" cy="66434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4800"/>
              </a:lnSpc>
              <a:spcBef>
                <a:spcPts val="0"/>
              </a:spcBef>
              <a:spcAft>
                <a:spcPts val="0"/>
              </a:spcAft>
              <a:buNone/>
              <a:tabLst/>
              <a:defRPr sz="1800" b="0" i="0" u="none" strike="noStrike" kern="0" cap="none" spc="0" baseline="0">
                <a:solidFill>
                  <a:srgbClr val="000000"/>
                </a:solidFill>
                <a:uFillTx/>
              </a:defRPr>
            </a:pPr>
            <a:r>
              <a:rPr lang="en-US" sz="36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※112</a:t>
            </a:r>
            <a:r>
              <a:rPr lang="zh-TW" sz="36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年家暴修法新增</a:t>
            </a:r>
            <a:r>
              <a:rPr lang="en-US" sz="36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3</a:t>
            </a:r>
            <a:r>
              <a:rPr lang="zh-TW" sz="36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款性影像保護措施</a:t>
            </a:r>
          </a:p>
        </p:txBody>
      </p:sp>
      <p:pic>
        <p:nvPicPr>
          <p:cNvPr id="6" name="圖片 2"/>
          <p:cNvPicPr>
            <a:picLocks noChangeAspect="1"/>
          </p:cNvPicPr>
          <p:nvPr/>
        </p:nvPicPr>
        <p:blipFill>
          <a:blip r:embed="rId3"/>
          <a:stretch>
            <a:fillRect/>
          </a:stretch>
        </p:blipFill>
        <p:spPr>
          <a:xfrm>
            <a:off x="364534" y="8559478"/>
            <a:ext cx="1956989" cy="1511942"/>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grpSp>
        <p:nvGrpSpPr>
          <p:cNvPr id="2" name="Google Shape;210;p15"/>
          <p:cNvGrpSpPr/>
          <p:nvPr/>
        </p:nvGrpSpPr>
        <p:grpSpPr>
          <a:xfrm>
            <a:off x="363967" y="390110"/>
            <a:ext cx="17439793" cy="9369975"/>
            <a:chOff x="363967" y="390110"/>
            <a:chExt cx="17439793" cy="9369975"/>
          </a:xfrm>
        </p:grpSpPr>
        <p:sp>
          <p:nvSpPr>
            <p:cNvPr id="3" name="Google Shape;211;p15"/>
            <p:cNvSpPr/>
            <p:nvPr/>
          </p:nvSpPr>
          <p:spPr>
            <a:xfrm>
              <a:off x="363967" y="390110"/>
              <a:ext cx="17439793" cy="9369975"/>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91421" tIns="45701" rIns="91421"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4" name="Google Shape;212;p15"/>
            <p:cNvSpPr txBox="1"/>
            <p:nvPr/>
          </p:nvSpPr>
          <p:spPr>
            <a:xfrm>
              <a:off x="363967" y="390110"/>
              <a:ext cx="3086099" cy="308609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 name="Google Shape;213;p15"/>
          <p:cNvGrpSpPr/>
          <p:nvPr/>
        </p:nvGrpSpPr>
        <p:grpSpPr>
          <a:xfrm>
            <a:off x="1403649" y="1350276"/>
            <a:ext cx="2587075" cy="794092"/>
            <a:chOff x="1403649" y="1350276"/>
            <a:chExt cx="2587075" cy="794092"/>
          </a:xfrm>
        </p:grpSpPr>
        <p:grpSp>
          <p:nvGrpSpPr>
            <p:cNvPr id="6" name="Google Shape;214;p15"/>
            <p:cNvGrpSpPr/>
            <p:nvPr/>
          </p:nvGrpSpPr>
          <p:grpSpPr>
            <a:xfrm>
              <a:off x="1403649" y="1350276"/>
              <a:ext cx="260411" cy="261582"/>
              <a:chOff x="1403649" y="1350276"/>
              <a:chExt cx="260411" cy="261582"/>
            </a:xfrm>
          </p:grpSpPr>
          <p:sp>
            <p:nvSpPr>
              <p:cNvPr id="7" name="Google Shape;215;p15"/>
              <p:cNvSpPr/>
              <p:nvPr/>
            </p:nvSpPr>
            <p:spPr>
              <a:xfrm>
                <a:off x="1403649"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 name="Google Shape;216;p15"/>
              <p:cNvSpPr txBox="1"/>
              <p:nvPr/>
            </p:nvSpPr>
            <p:spPr>
              <a:xfrm>
                <a:off x="1427588"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9" name="Google Shape;217;p15"/>
            <p:cNvGrpSpPr/>
            <p:nvPr/>
          </p:nvGrpSpPr>
          <p:grpSpPr>
            <a:xfrm>
              <a:off x="1991736" y="1350276"/>
              <a:ext cx="260411" cy="261582"/>
              <a:chOff x="1991736" y="1350276"/>
              <a:chExt cx="260411" cy="261582"/>
            </a:xfrm>
          </p:grpSpPr>
          <p:sp>
            <p:nvSpPr>
              <p:cNvPr id="10" name="Google Shape;218;p15"/>
              <p:cNvSpPr/>
              <p:nvPr/>
            </p:nvSpPr>
            <p:spPr>
              <a:xfrm>
                <a:off x="1991736"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1" name="Google Shape;219;p15"/>
              <p:cNvSpPr txBox="1"/>
              <p:nvPr/>
            </p:nvSpPr>
            <p:spPr>
              <a:xfrm>
                <a:off x="2015675"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2" name="Google Shape;220;p15"/>
            <p:cNvGrpSpPr/>
            <p:nvPr/>
          </p:nvGrpSpPr>
          <p:grpSpPr>
            <a:xfrm>
              <a:off x="2579815" y="1350276"/>
              <a:ext cx="260411" cy="261582"/>
              <a:chOff x="2579815" y="1350276"/>
              <a:chExt cx="260411" cy="261582"/>
            </a:xfrm>
          </p:grpSpPr>
          <p:sp>
            <p:nvSpPr>
              <p:cNvPr id="13" name="Google Shape;221;p15"/>
              <p:cNvSpPr/>
              <p:nvPr/>
            </p:nvSpPr>
            <p:spPr>
              <a:xfrm>
                <a:off x="257981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Google Shape;222;p15"/>
              <p:cNvSpPr txBox="1"/>
              <p:nvPr/>
            </p:nvSpPr>
            <p:spPr>
              <a:xfrm>
                <a:off x="260375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5" name="Google Shape;223;p15"/>
            <p:cNvGrpSpPr/>
            <p:nvPr/>
          </p:nvGrpSpPr>
          <p:grpSpPr>
            <a:xfrm>
              <a:off x="1403649" y="1882786"/>
              <a:ext cx="260411" cy="261582"/>
              <a:chOff x="1403649" y="1882786"/>
              <a:chExt cx="260411" cy="261582"/>
            </a:xfrm>
          </p:grpSpPr>
          <p:sp>
            <p:nvSpPr>
              <p:cNvPr id="16" name="Google Shape;224;p15"/>
              <p:cNvSpPr/>
              <p:nvPr/>
            </p:nvSpPr>
            <p:spPr>
              <a:xfrm>
                <a:off x="1403649"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7" name="Google Shape;225;p15"/>
              <p:cNvSpPr txBox="1"/>
              <p:nvPr/>
            </p:nvSpPr>
            <p:spPr>
              <a:xfrm>
                <a:off x="1427588"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8" name="Google Shape;226;p15"/>
            <p:cNvGrpSpPr/>
            <p:nvPr/>
          </p:nvGrpSpPr>
          <p:grpSpPr>
            <a:xfrm>
              <a:off x="1991736" y="1882786"/>
              <a:ext cx="260411" cy="261582"/>
              <a:chOff x="1991736" y="1882786"/>
              <a:chExt cx="260411" cy="261582"/>
            </a:xfrm>
          </p:grpSpPr>
          <p:sp>
            <p:nvSpPr>
              <p:cNvPr id="19" name="Google Shape;227;p15"/>
              <p:cNvSpPr/>
              <p:nvPr/>
            </p:nvSpPr>
            <p:spPr>
              <a:xfrm>
                <a:off x="1991736"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0" name="Google Shape;228;p15"/>
              <p:cNvSpPr txBox="1"/>
              <p:nvPr/>
            </p:nvSpPr>
            <p:spPr>
              <a:xfrm>
                <a:off x="2015675"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1" name="Google Shape;229;p15"/>
            <p:cNvGrpSpPr/>
            <p:nvPr/>
          </p:nvGrpSpPr>
          <p:grpSpPr>
            <a:xfrm>
              <a:off x="2579815" y="1882786"/>
              <a:ext cx="260411" cy="261582"/>
              <a:chOff x="2579815" y="1882786"/>
              <a:chExt cx="260411" cy="261582"/>
            </a:xfrm>
          </p:grpSpPr>
          <p:sp>
            <p:nvSpPr>
              <p:cNvPr id="22" name="Google Shape;230;p15"/>
              <p:cNvSpPr/>
              <p:nvPr/>
            </p:nvSpPr>
            <p:spPr>
              <a:xfrm>
                <a:off x="257981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3" name="Google Shape;231;p15"/>
              <p:cNvSpPr txBox="1"/>
              <p:nvPr/>
            </p:nvSpPr>
            <p:spPr>
              <a:xfrm>
                <a:off x="260375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4" name="Google Shape;232;p15"/>
            <p:cNvGrpSpPr/>
            <p:nvPr/>
          </p:nvGrpSpPr>
          <p:grpSpPr>
            <a:xfrm>
              <a:off x="3142225" y="1350276"/>
              <a:ext cx="260411" cy="261582"/>
              <a:chOff x="3142225" y="1350276"/>
              <a:chExt cx="260411" cy="261582"/>
            </a:xfrm>
          </p:grpSpPr>
          <p:sp>
            <p:nvSpPr>
              <p:cNvPr id="25" name="Google Shape;233;p15"/>
              <p:cNvSpPr/>
              <p:nvPr/>
            </p:nvSpPr>
            <p:spPr>
              <a:xfrm>
                <a:off x="314222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6" name="Google Shape;234;p15"/>
              <p:cNvSpPr txBox="1"/>
              <p:nvPr/>
            </p:nvSpPr>
            <p:spPr>
              <a:xfrm>
                <a:off x="316617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7" name="Google Shape;235;p15"/>
            <p:cNvGrpSpPr/>
            <p:nvPr/>
          </p:nvGrpSpPr>
          <p:grpSpPr>
            <a:xfrm>
              <a:off x="3730313" y="1350276"/>
              <a:ext cx="260411" cy="261582"/>
              <a:chOff x="3730313" y="1350276"/>
              <a:chExt cx="260411" cy="261582"/>
            </a:xfrm>
          </p:grpSpPr>
          <p:sp>
            <p:nvSpPr>
              <p:cNvPr id="28" name="Google Shape;236;p15"/>
              <p:cNvSpPr/>
              <p:nvPr/>
            </p:nvSpPr>
            <p:spPr>
              <a:xfrm>
                <a:off x="3730313"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9" name="Google Shape;237;p15"/>
              <p:cNvSpPr txBox="1"/>
              <p:nvPr/>
            </p:nvSpPr>
            <p:spPr>
              <a:xfrm>
                <a:off x="3754252"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0" name="Google Shape;238;p15"/>
            <p:cNvGrpSpPr/>
            <p:nvPr/>
          </p:nvGrpSpPr>
          <p:grpSpPr>
            <a:xfrm>
              <a:off x="3142225" y="1882786"/>
              <a:ext cx="260411" cy="261582"/>
              <a:chOff x="3142225" y="1882786"/>
              <a:chExt cx="260411" cy="261582"/>
            </a:xfrm>
          </p:grpSpPr>
          <p:sp>
            <p:nvSpPr>
              <p:cNvPr id="31" name="Google Shape;239;p15"/>
              <p:cNvSpPr/>
              <p:nvPr/>
            </p:nvSpPr>
            <p:spPr>
              <a:xfrm>
                <a:off x="314222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2" name="Google Shape;240;p15"/>
              <p:cNvSpPr txBox="1"/>
              <p:nvPr/>
            </p:nvSpPr>
            <p:spPr>
              <a:xfrm>
                <a:off x="316617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3" name="Google Shape;241;p15"/>
            <p:cNvGrpSpPr/>
            <p:nvPr/>
          </p:nvGrpSpPr>
          <p:grpSpPr>
            <a:xfrm>
              <a:off x="3730313" y="1882786"/>
              <a:ext cx="260411" cy="261582"/>
              <a:chOff x="3730313" y="1882786"/>
              <a:chExt cx="260411" cy="261582"/>
            </a:xfrm>
          </p:grpSpPr>
          <p:sp>
            <p:nvSpPr>
              <p:cNvPr id="34" name="Google Shape;242;p15"/>
              <p:cNvSpPr/>
              <p:nvPr/>
            </p:nvSpPr>
            <p:spPr>
              <a:xfrm>
                <a:off x="3730313"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5" name="Google Shape;243;p15"/>
              <p:cNvSpPr txBox="1"/>
              <p:nvPr/>
            </p:nvSpPr>
            <p:spPr>
              <a:xfrm>
                <a:off x="3754252"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pic>
        <p:nvPicPr>
          <p:cNvPr id="36" name="圖片 1"/>
          <p:cNvPicPr>
            <a:picLocks noChangeAspect="1"/>
          </p:cNvPicPr>
          <p:nvPr/>
        </p:nvPicPr>
        <p:blipFill>
          <a:blip r:embed="rId3"/>
          <a:stretch>
            <a:fillRect/>
          </a:stretch>
        </p:blipFill>
        <p:spPr>
          <a:xfrm>
            <a:off x="6615277" y="2699728"/>
            <a:ext cx="5057445" cy="5083515"/>
          </a:xfrm>
          <a:prstGeom prst="rect">
            <a:avLst/>
          </a:prstGeom>
          <a:noFill/>
          <a:ln cap="flat">
            <a:noFill/>
          </a:ln>
        </p:spPr>
      </p:pic>
      <p:grpSp>
        <p:nvGrpSpPr>
          <p:cNvPr id="37" name="Google Shape;247;p15"/>
          <p:cNvGrpSpPr/>
          <p:nvPr/>
        </p:nvGrpSpPr>
        <p:grpSpPr>
          <a:xfrm>
            <a:off x="14836094" y="4979904"/>
            <a:ext cx="3318549" cy="794092"/>
            <a:chOff x="14836094" y="4979904"/>
            <a:chExt cx="3318549" cy="794092"/>
          </a:xfrm>
        </p:grpSpPr>
        <p:grpSp>
          <p:nvGrpSpPr>
            <p:cNvPr id="38" name="Google Shape;248;p15"/>
            <p:cNvGrpSpPr/>
            <p:nvPr/>
          </p:nvGrpSpPr>
          <p:grpSpPr>
            <a:xfrm>
              <a:off x="14836094" y="4979904"/>
              <a:ext cx="231955" cy="261582"/>
              <a:chOff x="14836094" y="4979904"/>
              <a:chExt cx="231955" cy="261582"/>
            </a:xfrm>
          </p:grpSpPr>
          <p:sp>
            <p:nvSpPr>
              <p:cNvPr id="39" name="Google Shape;249;p15"/>
              <p:cNvSpPr/>
              <p:nvPr/>
            </p:nvSpPr>
            <p:spPr>
              <a:xfrm>
                <a:off x="14836094"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0" name="Google Shape;250;p15"/>
              <p:cNvSpPr txBox="1"/>
              <p:nvPr/>
            </p:nvSpPr>
            <p:spPr>
              <a:xfrm>
                <a:off x="14857418"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1" name="Google Shape;251;p15"/>
            <p:cNvGrpSpPr/>
            <p:nvPr/>
          </p:nvGrpSpPr>
          <p:grpSpPr>
            <a:xfrm>
              <a:off x="15359908" y="4979904"/>
              <a:ext cx="231955" cy="261582"/>
              <a:chOff x="15359908" y="4979904"/>
              <a:chExt cx="231955" cy="261582"/>
            </a:xfrm>
          </p:grpSpPr>
          <p:sp>
            <p:nvSpPr>
              <p:cNvPr id="42" name="Google Shape;252;p15"/>
              <p:cNvSpPr/>
              <p:nvPr/>
            </p:nvSpPr>
            <p:spPr>
              <a:xfrm>
                <a:off x="15359908"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3" name="Google Shape;253;p15"/>
              <p:cNvSpPr txBox="1"/>
              <p:nvPr/>
            </p:nvSpPr>
            <p:spPr>
              <a:xfrm>
                <a:off x="15381232"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4" name="Google Shape;254;p15"/>
            <p:cNvGrpSpPr/>
            <p:nvPr/>
          </p:nvGrpSpPr>
          <p:grpSpPr>
            <a:xfrm>
              <a:off x="15883722" y="4979904"/>
              <a:ext cx="231955" cy="261582"/>
              <a:chOff x="15883722" y="4979904"/>
              <a:chExt cx="231955" cy="261582"/>
            </a:xfrm>
          </p:grpSpPr>
          <p:sp>
            <p:nvSpPr>
              <p:cNvPr id="45" name="Google Shape;255;p15"/>
              <p:cNvSpPr/>
              <p:nvPr/>
            </p:nvSpPr>
            <p:spPr>
              <a:xfrm>
                <a:off x="15883722"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6" name="Google Shape;256;p15"/>
              <p:cNvSpPr txBox="1"/>
              <p:nvPr/>
            </p:nvSpPr>
            <p:spPr>
              <a:xfrm>
                <a:off x="15905037"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7" name="Google Shape;257;p15"/>
            <p:cNvGrpSpPr/>
            <p:nvPr/>
          </p:nvGrpSpPr>
          <p:grpSpPr>
            <a:xfrm>
              <a:off x="14836094" y="5512414"/>
              <a:ext cx="231955" cy="261582"/>
              <a:chOff x="14836094" y="5512414"/>
              <a:chExt cx="231955" cy="261582"/>
            </a:xfrm>
          </p:grpSpPr>
          <p:sp>
            <p:nvSpPr>
              <p:cNvPr id="48" name="Google Shape;258;p15"/>
              <p:cNvSpPr/>
              <p:nvPr/>
            </p:nvSpPr>
            <p:spPr>
              <a:xfrm>
                <a:off x="14836094"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9" name="Google Shape;259;p15"/>
              <p:cNvSpPr txBox="1"/>
              <p:nvPr/>
            </p:nvSpPr>
            <p:spPr>
              <a:xfrm>
                <a:off x="14857418"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0" name="Google Shape;260;p15"/>
            <p:cNvGrpSpPr/>
            <p:nvPr/>
          </p:nvGrpSpPr>
          <p:grpSpPr>
            <a:xfrm>
              <a:off x="15359908" y="5512414"/>
              <a:ext cx="231955" cy="261582"/>
              <a:chOff x="15359908" y="5512414"/>
              <a:chExt cx="231955" cy="261582"/>
            </a:xfrm>
          </p:grpSpPr>
          <p:sp>
            <p:nvSpPr>
              <p:cNvPr id="51" name="Google Shape;261;p15"/>
              <p:cNvSpPr/>
              <p:nvPr/>
            </p:nvSpPr>
            <p:spPr>
              <a:xfrm>
                <a:off x="15359908"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2" name="Google Shape;262;p15"/>
              <p:cNvSpPr txBox="1"/>
              <p:nvPr/>
            </p:nvSpPr>
            <p:spPr>
              <a:xfrm>
                <a:off x="15381232"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3" name="Google Shape;263;p15"/>
            <p:cNvGrpSpPr/>
            <p:nvPr/>
          </p:nvGrpSpPr>
          <p:grpSpPr>
            <a:xfrm>
              <a:off x="15883722" y="5512414"/>
              <a:ext cx="231955" cy="261582"/>
              <a:chOff x="15883722" y="5512414"/>
              <a:chExt cx="231955" cy="261582"/>
            </a:xfrm>
          </p:grpSpPr>
          <p:sp>
            <p:nvSpPr>
              <p:cNvPr id="54" name="Google Shape;264;p15"/>
              <p:cNvSpPr/>
              <p:nvPr/>
            </p:nvSpPr>
            <p:spPr>
              <a:xfrm>
                <a:off x="15883722"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5" name="Google Shape;265;p15"/>
              <p:cNvSpPr txBox="1"/>
              <p:nvPr/>
            </p:nvSpPr>
            <p:spPr>
              <a:xfrm>
                <a:off x="15905037"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6" name="Google Shape;266;p15"/>
            <p:cNvGrpSpPr/>
            <p:nvPr/>
          </p:nvGrpSpPr>
          <p:grpSpPr>
            <a:xfrm>
              <a:off x="16384676" y="4979904"/>
              <a:ext cx="231955" cy="261582"/>
              <a:chOff x="16384676" y="4979904"/>
              <a:chExt cx="231955" cy="261582"/>
            </a:xfrm>
          </p:grpSpPr>
          <p:sp>
            <p:nvSpPr>
              <p:cNvPr id="57" name="Google Shape;267;p15"/>
              <p:cNvSpPr/>
              <p:nvPr/>
            </p:nvSpPr>
            <p:spPr>
              <a:xfrm>
                <a:off x="16384676"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8" name="Google Shape;268;p15"/>
              <p:cNvSpPr txBox="1"/>
              <p:nvPr/>
            </p:nvSpPr>
            <p:spPr>
              <a:xfrm>
                <a:off x="16406000"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9" name="Google Shape;269;p15"/>
            <p:cNvGrpSpPr/>
            <p:nvPr/>
          </p:nvGrpSpPr>
          <p:grpSpPr>
            <a:xfrm>
              <a:off x="16908490" y="4979904"/>
              <a:ext cx="231955" cy="261582"/>
              <a:chOff x="16908490" y="4979904"/>
              <a:chExt cx="231955" cy="261582"/>
            </a:xfrm>
          </p:grpSpPr>
          <p:sp>
            <p:nvSpPr>
              <p:cNvPr id="60" name="Google Shape;270;p15"/>
              <p:cNvSpPr/>
              <p:nvPr/>
            </p:nvSpPr>
            <p:spPr>
              <a:xfrm>
                <a:off x="16908490"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1" name="Google Shape;271;p15"/>
              <p:cNvSpPr txBox="1"/>
              <p:nvPr/>
            </p:nvSpPr>
            <p:spPr>
              <a:xfrm>
                <a:off x="16929814"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2" name="Google Shape;272;p15"/>
            <p:cNvGrpSpPr/>
            <p:nvPr/>
          </p:nvGrpSpPr>
          <p:grpSpPr>
            <a:xfrm>
              <a:off x="16384676" y="5512414"/>
              <a:ext cx="231955" cy="261582"/>
              <a:chOff x="16384676" y="5512414"/>
              <a:chExt cx="231955" cy="261582"/>
            </a:xfrm>
          </p:grpSpPr>
          <p:sp>
            <p:nvSpPr>
              <p:cNvPr id="63" name="Google Shape;273;p15"/>
              <p:cNvSpPr/>
              <p:nvPr/>
            </p:nvSpPr>
            <p:spPr>
              <a:xfrm>
                <a:off x="16384676"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4" name="Google Shape;274;p15"/>
              <p:cNvSpPr txBox="1"/>
              <p:nvPr/>
            </p:nvSpPr>
            <p:spPr>
              <a:xfrm>
                <a:off x="16406000"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5" name="Google Shape;275;p15"/>
            <p:cNvGrpSpPr/>
            <p:nvPr/>
          </p:nvGrpSpPr>
          <p:grpSpPr>
            <a:xfrm>
              <a:off x="16908490" y="5512414"/>
              <a:ext cx="231955" cy="261582"/>
              <a:chOff x="16908490" y="5512414"/>
              <a:chExt cx="231955" cy="261582"/>
            </a:xfrm>
          </p:grpSpPr>
          <p:sp>
            <p:nvSpPr>
              <p:cNvPr id="66" name="Google Shape;276;p15"/>
              <p:cNvSpPr/>
              <p:nvPr/>
            </p:nvSpPr>
            <p:spPr>
              <a:xfrm>
                <a:off x="16908490"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7" name="Google Shape;277;p15"/>
              <p:cNvSpPr txBox="1"/>
              <p:nvPr/>
            </p:nvSpPr>
            <p:spPr>
              <a:xfrm>
                <a:off x="16929814"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68" name="Google Shape;278;p15"/>
            <p:cNvSpPr txBox="1"/>
            <p:nvPr/>
          </p:nvSpPr>
          <p:spPr>
            <a:xfrm>
              <a:off x="17441521"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69" name="Google Shape;279;p15"/>
            <p:cNvSpPr txBox="1"/>
            <p:nvPr/>
          </p:nvSpPr>
          <p:spPr>
            <a:xfrm>
              <a:off x="17965335"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0" name="Google Shape;280;p15"/>
            <p:cNvSpPr txBox="1"/>
            <p:nvPr/>
          </p:nvSpPr>
          <p:spPr>
            <a:xfrm>
              <a:off x="17441521"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1" name="Google Shape;281;p15"/>
            <p:cNvSpPr txBox="1"/>
            <p:nvPr/>
          </p:nvSpPr>
          <p:spPr>
            <a:xfrm>
              <a:off x="17965335"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72" name="Google Shape;244;p15"/>
          <p:cNvSpPr txBox="1"/>
          <p:nvPr/>
        </p:nvSpPr>
        <p:spPr>
          <a:xfrm>
            <a:off x="6120247" y="4257103"/>
            <a:ext cx="5927232" cy="162159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TW" sz="96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前言</a:t>
            </a:r>
            <a:endParaRPr lang="en-US" sz="9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pic>
        <p:nvPicPr>
          <p:cNvPr id="73" name="圖片 2"/>
          <p:cNvPicPr>
            <a:picLocks noChangeAspect="1"/>
          </p:cNvPicPr>
          <p:nvPr/>
        </p:nvPicPr>
        <p:blipFill>
          <a:blip r:embed="rId4"/>
          <a:stretch>
            <a:fillRect/>
          </a:stretch>
        </p:blipFill>
        <p:spPr>
          <a:xfrm>
            <a:off x="15520787" y="2889147"/>
            <a:ext cx="2221543" cy="2221543"/>
          </a:xfrm>
          <a:prstGeom prst="rect">
            <a:avLst/>
          </a:prstGeom>
          <a:noFill/>
          <a:ln cap="flat">
            <a:noFill/>
          </a:ln>
        </p:spPr>
      </p:pic>
      <p:pic>
        <p:nvPicPr>
          <p:cNvPr id="74" name="圖片 3"/>
          <p:cNvPicPr>
            <a:picLocks noChangeAspect="1"/>
          </p:cNvPicPr>
          <p:nvPr/>
        </p:nvPicPr>
        <p:blipFill>
          <a:blip r:embed="rId5"/>
          <a:stretch>
            <a:fillRect/>
          </a:stretch>
        </p:blipFill>
        <p:spPr>
          <a:xfrm>
            <a:off x="363967" y="8531269"/>
            <a:ext cx="1956989" cy="1499744"/>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30"/>
          <p:cNvGrpSpPr/>
          <p:nvPr/>
        </p:nvGrpSpPr>
        <p:grpSpPr>
          <a:xfrm>
            <a:off x="1081085" y="735808"/>
            <a:ext cx="16840203" cy="8360569"/>
            <a:chOff x="1081085" y="735808"/>
            <a:chExt cx="16840203" cy="8360569"/>
          </a:xfrm>
        </p:grpSpPr>
        <p:grpSp>
          <p:nvGrpSpPr>
            <p:cNvPr id="3" name="群組 32"/>
            <p:cNvGrpSpPr/>
            <p:nvPr/>
          </p:nvGrpSpPr>
          <p:grpSpPr>
            <a:xfrm>
              <a:off x="1693066" y="735808"/>
              <a:ext cx="16071055" cy="2516877"/>
              <a:chOff x="1693066" y="735808"/>
              <a:chExt cx="16071055" cy="2516877"/>
            </a:xfrm>
          </p:grpSpPr>
          <p:grpSp>
            <p:nvGrpSpPr>
              <p:cNvPr id="4" name="群組 65"/>
              <p:cNvGrpSpPr/>
              <p:nvPr/>
            </p:nvGrpSpPr>
            <p:grpSpPr>
              <a:xfrm>
                <a:off x="1693066" y="735808"/>
                <a:ext cx="16071055" cy="2516877"/>
                <a:chOff x="1693066" y="735808"/>
                <a:chExt cx="16071055" cy="2516877"/>
              </a:xfrm>
            </p:grpSpPr>
            <p:grpSp>
              <p:nvGrpSpPr>
                <p:cNvPr id="5" name="Group 12"/>
                <p:cNvGrpSpPr/>
                <p:nvPr/>
              </p:nvGrpSpPr>
              <p:grpSpPr>
                <a:xfrm>
                  <a:off x="1693066" y="735808"/>
                  <a:ext cx="16071055" cy="2140747"/>
                  <a:chOff x="1693066" y="735808"/>
                  <a:chExt cx="16071055" cy="2140747"/>
                </a:xfrm>
              </p:grpSpPr>
              <p:sp>
                <p:nvSpPr>
                  <p:cNvPr id="6" name="Chevron 9"/>
                  <p:cNvSpPr/>
                  <p:nvPr/>
                </p:nvSpPr>
                <p:spPr>
                  <a:xfrm>
                    <a:off x="1693066" y="1223960"/>
                    <a:ext cx="3590921" cy="1143000"/>
                  </a:xfrm>
                  <a:custGeom>
                    <a:avLst/>
                    <a:gdLst>
                      <a:gd name="f0" fmla="val 10800000"/>
                      <a:gd name="f1" fmla="val 5400000"/>
                      <a:gd name="f2" fmla="val 180"/>
                      <a:gd name="f3" fmla="val w"/>
                      <a:gd name="f4" fmla="val h"/>
                      <a:gd name="f5" fmla="val ss"/>
                      <a:gd name="f6" fmla="val 0"/>
                      <a:gd name="f7" fmla="val 44855"/>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F5C636">
                      <a:alpha val="5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9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受理通報</a:t>
                    </a:r>
                    <a:endParaRPr lang="en-US" sz="39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7" name="Chevron 10"/>
                  <p:cNvSpPr/>
                  <p:nvPr/>
                </p:nvSpPr>
                <p:spPr>
                  <a:xfrm>
                    <a:off x="5743575" y="1223960"/>
                    <a:ext cx="3590921" cy="1143000"/>
                  </a:xfrm>
                  <a:custGeom>
                    <a:avLst/>
                    <a:gdLst>
                      <a:gd name="f0" fmla="val 10800000"/>
                      <a:gd name="f1" fmla="val 5400000"/>
                      <a:gd name="f2" fmla="val 180"/>
                      <a:gd name="f3" fmla="val w"/>
                      <a:gd name="f4" fmla="val h"/>
                      <a:gd name="f5" fmla="val ss"/>
                      <a:gd name="f6" fmla="val 0"/>
                      <a:gd name="f7" fmla="val 44855"/>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FF614C">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9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危機處理</a:t>
                    </a:r>
                    <a:endParaRPr lang="en-US" sz="39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8" name="Chevron 11"/>
                  <p:cNvSpPr/>
                  <p:nvPr/>
                </p:nvSpPr>
                <p:spPr>
                  <a:xfrm>
                    <a:off x="9441655" y="1228725"/>
                    <a:ext cx="3590921" cy="1138235"/>
                  </a:xfrm>
                  <a:custGeom>
                    <a:avLst/>
                    <a:gdLst>
                      <a:gd name="f0" fmla="val 10800000"/>
                      <a:gd name="f1" fmla="val 5400000"/>
                      <a:gd name="f2" fmla="val 180"/>
                      <a:gd name="f3" fmla="val w"/>
                      <a:gd name="f4" fmla="val h"/>
                      <a:gd name="f5" fmla="val ss"/>
                      <a:gd name="f6" fmla="val 0"/>
                      <a:gd name="f7" fmla="val 44855"/>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6BCBC5">
                      <a:alpha val="8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9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處遇計畫</a:t>
                    </a:r>
                    <a:endParaRPr lang="en-US" sz="39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9" name="Up Arrow 7"/>
                  <p:cNvSpPr/>
                  <p:nvPr/>
                </p:nvSpPr>
                <p:spPr>
                  <a:xfrm rot="5400013">
                    <a:off x="14327975" y="-559590"/>
                    <a:ext cx="2140747" cy="4731544"/>
                  </a:xfrm>
                  <a:custGeom>
                    <a:avLst/>
                    <a:gdLst>
                      <a:gd name="f0" fmla="val w"/>
                      <a:gd name="f1" fmla="val h"/>
                      <a:gd name="f2" fmla="val 0"/>
                      <a:gd name="f3" fmla="val 1552788"/>
                      <a:gd name="f4" fmla="val 2015662"/>
                      <a:gd name="f5" fmla="val 736643"/>
                      <a:gd name="f6" fmla="val 776394"/>
                      <a:gd name="f7" fmla="val 1164591"/>
                      <a:gd name="f8" fmla="val 1162556"/>
                      <a:gd name="f9" fmla="val 1669237"/>
                      <a:gd name="f10" fmla="val 390233"/>
                      <a:gd name="f11" fmla="val 388197"/>
                      <a:gd name="f12" fmla="*/ f0 1 1552788"/>
                      <a:gd name="f13" fmla="*/ f1 1 2015662"/>
                      <a:gd name="f14" fmla="+- f4 0 f2"/>
                      <a:gd name="f15" fmla="+- f3 0 f2"/>
                      <a:gd name="f16" fmla="*/ f15 1 1552788"/>
                      <a:gd name="f17" fmla="*/ f14 1 201566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552788" h="2015662">
                        <a:moveTo>
                          <a:pt x="f2" y="f5"/>
                        </a:moveTo>
                        <a:lnTo>
                          <a:pt x="f6" y="f2"/>
                        </a:lnTo>
                        <a:lnTo>
                          <a:pt x="f3" y="f5"/>
                        </a:lnTo>
                        <a:lnTo>
                          <a:pt x="f7" y="f5"/>
                        </a:lnTo>
                        <a:lnTo>
                          <a:pt x="f7" y="f4"/>
                        </a:lnTo>
                        <a:lnTo>
                          <a:pt x="f8" y="f4"/>
                        </a:lnTo>
                        <a:lnTo>
                          <a:pt x="f6" y="f9"/>
                        </a:lnTo>
                        <a:lnTo>
                          <a:pt x="f10" y="f4"/>
                        </a:lnTo>
                        <a:lnTo>
                          <a:pt x="f11" y="f4"/>
                        </a:lnTo>
                        <a:lnTo>
                          <a:pt x="f11" y="f5"/>
                        </a:lnTo>
                        <a:close/>
                      </a:path>
                    </a:pathLst>
                  </a:custGeom>
                  <a:solidFill>
                    <a:srgbClr val="9ACA9F">
                      <a:alpha val="89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0" cap="none" spc="0" baseline="0">
                      <a:solidFill>
                        <a:srgbClr val="FFFFFF"/>
                      </a:solidFill>
                      <a:uFillTx/>
                      <a:latin typeface="Arial"/>
                      <a:ea typeface="Arial Unicode MS"/>
                      <a:cs typeface="Arial"/>
                    </a:endParaRPr>
                  </a:p>
                </p:txBody>
              </p:sp>
            </p:grpSp>
            <p:cxnSp>
              <p:nvCxnSpPr>
                <p:cNvPr id="10" name="Straight Connector 35"/>
                <p:cNvCxnSpPr/>
                <p:nvPr/>
              </p:nvCxnSpPr>
              <p:spPr>
                <a:xfrm>
                  <a:off x="3147227" y="2565349"/>
                  <a:ext cx="0" cy="476686"/>
                </a:xfrm>
                <a:prstGeom prst="straightConnector1">
                  <a:avLst/>
                </a:prstGeom>
                <a:noFill/>
                <a:ln w="38103" cap="flat">
                  <a:solidFill>
                    <a:srgbClr val="F5C636"/>
                  </a:solidFill>
                  <a:prstDash val="solid"/>
                  <a:miter/>
                </a:ln>
              </p:spPr>
            </p:cxnSp>
            <p:cxnSp>
              <p:nvCxnSpPr>
                <p:cNvPr id="11" name="Straight Connector 36"/>
                <p:cNvCxnSpPr/>
                <p:nvPr/>
              </p:nvCxnSpPr>
              <p:spPr>
                <a:xfrm>
                  <a:off x="7532232" y="2534323"/>
                  <a:ext cx="0" cy="476686"/>
                </a:xfrm>
                <a:prstGeom prst="straightConnector1">
                  <a:avLst/>
                </a:prstGeom>
                <a:noFill/>
                <a:ln w="38103" cap="flat">
                  <a:solidFill>
                    <a:srgbClr val="FF614C"/>
                  </a:solidFill>
                  <a:prstDash val="solid"/>
                  <a:miter/>
                </a:ln>
              </p:spPr>
            </p:cxnSp>
            <p:cxnSp>
              <p:nvCxnSpPr>
                <p:cNvPr id="12" name="Straight Connector 37"/>
                <p:cNvCxnSpPr/>
                <p:nvPr/>
              </p:nvCxnSpPr>
              <p:spPr>
                <a:xfrm>
                  <a:off x="11187098" y="2481590"/>
                  <a:ext cx="1498976" cy="771095"/>
                </a:xfrm>
                <a:prstGeom prst="straightConnector1">
                  <a:avLst/>
                </a:prstGeom>
                <a:noFill/>
                <a:ln w="38103" cap="flat">
                  <a:solidFill>
                    <a:srgbClr val="6BCBC5"/>
                  </a:solidFill>
                  <a:prstDash val="solid"/>
                  <a:miter/>
                </a:ln>
              </p:spPr>
            </p:cxnSp>
            <p:cxnSp>
              <p:nvCxnSpPr>
                <p:cNvPr id="13" name="Straight Connector 38"/>
                <p:cNvCxnSpPr/>
                <p:nvPr/>
              </p:nvCxnSpPr>
              <p:spPr>
                <a:xfrm flipH="1">
                  <a:off x="13570436" y="2450564"/>
                  <a:ext cx="1364440" cy="802121"/>
                </a:xfrm>
                <a:prstGeom prst="straightConnector1">
                  <a:avLst/>
                </a:prstGeom>
                <a:noFill/>
                <a:ln w="38103" cap="flat">
                  <a:solidFill>
                    <a:srgbClr val="9ACA9F"/>
                  </a:solidFill>
                  <a:prstDash val="solid"/>
                  <a:miter/>
                </a:ln>
              </p:spPr>
            </p:cxnSp>
          </p:grpSp>
          <p:sp>
            <p:nvSpPr>
              <p:cNvPr id="14" name="文字方塊 66"/>
              <p:cNvSpPr txBox="1"/>
              <p:nvPr/>
            </p:nvSpPr>
            <p:spPr>
              <a:xfrm>
                <a:off x="13476198" y="1459931"/>
                <a:ext cx="3512347" cy="69249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9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結案評估</a:t>
                </a:r>
              </a:p>
            </p:txBody>
          </p:sp>
        </p:grpSp>
        <p:sp>
          <p:nvSpPr>
            <p:cNvPr id="15" name="矩形 33"/>
            <p:cNvSpPr/>
            <p:nvPr/>
          </p:nvSpPr>
          <p:spPr>
            <a:xfrm>
              <a:off x="11580958" y="3400050"/>
              <a:ext cx="2954654" cy="64633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家庭處遇服務</a:t>
              </a:r>
            </a:p>
          </p:txBody>
        </p:sp>
        <p:sp>
          <p:nvSpPr>
            <p:cNvPr id="16" name="Text Box 7"/>
            <p:cNvSpPr txBox="1"/>
            <p:nvPr/>
          </p:nvSpPr>
          <p:spPr>
            <a:xfrm>
              <a:off x="1081085" y="4593095"/>
              <a:ext cx="4289614" cy="4385462"/>
            </a:xfrm>
            <a:prstGeom prst="rect">
              <a:avLst/>
            </a:prstGeom>
            <a:noFill/>
            <a:ln w="41276" cap="flat">
              <a:solidFill>
                <a:srgbClr val="F5C636"/>
              </a:solidFill>
              <a:prstDash val="solid"/>
              <a:miter/>
            </a:ln>
          </p:spPr>
          <p:txBody>
            <a:bodyPr vert="horz" wrap="square" lIns="53995" tIns="161995" rIns="53995" bIns="161995" anchor="ctr" anchorCtr="1" compatLnSpc="1">
              <a:noAutofit/>
            </a:bodyPr>
            <a:lstStyle/>
            <a:p>
              <a:pPr marL="0" marR="0" lvl="0" indent="0" algn="ctr" defTabSz="91122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17" name="Text Box 10"/>
            <p:cNvSpPr txBox="1"/>
            <p:nvPr/>
          </p:nvSpPr>
          <p:spPr>
            <a:xfrm>
              <a:off x="5880360" y="4593095"/>
              <a:ext cx="5025588" cy="4385462"/>
            </a:xfrm>
            <a:prstGeom prst="rect">
              <a:avLst/>
            </a:prstGeom>
            <a:noFill/>
            <a:ln w="41276" cap="flat">
              <a:solidFill>
                <a:srgbClr val="FF614C"/>
              </a:solidFill>
              <a:prstDash val="solid"/>
              <a:miter/>
            </a:ln>
          </p:spPr>
          <p:txBody>
            <a:bodyPr vert="horz" wrap="square" lIns="53995" tIns="161995" rIns="53995" bIns="161995" anchor="ctr" anchorCtr="1" compatLnSpc="1">
              <a:noAutofit/>
            </a:bodyPr>
            <a:lstStyle/>
            <a:p>
              <a:pPr marL="0" marR="0" lvl="0" indent="0" algn="ctr" defTabSz="91122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00" b="1" i="0" u="none" strike="noStrike" kern="0" cap="none" spc="0" baseline="0">
                <a:solidFill>
                  <a:srgbClr val="000000"/>
                </a:solidFill>
                <a:uFillTx/>
                <a:latin typeface="微軟正黑體" pitchFamily="34"/>
                <a:ea typeface="微軟正黑體" pitchFamily="34"/>
                <a:cs typeface="Arial"/>
              </a:endParaRPr>
            </a:p>
            <a:p>
              <a:pPr marL="0" marR="0" lvl="0" indent="0" algn="ctr" defTabSz="91122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00" b="1" i="0" u="none" strike="noStrike" kern="0" cap="none" spc="0" baseline="0">
                <a:solidFill>
                  <a:srgbClr val="000000"/>
                </a:solidFill>
                <a:uFillTx/>
                <a:latin typeface="微軟正黑體" pitchFamily="34"/>
                <a:ea typeface="微軟正黑體" pitchFamily="34"/>
                <a:cs typeface="Arial"/>
              </a:endParaRPr>
            </a:p>
          </p:txBody>
        </p:sp>
        <p:grpSp>
          <p:nvGrpSpPr>
            <p:cNvPr id="18" name="群組 36"/>
            <p:cNvGrpSpPr/>
            <p:nvPr/>
          </p:nvGrpSpPr>
          <p:grpSpPr>
            <a:xfrm>
              <a:off x="11633335" y="4664948"/>
              <a:ext cx="6287953" cy="4431429"/>
              <a:chOff x="11633335" y="4664948"/>
              <a:chExt cx="6287953" cy="4431429"/>
            </a:xfrm>
          </p:grpSpPr>
          <p:grpSp>
            <p:nvGrpSpPr>
              <p:cNvPr id="19" name="群組 43"/>
              <p:cNvGrpSpPr/>
              <p:nvPr/>
            </p:nvGrpSpPr>
            <p:grpSpPr>
              <a:xfrm>
                <a:off x="11633335" y="4664948"/>
                <a:ext cx="3012408" cy="4431429"/>
                <a:chOff x="11633335" y="4664948"/>
                <a:chExt cx="3012408" cy="4431429"/>
              </a:xfrm>
            </p:grpSpPr>
            <p:sp>
              <p:nvSpPr>
                <p:cNvPr id="20" name="椭圆 4"/>
                <p:cNvSpPr/>
                <p:nvPr/>
              </p:nvSpPr>
              <p:spPr>
                <a:xfrm>
                  <a:off x="11633335" y="4664948"/>
                  <a:ext cx="576766" cy="587812"/>
                </a:xfrm>
                <a:custGeom>
                  <a:avLst/>
                  <a:gdLst>
                    <a:gd name="f0" fmla="val 10800000"/>
                    <a:gd name="f1" fmla="val 5400000"/>
                    <a:gd name="f2" fmla="val 180"/>
                    <a:gd name="f3" fmla="val w"/>
                    <a:gd name="f4" fmla="val h"/>
                    <a:gd name="f5" fmla="val 0"/>
                    <a:gd name="f6" fmla="val 384523"/>
                    <a:gd name="f7" fmla="val 391884"/>
                    <a:gd name="f8" fmla="val 195942"/>
                    <a:gd name="f9" fmla="val 195941"/>
                    <a:gd name="f10" fmla="val 304157"/>
                    <a:gd name="f11" fmla="val 86078"/>
                    <a:gd name="f12" fmla="val 192262"/>
                    <a:gd name="f13" fmla="val 298445"/>
                    <a:gd name="f14" fmla="val 384524"/>
                    <a:gd name="f15" fmla="val 87726"/>
                    <a:gd name="f16" fmla="+- 0 0 1"/>
                    <a:gd name="f17" fmla="+- 0 0 -360"/>
                    <a:gd name="f18" fmla="+- 0 0 -90"/>
                    <a:gd name="f19" fmla="+- 0 0 -180"/>
                    <a:gd name="f20" fmla="+- 0 0 -270"/>
                    <a:gd name="f21" fmla="*/ f3 1 384523"/>
                    <a:gd name="f22" fmla="*/ f4 1 391884"/>
                    <a:gd name="f23" fmla="+- f7 0 f5"/>
                    <a:gd name="f24" fmla="+- f6 0 f5"/>
                    <a:gd name="f25" fmla="*/ f17 f0 1"/>
                    <a:gd name="f26" fmla="*/ f18 f0 1"/>
                    <a:gd name="f27" fmla="*/ f19 f0 1"/>
                    <a:gd name="f28" fmla="*/ f20 f0 1"/>
                    <a:gd name="f29" fmla="*/ f24 1 384523"/>
                    <a:gd name="f30" fmla="*/ f23 1 391884"/>
                    <a:gd name="f31" fmla="*/ 192262 f24 1"/>
                    <a:gd name="f32" fmla="*/ 0 f23 1"/>
                    <a:gd name="f33" fmla="*/ 384523 f24 1"/>
                    <a:gd name="f34" fmla="*/ 195942 f23 1"/>
                    <a:gd name="f35" fmla="*/ 391884 f23 1"/>
                    <a:gd name="f36" fmla="*/ 0 f24 1"/>
                    <a:gd name="f37" fmla="*/ 56312 f24 1"/>
                    <a:gd name="f38" fmla="*/ 57390 f23 1"/>
                    <a:gd name="f39" fmla="*/ 334494 f23 1"/>
                    <a:gd name="f40" fmla="*/ 328211 f24 1"/>
                    <a:gd name="f41" fmla="*/ f25 1 f2"/>
                    <a:gd name="f42" fmla="*/ f26 1 f2"/>
                    <a:gd name="f43" fmla="*/ f27 1 f2"/>
                    <a:gd name="f44" fmla="*/ f28 1 f2"/>
                    <a:gd name="f45" fmla="*/ f31 1 384523"/>
                    <a:gd name="f46" fmla="*/ f32 1 391884"/>
                    <a:gd name="f47" fmla="*/ f33 1 384523"/>
                    <a:gd name="f48" fmla="*/ f34 1 391884"/>
                    <a:gd name="f49" fmla="*/ f35 1 391884"/>
                    <a:gd name="f50" fmla="*/ f36 1 384523"/>
                    <a:gd name="f51" fmla="*/ f37 1 384523"/>
                    <a:gd name="f52" fmla="*/ f38 1 391884"/>
                    <a:gd name="f53" fmla="*/ f39 1 391884"/>
                    <a:gd name="f54" fmla="*/ f40 1 384523"/>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2 1 f30"/>
                    <a:gd name="f67" fmla="*/ f53 1 f30"/>
                    <a:gd name="f68" fmla="*/ f54 1 f29"/>
                    <a:gd name="f69" fmla="*/ f65 f21 1"/>
                    <a:gd name="f70" fmla="*/ f68 f21 1"/>
                    <a:gd name="f71" fmla="*/ f67 f22 1"/>
                    <a:gd name="f72" fmla="*/ f66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 ang="f55">
                      <a:pos x="f69" y="f72"/>
                    </a:cxn>
                    <a:cxn ang="f57">
                      <a:pos x="f69" y="f71"/>
                    </a:cxn>
                    <a:cxn ang="f57">
                      <a:pos x="f70" y="f71"/>
                    </a:cxn>
                    <a:cxn ang="f55">
                      <a:pos x="f70" y="f72"/>
                    </a:cxn>
                  </a:cxnLst>
                  <a:rect l="f69" t="f72" r="f70" b="f71"/>
                  <a:pathLst>
                    <a:path w="384523" h="391884">
                      <a:moveTo>
                        <a:pt x="f5" y="f8"/>
                      </a:moveTo>
                      <a:lnTo>
                        <a:pt x="f5" y="f9"/>
                      </a:lnTo>
                      <a:cubicBezTo>
                        <a:pt x="f5" y="f10"/>
                        <a:pt x="f11" y="f7"/>
                        <a:pt x="f12" y="f7"/>
                      </a:cubicBezTo>
                      <a:cubicBezTo>
                        <a:pt x="f13" y="f7"/>
                        <a:pt x="f14" y="f10"/>
                        <a:pt x="f14" y="f8"/>
                      </a:cubicBezTo>
                      <a:cubicBezTo>
                        <a:pt x="f14" y="f15"/>
                        <a:pt x="f13" y="f5"/>
                        <a:pt x="f12" y="f5"/>
                      </a:cubicBezTo>
                      <a:cubicBezTo>
                        <a:pt x="f11" y="f16"/>
                        <a:pt x="f5" y="f15"/>
                        <a:pt x="f5" y="f9"/>
                      </a:cubicBezTo>
                      <a:lnTo>
                        <a:pt x="f5" y="f8"/>
                      </a:lnTo>
                      <a:close/>
                    </a:path>
                  </a:pathLst>
                </a:custGeom>
                <a:solidFill>
                  <a:srgbClr val="309EBA"/>
                </a:solidFill>
                <a:ln cap="flat">
                  <a:noFill/>
                  <a:prstDash val="solid"/>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21" name="椭圆 5"/>
                <p:cNvSpPr/>
                <p:nvPr/>
              </p:nvSpPr>
              <p:spPr>
                <a:xfrm>
                  <a:off x="11633335" y="5450011"/>
                  <a:ext cx="574298" cy="587812"/>
                </a:xfrm>
                <a:custGeom>
                  <a:avLst/>
                  <a:gdLst>
                    <a:gd name="f0" fmla="val 10800000"/>
                    <a:gd name="f1" fmla="val 5400000"/>
                    <a:gd name="f2" fmla="val 180"/>
                    <a:gd name="f3" fmla="val w"/>
                    <a:gd name="f4" fmla="val h"/>
                    <a:gd name="f5" fmla="val 0"/>
                    <a:gd name="f6" fmla="val 382877"/>
                    <a:gd name="f7" fmla="val 391884"/>
                    <a:gd name="f8" fmla="val 195942"/>
                    <a:gd name="f9" fmla="val 195941"/>
                    <a:gd name="f10" fmla="val 304157"/>
                    <a:gd name="f11" fmla="val 85710"/>
                    <a:gd name="f12" fmla="val 191439"/>
                    <a:gd name="f13" fmla="val 297167"/>
                    <a:gd name="f14" fmla="val 382878"/>
                    <a:gd name="f15" fmla="val 87726"/>
                    <a:gd name="f16" fmla="+- 0 0 1"/>
                    <a:gd name="f17" fmla="+- 0 0 -360"/>
                    <a:gd name="f18" fmla="+- 0 0 -90"/>
                    <a:gd name="f19" fmla="+- 0 0 -180"/>
                    <a:gd name="f20" fmla="+- 0 0 -270"/>
                    <a:gd name="f21" fmla="*/ f3 1 382877"/>
                    <a:gd name="f22" fmla="*/ f4 1 391884"/>
                    <a:gd name="f23" fmla="+- f7 0 f5"/>
                    <a:gd name="f24" fmla="+- f6 0 f5"/>
                    <a:gd name="f25" fmla="*/ f17 f0 1"/>
                    <a:gd name="f26" fmla="*/ f18 f0 1"/>
                    <a:gd name="f27" fmla="*/ f19 f0 1"/>
                    <a:gd name="f28" fmla="*/ f20 f0 1"/>
                    <a:gd name="f29" fmla="*/ f24 1 382877"/>
                    <a:gd name="f30" fmla="*/ f23 1 391884"/>
                    <a:gd name="f31" fmla="*/ 191439 f24 1"/>
                    <a:gd name="f32" fmla="*/ 0 f23 1"/>
                    <a:gd name="f33" fmla="*/ 382877 f24 1"/>
                    <a:gd name="f34" fmla="*/ 195942 f23 1"/>
                    <a:gd name="f35" fmla="*/ 391884 f23 1"/>
                    <a:gd name="f36" fmla="*/ 0 f24 1"/>
                    <a:gd name="f37" fmla="*/ 56071 f24 1"/>
                    <a:gd name="f38" fmla="*/ 57390 f23 1"/>
                    <a:gd name="f39" fmla="*/ 334494 f23 1"/>
                    <a:gd name="f40" fmla="*/ 326806 f24 1"/>
                    <a:gd name="f41" fmla="*/ f25 1 f2"/>
                    <a:gd name="f42" fmla="*/ f26 1 f2"/>
                    <a:gd name="f43" fmla="*/ f27 1 f2"/>
                    <a:gd name="f44" fmla="*/ f28 1 f2"/>
                    <a:gd name="f45" fmla="*/ f31 1 382877"/>
                    <a:gd name="f46" fmla="*/ f32 1 391884"/>
                    <a:gd name="f47" fmla="*/ f33 1 382877"/>
                    <a:gd name="f48" fmla="*/ f34 1 391884"/>
                    <a:gd name="f49" fmla="*/ f35 1 391884"/>
                    <a:gd name="f50" fmla="*/ f36 1 382877"/>
                    <a:gd name="f51" fmla="*/ f37 1 382877"/>
                    <a:gd name="f52" fmla="*/ f38 1 391884"/>
                    <a:gd name="f53" fmla="*/ f39 1 391884"/>
                    <a:gd name="f54" fmla="*/ f40 1 382877"/>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2 1 f30"/>
                    <a:gd name="f67" fmla="*/ f53 1 f30"/>
                    <a:gd name="f68" fmla="*/ f54 1 f29"/>
                    <a:gd name="f69" fmla="*/ f65 f21 1"/>
                    <a:gd name="f70" fmla="*/ f68 f21 1"/>
                    <a:gd name="f71" fmla="*/ f67 f22 1"/>
                    <a:gd name="f72" fmla="*/ f66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 ang="f55">
                      <a:pos x="f69" y="f72"/>
                    </a:cxn>
                    <a:cxn ang="f57">
                      <a:pos x="f69" y="f71"/>
                    </a:cxn>
                    <a:cxn ang="f57">
                      <a:pos x="f70" y="f71"/>
                    </a:cxn>
                    <a:cxn ang="f55">
                      <a:pos x="f70" y="f72"/>
                    </a:cxn>
                  </a:cxnLst>
                  <a:rect l="f69" t="f72" r="f70" b="f71"/>
                  <a:pathLst>
                    <a:path w="382877" h="391884">
                      <a:moveTo>
                        <a:pt x="f5" y="f8"/>
                      </a:moveTo>
                      <a:lnTo>
                        <a:pt x="f5" y="f9"/>
                      </a:lnTo>
                      <a:cubicBezTo>
                        <a:pt x="f5" y="f10"/>
                        <a:pt x="f11" y="f7"/>
                        <a:pt x="f12" y="f7"/>
                      </a:cubicBezTo>
                      <a:cubicBezTo>
                        <a:pt x="f13" y="f7"/>
                        <a:pt x="f14" y="f10"/>
                        <a:pt x="f14" y="f8"/>
                      </a:cubicBezTo>
                      <a:cubicBezTo>
                        <a:pt x="f14" y="f15"/>
                        <a:pt x="f13" y="f5"/>
                        <a:pt x="f12" y="f5"/>
                      </a:cubicBezTo>
                      <a:cubicBezTo>
                        <a:pt x="f11" y="f16"/>
                        <a:pt x="f5" y="f15"/>
                        <a:pt x="f5" y="f9"/>
                      </a:cubicBezTo>
                      <a:lnTo>
                        <a:pt x="f5" y="f8"/>
                      </a:lnTo>
                      <a:close/>
                    </a:path>
                  </a:pathLst>
                </a:custGeom>
                <a:solidFill>
                  <a:srgbClr val="DCC12A"/>
                </a:solidFill>
                <a:ln cap="flat">
                  <a:noFill/>
                  <a:prstDash val="solid"/>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22" name="椭圆 6"/>
                <p:cNvSpPr/>
                <p:nvPr/>
              </p:nvSpPr>
              <p:spPr>
                <a:xfrm>
                  <a:off x="11633335" y="6223168"/>
                  <a:ext cx="576766" cy="587812"/>
                </a:xfrm>
                <a:custGeom>
                  <a:avLst/>
                  <a:gdLst>
                    <a:gd name="f0" fmla="val 10800000"/>
                    <a:gd name="f1" fmla="val 5400000"/>
                    <a:gd name="f2" fmla="val 180"/>
                    <a:gd name="f3" fmla="val w"/>
                    <a:gd name="f4" fmla="val h"/>
                    <a:gd name="f5" fmla="val 0"/>
                    <a:gd name="f6" fmla="val 384523"/>
                    <a:gd name="f7" fmla="val 391884"/>
                    <a:gd name="f8" fmla="val 195942"/>
                    <a:gd name="f9" fmla="val 195941"/>
                    <a:gd name="f10" fmla="val 304157"/>
                    <a:gd name="f11" fmla="val 86078"/>
                    <a:gd name="f12" fmla="val 192262"/>
                    <a:gd name="f13" fmla="val 298445"/>
                    <a:gd name="f14" fmla="val 384524"/>
                    <a:gd name="f15" fmla="val 87726"/>
                    <a:gd name="f16" fmla="+- 0 0 1"/>
                    <a:gd name="f17" fmla="+- 0 0 -360"/>
                    <a:gd name="f18" fmla="+- 0 0 -90"/>
                    <a:gd name="f19" fmla="+- 0 0 -180"/>
                    <a:gd name="f20" fmla="+- 0 0 -270"/>
                    <a:gd name="f21" fmla="*/ f3 1 384523"/>
                    <a:gd name="f22" fmla="*/ f4 1 391884"/>
                    <a:gd name="f23" fmla="+- f7 0 f5"/>
                    <a:gd name="f24" fmla="+- f6 0 f5"/>
                    <a:gd name="f25" fmla="*/ f17 f0 1"/>
                    <a:gd name="f26" fmla="*/ f18 f0 1"/>
                    <a:gd name="f27" fmla="*/ f19 f0 1"/>
                    <a:gd name="f28" fmla="*/ f20 f0 1"/>
                    <a:gd name="f29" fmla="*/ f24 1 384523"/>
                    <a:gd name="f30" fmla="*/ f23 1 391884"/>
                    <a:gd name="f31" fmla="*/ 192262 f24 1"/>
                    <a:gd name="f32" fmla="*/ 0 f23 1"/>
                    <a:gd name="f33" fmla="*/ 384523 f24 1"/>
                    <a:gd name="f34" fmla="*/ 195942 f23 1"/>
                    <a:gd name="f35" fmla="*/ 391884 f23 1"/>
                    <a:gd name="f36" fmla="*/ 0 f24 1"/>
                    <a:gd name="f37" fmla="*/ 56312 f24 1"/>
                    <a:gd name="f38" fmla="*/ 57390 f23 1"/>
                    <a:gd name="f39" fmla="*/ 334494 f23 1"/>
                    <a:gd name="f40" fmla="*/ 328211 f24 1"/>
                    <a:gd name="f41" fmla="*/ f25 1 f2"/>
                    <a:gd name="f42" fmla="*/ f26 1 f2"/>
                    <a:gd name="f43" fmla="*/ f27 1 f2"/>
                    <a:gd name="f44" fmla="*/ f28 1 f2"/>
                    <a:gd name="f45" fmla="*/ f31 1 384523"/>
                    <a:gd name="f46" fmla="*/ f32 1 391884"/>
                    <a:gd name="f47" fmla="*/ f33 1 384523"/>
                    <a:gd name="f48" fmla="*/ f34 1 391884"/>
                    <a:gd name="f49" fmla="*/ f35 1 391884"/>
                    <a:gd name="f50" fmla="*/ f36 1 384523"/>
                    <a:gd name="f51" fmla="*/ f37 1 384523"/>
                    <a:gd name="f52" fmla="*/ f38 1 391884"/>
                    <a:gd name="f53" fmla="*/ f39 1 391884"/>
                    <a:gd name="f54" fmla="*/ f40 1 384523"/>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2 1 f30"/>
                    <a:gd name="f67" fmla="*/ f53 1 f30"/>
                    <a:gd name="f68" fmla="*/ f54 1 f29"/>
                    <a:gd name="f69" fmla="*/ f65 f21 1"/>
                    <a:gd name="f70" fmla="*/ f68 f21 1"/>
                    <a:gd name="f71" fmla="*/ f67 f22 1"/>
                    <a:gd name="f72" fmla="*/ f66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 ang="f55">
                      <a:pos x="f69" y="f72"/>
                    </a:cxn>
                    <a:cxn ang="f57">
                      <a:pos x="f69" y="f71"/>
                    </a:cxn>
                    <a:cxn ang="f57">
                      <a:pos x="f70" y="f71"/>
                    </a:cxn>
                    <a:cxn ang="f55">
                      <a:pos x="f70" y="f72"/>
                    </a:cxn>
                  </a:cxnLst>
                  <a:rect l="f69" t="f72" r="f70" b="f71"/>
                  <a:pathLst>
                    <a:path w="384523" h="391884">
                      <a:moveTo>
                        <a:pt x="f5" y="f8"/>
                      </a:moveTo>
                      <a:lnTo>
                        <a:pt x="f5" y="f9"/>
                      </a:lnTo>
                      <a:cubicBezTo>
                        <a:pt x="f5" y="f10"/>
                        <a:pt x="f11" y="f7"/>
                        <a:pt x="f12" y="f7"/>
                      </a:cubicBezTo>
                      <a:cubicBezTo>
                        <a:pt x="f13" y="f7"/>
                        <a:pt x="f14" y="f10"/>
                        <a:pt x="f14" y="f8"/>
                      </a:cubicBezTo>
                      <a:cubicBezTo>
                        <a:pt x="f14" y="f15"/>
                        <a:pt x="f13" y="f5"/>
                        <a:pt x="f12" y="f5"/>
                      </a:cubicBezTo>
                      <a:cubicBezTo>
                        <a:pt x="f11" y="f16"/>
                        <a:pt x="f5" y="f15"/>
                        <a:pt x="f5" y="f9"/>
                      </a:cubicBezTo>
                      <a:lnTo>
                        <a:pt x="f5" y="f8"/>
                      </a:lnTo>
                      <a:close/>
                    </a:path>
                  </a:pathLst>
                </a:custGeom>
                <a:solidFill>
                  <a:srgbClr val="DC3D2A"/>
                </a:solidFill>
                <a:ln cap="flat">
                  <a:noFill/>
                  <a:prstDash val="solid"/>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23" name="椭圆 7"/>
                <p:cNvSpPr/>
                <p:nvPr/>
              </p:nvSpPr>
              <p:spPr>
                <a:xfrm>
                  <a:off x="11633335" y="6983281"/>
                  <a:ext cx="576766" cy="587812"/>
                </a:xfrm>
                <a:custGeom>
                  <a:avLst/>
                  <a:gdLst>
                    <a:gd name="f0" fmla="val 10800000"/>
                    <a:gd name="f1" fmla="val 5400000"/>
                    <a:gd name="f2" fmla="val 180"/>
                    <a:gd name="f3" fmla="val w"/>
                    <a:gd name="f4" fmla="val h"/>
                    <a:gd name="f5" fmla="val 0"/>
                    <a:gd name="f6" fmla="val 384523"/>
                    <a:gd name="f7" fmla="val 391884"/>
                    <a:gd name="f8" fmla="val 195942"/>
                    <a:gd name="f9" fmla="val 195941"/>
                    <a:gd name="f10" fmla="val 304157"/>
                    <a:gd name="f11" fmla="val 86078"/>
                    <a:gd name="f12" fmla="val 192262"/>
                    <a:gd name="f13" fmla="val 298445"/>
                    <a:gd name="f14" fmla="val 384524"/>
                    <a:gd name="f15" fmla="val 87726"/>
                    <a:gd name="f16" fmla="+- 0 0 1"/>
                    <a:gd name="f17" fmla="+- 0 0 -360"/>
                    <a:gd name="f18" fmla="+- 0 0 -90"/>
                    <a:gd name="f19" fmla="+- 0 0 -180"/>
                    <a:gd name="f20" fmla="+- 0 0 -270"/>
                    <a:gd name="f21" fmla="*/ f3 1 384523"/>
                    <a:gd name="f22" fmla="*/ f4 1 391884"/>
                    <a:gd name="f23" fmla="+- f7 0 f5"/>
                    <a:gd name="f24" fmla="+- f6 0 f5"/>
                    <a:gd name="f25" fmla="*/ f17 f0 1"/>
                    <a:gd name="f26" fmla="*/ f18 f0 1"/>
                    <a:gd name="f27" fmla="*/ f19 f0 1"/>
                    <a:gd name="f28" fmla="*/ f20 f0 1"/>
                    <a:gd name="f29" fmla="*/ f24 1 384523"/>
                    <a:gd name="f30" fmla="*/ f23 1 391884"/>
                    <a:gd name="f31" fmla="*/ 192262 f24 1"/>
                    <a:gd name="f32" fmla="*/ 0 f23 1"/>
                    <a:gd name="f33" fmla="*/ 384523 f24 1"/>
                    <a:gd name="f34" fmla="*/ 195942 f23 1"/>
                    <a:gd name="f35" fmla="*/ 391884 f23 1"/>
                    <a:gd name="f36" fmla="*/ 0 f24 1"/>
                    <a:gd name="f37" fmla="*/ 56312 f24 1"/>
                    <a:gd name="f38" fmla="*/ 57390 f23 1"/>
                    <a:gd name="f39" fmla="*/ 334494 f23 1"/>
                    <a:gd name="f40" fmla="*/ 328211 f24 1"/>
                    <a:gd name="f41" fmla="*/ f25 1 f2"/>
                    <a:gd name="f42" fmla="*/ f26 1 f2"/>
                    <a:gd name="f43" fmla="*/ f27 1 f2"/>
                    <a:gd name="f44" fmla="*/ f28 1 f2"/>
                    <a:gd name="f45" fmla="*/ f31 1 384523"/>
                    <a:gd name="f46" fmla="*/ f32 1 391884"/>
                    <a:gd name="f47" fmla="*/ f33 1 384523"/>
                    <a:gd name="f48" fmla="*/ f34 1 391884"/>
                    <a:gd name="f49" fmla="*/ f35 1 391884"/>
                    <a:gd name="f50" fmla="*/ f36 1 384523"/>
                    <a:gd name="f51" fmla="*/ f37 1 384523"/>
                    <a:gd name="f52" fmla="*/ f38 1 391884"/>
                    <a:gd name="f53" fmla="*/ f39 1 391884"/>
                    <a:gd name="f54" fmla="*/ f40 1 384523"/>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2 1 f30"/>
                    <a:gd name="f67" fmla="*/ f53 1 f30"/>
                    <a:gd name="f68" fmla="*/ f54 1 f29"/>
                    <a:gd name="f69" fmla="*/ f65 f21 1"/>
                    <a:gd name="f70" fmla="*/ f68 f21 1"/>
                    <a:gd name="f71" fmla="*/ f67 f22 1"/>
                    <a:gd name="f72" fmla="*/ f66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 ang="f55">
                      <a:pos x="f69" y="f72"/>
                    </a:cxn>
                    <a:cxn ang="f57">
                      <a:pos x="f69" y="f71"/>
                    </a:cxn>
                    <a:cxn ang="f57">
                      <a:pos x="f70" y="f71"/>
                    </a:cxn>
                    <a:cxn ang="f55">
                      <a:pos x="f70" y="f72"/>
                    </a:cxn>
                  </a:cxnLst>
                  <a:rect l="f69" t="f72" r="f70" b="f71"/>
                  <a:pathLst>
                    <a:path w="384523" h="391884">
                      <a:moveTo>
                        <a:pt x="f5" y="f8"/>
                      </a:moveTo>
                      <a:lnTo>
                        <a:pt x="f5" y="f9"/>
                      </a:lnTo>
                      <a:cubicBezTo>
                        <a:pt x="f5" y="f10"/>
                        <a:pt x="f11" y="f7"/>
                        <a:pt x="f12" y="f7"/>
                      </a:cubicBezTo>
                      <a:cubicBezTo>
                        <a:pt x="f13" y="f7"/>
                        <a:pt x="f14" y="f10"/>
                        <a:pt x="f14" y="f8"/>
                      </a:cubicBezTo>
                      <a:cubicBezTo>
                        <a:pt x="f14" y="f15"/>
                        <a:pt x="f13" y="f5"/>
                        <a:pt x="f12" y="f5"/>
                      </a:cubicBezTo>
                      <a:cubicBezTo>
                        <a:pt x="f11" y="f16"/>
                        <a:pt x="f5" y="f15"/>
                        <a:pt x="f5" y="f9"/>
                      </a:cubicBezTo>
                      <a:lnTo>
                        <a:pt x="f5" y="f8"/>
                      </a:lnTo>
                      <a:close/>
                    </a:path>
                  </a:pathLst>
                </a:custGeom>
                <a:solidFill>
                  <a:srgbClr val="4FA331"/>
                </a:solidFill>
                <a:ln cap="flat">
                  <a:noFill/>
                  <a:prstDash val="solid"/>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24" name="椭圆 8"/>
                <p:cNvSpPr/>
                <p:nvPr/>
              </p:nvSpPr>
              <p:spPr>
                <a:xfrm>
                  <a:off x="11633335" y="7735778"/>
                  <a:ext cx="574298" cy="587812"/>
                </a:xfrm>
                <a:custGeom>
                  <a:avLst/>
                  <a:gdLst>
                    <a:gd name="f0" fmla="val 10800000"/>
                    <a:gd name="f1" fmla="val 5400000"/>
                    <a:gd name="f2" fmla="val 180"/>
                    <a:gd name="f3" fmla="val w"/>
                    <a:gd name="f4" fmla="val h"/>
                    <a:gd name="f5" fmla="val 0"/>
                    <a:gd name="f6" fmla="val 382877"/>
                    <a:gd name="f7" fmla="val 391884"/>
                    <a:gd name="f8" fmla="val 195942"/>
                    <a:gd name="f9" fmla="val 195941"/>
                    <a:gd name="f10" fmla="val 304157"/>
                    <a:gd name="f11" fmla="val 85710"/>
                    <a:gd name="f12" fmla="val 191439"/>
                    <a:gd name="f13" fmla="val 297167"/>
                    <a:gd name="f14" fmla="val 382878"/>
                    <a:gd name="f15" fmla="val 87726"/>
                    <a:gd name="f16" fmla="+- 0 0 1"/>
                    <a:gd name="f17" fmla="+- 0 0 -360"/>
                    <a:gd name="f18" fmla="+- 0 0 -90"/>
                    <a:gd name="f19" fmla="+- 0 0 -180"/>
                    <a:gd name="f20" fmla="+- 0 0 -270"/>
                    <a:gd name="f21" fmla="*/ f3 1 382877"/>
                    <a:gd name="f22" fmla="*/ f4 1 391884"/>
                    <a:gd name="f23" fmla="+- f7 0 f5"/>
                    <a:gd name="f24" fmla="+- f6 0 f5"/>
                    <a:gd name="f25" fmla="*/ f17 f0 1"/>
                    <a:gd name="f26" fmla="*/ f18 f0 1"/>
                    <a:gd name="f27" fmla="*/ f19 f0 1"/>
                    <a:gd name="f28" fmla="*/ f20 f0 1"/>
                    <a:gd name="f29" fmla="*/ f24 1 382877"/>
                    <a:gd name="f30" fmla="*/ f23 1 391884"/>
                    <a:gd name="f31" fmla="*/ 191439 f24 1"/>
                    <a:gd name="f32" fmla="*/ 0 f23 1"/>
                    <a:gd name="f33" fmla="*/ 382877 f24 1"/>
                    <a:gd name="f34" fmla="*/ 195942 f23 1"/>
                    <a:gd name="f35" fmla="*/ 391884 f23 1"/>
                    <a:gd name="f36" fmla="*/ 0 f24 1"/>
                    <a:gd name="f37" fmla="*/ 56071 f24 1"/>
                    <a:gd name="f38" fmla="*/ 57390 f23 1"/>
                    <a:gd name="f39" fmla="*/ 334494 f23 1"/>
                    <a:gd name="f40" fmla="*/ 326806 f24 1"/>
                    <a:gd name="f41" fmla="*/ f25 1 f2"/>
                    <a:gd name="f42" fmla="*/ f26 1 f2"/>
                    <a:gd name="f43" fmla="*/ f27 1 f2"/>
                    <a:gd name="f44" fmla="*/ f28 1 f2"/>
                    <a:gd name="f45" fmla="*/ f31 1 382877"/>
                    <a:gd name="f46" fmla="*/ f32 1 391884"/>
                    <a:gd name="f47" fmla="*/ f33 1 382877"/>
                    <a:gd name="f48" fmla="*/ f34 1 391884"/>
                    <a:gd name="f49" fmla="*/ f35 1 391884"/>
                    <a:gd name="f50" fmla="*/ f36 1 382877"/>
                    <a:gd name="f51" fmla="*/ f37 1 382877"/>
                    <a:gd name="f52" fmla="*/ f38 1 391884"/>
                    <a:gd name="f53" fmla="*/ f39 1 391884"/>
                    <a:gd name="f54" fmla="*/ f40 1 382877"/>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2 1 f30"/>
                    <a:gd name="f67" fmla="*/ f53 1 f30"/>
                    <a:gd name="f68" fmla="*/ f54 1 f29"/>
                    <a:gd name="f69" fmla="*/ f65 f21 1"/>
                    <a:gd name="f70" fmla="*/ f68 f21 1"/>
                    <a:gd name="f71" fmla="*/ f67 f22 1"/>
                    <a:gd name="f72" fmla="*/ f66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 ang="f55">
                      <a:pos x="f69" y="f72"/>
                    </a:cxn>
                    <a:cxn ang="f57">
                      <a:pos x="f69" y="f71"/>
                    </a:cxn>
                    <a:cxn ang="f57">
                      <a:pos x="f70" y="f71"/>
                    </a:cxn>
                    <a:cxn ang="f55">
                      <a:pos x="f70" y="f72"/>
                    </a:cxn>
                  </a:cxnLst>
                  <a:rect l="f69" t="f72" r="f70" b="f71"/>
                  <a:pathLst>
                    <a:path w="382877" h="391884">
                      <a:moveTo>
                        <a:pt x="f5" y="f8"/>
                      </a:moveTo>
                      <a:lnTo>
                        <a:pt x="f5" y="f9"/>
                      </a:lnTo>
                      <a:cubicBezTo>
                        <a:pt x="f5" y="f10"/>
                        <a:pt x="f11" y="f7"/>
                        <a:pt x="f12" y="f7"/>
                      </a:cubicBezTo>
                      <a:cubicBezTo>
                        <a:pt x="f13" y="f7"/>
                        <a:pt x="f14" y="f10"/>
                        <a:pt x="f14" y="f8"/>
                      </a:cubicBezTo>
                      <a:cubicBezTo>
                        <a:pt x="f14" y="f15"/>
                        <a:pt x="f13" y="f5"/>
                        <a:pt x="f12" y="f5"/>
                      </a:cubicBezTo>
                      <a:cubicBezTo>
                        <a:pt x="f11" y="f16"/>
                        <a:pt x="f5" y="f15"/>
                        <a:pt x="f5" y="f9"/>
                      </a:cubicBezTo>
                      <a:lnTo>
                        <a:pt x="f5" y="f8"/>
                      </a:lnTo>
                      <a:close/>
                    </a:path>
                  </a:pathLst>
                </a:custGeom>
                <a:solidFill>
                  <a:srgbClr val="8F4695"/>
                </a:solidFill>
                <a:ln cap="flat">
                  <a:noFill/>
                  <a:prstDash val="solid"/>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25" name="TextBox 10"/>
                <p:cNvSpPr txBox="1"/>
                <p:nvPr/>
              </p:nvSpPr>
              <p:spPr>
                <a:xfrm>
                  <a:off x="11742216" y="4664948"/>
                  <a:ext cx="261609" cy="50783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700" b="1" i="0" u="none" strike="noStrike" kern="0" cap="none" spc="0" baseline="0" dirty="0">
                      <a:solidFill>
                        <a:srgbClr val="EAE7D4"/>
                      </a:solidFill>
                      <a:uFillTx/>
                      <a:latin typeface="Broadway" pitchFamily="82"/>
                      <a:ea typeface="SimSun" pitchFamily="2"/>
                      <a:cs typeface="Arial"/>
                    </a:rPr>
                    <a:t>1</a:t>
                  </a:r>
                </a:p>
              </p:txBody>
            </p:sp>
            <p:sp>
              <p:nvSpPr>
                <p:cNvPr id="26" name="TextBox 10"/>
                <p:cNvSpPr txBox="1"/>
                <p:nvPr/>
              </p:nvSpPr>
              <p:spPr>
                <a:xfrm>
                  <a:off x="11724581" y="5434232"/>
                  <a:ext cx="296878" cy="50783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700" b="1" i="0" u="none" strike="noStrike" kern="0" cap="none" spc="0" baseline="0" dirty="0">
                      <a:solidFill>
                        <a:srgbClr val="EAE7D4"/>
                      </a:solidFill>
                      <a:uFillTx/>
                      <a:latin typeface="Broadway" pitchFamily="82"/>
                      <a:ea typeface="SimSun" pitchFamily="2"/>
                      <a:cs typeface="Arial"/>
                    </a:rPr>
                    <a:t>2</a:t>
                  </a:r>
                </a:p>
              </p:txBody>
            </p:sp>
            <p:sp>
              <p:nvSpPr>
                <p:cNvPr id="27" name="TextBox 10"/>
                <p:cNvSpPr txBox="1"/>
                <p:nvPr/>
              </p:nvSpPr>
              <p:spPr>
                <a:xfrm>
                  <a:off x="11742216" y="6235074"/>
                  <a:ext cx="296878" cy="50783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700" b="1" i="0" u="none" strike="noStrike" kern="0" cap="none" spc="0" baseline="0" dirty="0">
                      <a:solidFill>
                        <a:srgbClr val="EAE7D4"/>
                      </a:solidFill>
                      <a:uFillTx/>
                      <a:latin typeface="Broadway" pitchFamily="82"/>
                      <a:ea typeface="SimSun" pitchFamily="2"/>
                      <a:cs typeface="Arial"/>
                    </a:rPr>
                    <a:t>3</a:t>
                  </a:r>
                </a:p>
              </p:txBody>
            </p:sp>
            <p:sp>
              <p:nvSpPr>
                <p:cNvPr id="28" name="TextBox 10"/>
                <p:cNvSpPr txBox="1"/>
                <p:nvPr/>
              </p:nvSpPr>
              <p:spPr>
                <a:xfrm>
                  <a:off x="11742216" y="7005551"/>
                  <a:ext cx="319317" cy="50783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700" b="1" i="0" u="none" strike="noStrike" kern="0" cap="none" spc="0" baseline="0" dirty="0">
                      <a:solidFill>
                        <a:srgbClr val="EAE7D4"/>
                      </a:solidFill>
                      <a:uFillTx/>
                      <a:latin typeface="Broadway" pitchFamily="82"/>
                      <a:ea typeface="SimSun" pitchFamily="2"/>
                      <a:cs typeface="Arial"/>
                    </a:rPr>
                    <a:t>4</a:t>
                  </a:r>
                </a:p>
              </p:txBody>
            </p:sp>
            <p:sp>
              <p:nvSpPr>
                <p:cNvPr id="29" name="TextBox 10"/>
                <p:cNvSpPr txBox="1"/>
                <p:nvPr/>
              </p:nvSpPr>
              <p:spPr>
                <a:xfrm>
                  <a:off x="11739016" y="7775769"/>
                  <a:ext cx="300078" cy="50783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700" b="1" i="0" u="none" strike="noStrike" kern="0" cap="none" spc="0" baseline="0" dirty="0">
                      <a:solidFill>
                        <a:srgbClr val="EAE7D4"/>
                      </a:solidFill>
                      <a:uFillTx/>
                      <a:latin typeface="Broadway" pitchFamily="82"/>
                      <a:ea typeface="SimSun" pitchFamily="2"/>
                      <a:cs typeface="Arial"/>
                    </a:rPr>
                    <a:t>5</a:t>
                  </a:r>
                </a:p>
              </p:txBody>
            </p:sp>
            <p:sp>
              <p:nvSpPr>
                <p:cNvPr id="30" name="TextBox 10"/>
                <p:cNvSpPr txBox="1"/>
                <p:nvPr/>
              </p:nvSpPr>
              <p:spPr>
                <a:xfrm>
                  <a:off x="12306644" y="4700418"/>
                  <a:ext cx="2031321" cy="46166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0" cap="none" spc="0" baseline="0" dirty="0">
                      <a:solidFill>
                        <a:srgbClr val="181715"/>
                      </a:solidFill>
                      <a:uFillTx/>
                      <a:latin typeface="微軟正黑體" panose="020B0604030504040204" pitchFamily="34" charset="-120"/>
                      <a:ea typeface="微軟正黑體" panose="020B0604030504040204" pitchFamily="34" charset="-120"/>
                      <a:cs typeface="Arial"/>
                    </a:rPr>
                    <a:t>安全維護計畫</a:t>
                  </a:r>
                  <a:endParaRPr lang="en-US" sz="2400" b="0" i="0" u="none" strike="noStrike" kern="0" cap="none" spc="0" baseline="0" dirty="0">
                    <a:solidFill>
                      <a:srgbClr val="181715"/>
                    </a:solidFill>
                    <a:uFillTx/>
                    <a:latin typeface="微軟正黑體" panose="020B0604030504040204" pitchFamily="34" charset="-120"/>
                    <a:ea typeface="微軟正黑體" panose="020B0604030504040204" pitchFamily="34" charset="-120"/>
                    <a:cs typeface="Arial"/>
                  </a:endParaRPr>
                </a:p>
              </p:txBody>
            </p:sp>
            <p:sp>
              <p:nvSpPr>
                <p:cNvPr id="31" name="TextBox 10"/>
                <p:cNvSpPr txBox="1"/>
                <p:nvPr/>
              </p:nvSpPr>
              <p:spPr>
                <a:xfrm>
                  <a:off x="12311600" y="5470663"/>
                  <a:ext cx="1415774" cy="46166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0" cap="none" spc="0" baseline="0" dirty="0">
                      <a:solidFill>
                        <a:srgbClr val="181715"/>
                      </a:solidFill>
                      <a:uFillTx/>
                      <a:latin typeface="微軟正黑體" panose="020B0604030504040204" pitchFamily="34" charset="-120"/>
                      <a:ea typeface="微軟正黑體" panose="020B0604030504040204" pitchFamily="34" charset="-120"/>
                      <a:cs typeface="Arial"/>
                    </a:rPr>
                    <a:t>經濟扶助</a:t>
                  </a:r>
                </a:p>
              </p:txBody>
            </p:sp>
            <p:sp>
              <p:nvSpPr>
                <p:cNvPr id="32" name="TextBox 10"/>
                <p:cNvSpPr txBox="1"/>
                <p:nvPr/>
              </p:nvSpPr>
              <p:spPr>
                <a:xfrm>
                  <a:off x="12326450" y="6273844"/>
                  <a:ext cx="1415774" cy="46166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0" cap="none" spc="0" baseline="0" dirty="0">
                      <a:solidFill>
                        <a:srgbClr val="181715"/>
                      </a:solidFill>
                      <a:uFillTx/>
                      <a:latin typeface="微軟正黑體" panose="020B0604030504040204" pitchFamily="34" charset="-120"/>
                      <a:ea typeface="微軟正黑體" panose="020B0604030504040204" pitchFamily="34" charset="-120"/>
                      <a:cs typeface="Arial"/>
                    </a:rPr>
                    <a:t>法律諮詢</a:t>
                  </a:r>
                </a:p>
              </p:txBody>
            </p:sp>
            <p:sp>
              <p:nvSpPr>
                <p:cNvPr id="33" name="TextBox 10"/>
                <p:cNvSpPr txBox="1"/>
                <p:nvPr/>
              </p:nvSpPr>
              <p:spPr>
                <a:xfrm>
                  <a:off x="12326450" y="6998479"/>
                  <a:ext cx="1415774" cy="46166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0" cap="none" spc="0" baseline="0" dirty="0">
                      <a:solidFill>
                        <a:srgbClr val="181715"/>
                      </a:solidFill>
                      <a:uFillTx/>
                      <a:latin typeface="微軟正黑體" panose="020B0604030504040204" pitchFamily="34" charset="-120"/>
                      <a:ea typeface="微軟正黑體" panose="020B0604030504040204" pitchFamily="34" charset="-120"/>
                      <a:cs typeface="Arial"/>
                    </a:rPr>
                    <a:t>就業服務</a:t>
                  </a:r>
                </a:p>
              </p:txBody>
            </p:sp>
            <p:sp>
              <p:nvSpPr>
                <p:cNvPr id="34" name="TextBox 10"/>
                <p:cNvSpPr txBox="1"/>
                <p:nvPr/>
              </p:nvSpPr>
              <p:spPr>
                <a:xfrm>
                  <a:off x="12326450" y="7768724"/>
                  <a:ext cx="1415774" cy="46166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0" cap="none" spc="0" baseline="0" dirty="0">
                      <a:solidFill>
                        <a:srgbClr val="181715"/>
                      </a:solidFill>
                      <a:uFillTx/>
                      <a:latin typeface="微軟正黑體" panose="020B0604030504040204" pitchFamily="34" charset="-120"/>
                      <a:ea typeface="微軟正黑體" panose="020B0604030504040204" pitchFamily="34" charset="-120"/>
                      <a:cs typeface="Arial"/>
                    </a:rPr>
                    <a:t>陪同服務</a:t>
                  </a:r>
                  <a:endParaRPr lang="en-US" sz="2400" b="0" i="0" u="none" strike="noStrike" kern="0" cap="none" spc="0" baseline="0" dirty="0">
                    <a:solidFill>
                      <a:srgbClr val="181715"/>
                    </a:solidFill>
                    <a:uFillTx/>
                    <a:latin typeface="微軟正黑體" panose="020B0604030504040204" pitchFamily="34" charset="-120"/>
                    <a:ea typeface="微軟正黑體" panose="020B0604030504040204" pitchFamily="34" charset="-120"/>
                    <a:cs typeface="Arial"/>
                  </a:endParaRPr>
                </a:p>
              </p:txBody>
            </p:sp>
            <p:sp>
              <p:nvSpPr>
                <p:cNvPr id="35" name="椭圆 30"/>
                <p:cNvSpPr/>
                <p:nvPr/>
              </p:nvSpPr>
              <p:spPr>
                <a:xfrm>
                  <a:off x="11633335" y="8508565"/>
                  <a:ext cx="576766" cy="587812"/>
                </a:xfrm>
                <a:custGeom>
                  <a:avLst/>
                  <a:gdLst>
                    <a:gd name="f0" fmla="val 10800000"/>
                    <a:gd name="f1" fmla="val 5400000"/>
                    <a:gd name="f2" fmla="val 180"/>
                    <a:gd name="f3" fmla="val w"/>
                    <a:gd name="f4" fmla="val h"/>
                    <a:gd name="f5" fmla="val 0"/>
                    <a:gd name="f6" fmla="val 384523"/>
                    <a:gd name="f7" fmla="val 391884"/>
                    <a:gd name="f8" fmla="val 195942"/>
                    <a:gd name="f9" fmla="val 195941"/>
                    <a:gd name="f10" fmla="val 304157"/>
                    <a:gd name="f11" fmla="val 86078"/>
                    <a:gd name="f12" fmla="val 192262"/>
                    <a:gd name="f13" fmla="val 298445"/>
                    <a:gd name="f14" fmla="val 384524"/>
                    <a:gd name="f15" fmla="val 87726"/>
                    <a:gd name="f16" fmla="+- 0 0 1"/>
                    <a:gd name="f17" fmla="+- 0 0 -360"/>
                    <a:gd name="f18" fmla="+- 0 0 -90"/>
                    <a:gd name="f19" fmla="+- 0 0 -180"/>
                    <a:gd name="f20" fmla="+- 0 0 -270"/>
                    <a:gd name="f21" fmla="*/ f3 1 384523"/>
                    <a:gd name="f22" fmla="*/ f4 1 391884"/>
                    <a:gd name="f23" fmla="+- f7 0 f5"/>
                    <a:gd name="f24" fmla="+- f6 0 f5"/>
                    <a:gd name="f25" fmla="*/ f17 f0 1"/>
                    <a:gd name="f26" fmla="*/ f18 f0 1"/>
                    <a:gd name="f27" fmla="*/ f19 f0 1"/>
                    <a:gd name="f28" fmla="*/ f20 f0 1"/>
                    <a:gd name="f29" fmla="*/ f24 1 384523"/>
                    <a:gd name="f30" fmla="*/ f23 1 391884"/>
                    <a:gd name="f31" fmla="*/ 192262 f24 1"/>
                    <a:gd name="f32" fmla="*/ 0 f23 1"/>
                    <a:gd name="f33" fmla="*/ 384523 f24 1"/>
                    <a:gd name="f34" fmla="*/ 195942 f23 1"/>
                    <a:gd name="f35" fmla="*/ 391884 f23 1"/>
                    <a:gd name="f36" fmla="*/ 0 f24 1"/>
                    <a:gd name="f37" fmla="*/ 56312 f24 1"/>
                    <a:gd name="f38" fmla="*/ 57390 f23 1"/>
                    <a:gd name="f39" fmla="*/ 334494 f23 1"/>
                    <a:gd name="f40" fmla="*/ 328211 f24 1"/>
                    <a:gd name="f41" fmla="*/ f25 1 f2"/>
                    <a:gd name="f42" fmla="*/ f26 1 f2"/>
                    <a:gd name="f43" fmla="*/ f27 1 f2"/>
                    <a:gd name="f44" fmla="*/ f28 1 f2"/>
                    <a:gd name="f45" fmla="*/ f31 1 384523"/>
                    <a:gd name="f46" fmla="*/ f32 1 391884"/>
                    <a:gd name="f47" fmla="*/ f33 1 384523"/>
                    <a:gd name="f48" fmla="*/ f34 1 391884"/>
                    <a:gd name="f49" fmla="*/ f35 1 391884"/>
                    <a:gd name="f50" fmla="*/ f36 1 384523"/>
                    <a:gd name="f51" fmla="*/ f37 1 384523"/>
                    <a:gd name="f52" fmla="*/ f38 1 391884"/>
                    <a:gd name="f53" fmla="*/ f39 1 391884"/>
                    <a:gd name="f54" fmla="*/ f40 1 384523"/>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2 1 f30"/>
                    <a:gd name="f67" fmla="*/ f53 1 f30"/>
                    <a:gd name="f68" fmla="*/ f54 1 f29"/>
                    <a:gd name="f69" fmla="*/ f65 f21 1"/>
                    <a:gd name="f70" fmla="*/ f68 f21 1"/>
                    <a:gd name="f71" fmla="*/ f67 f22 1"/>
                    <a:gd name="f72" fmla="*/ f66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 ang="f55">
                      <a:pos x="f69" y="f72"/>
                    </a:cxn>
                    <a:cxn ang="f57">
                      <a:pos x="f69" y="f71"/>
                    </a:cxn>
                    <a:cxn ang="f57">
                      <a:pos x="f70" y="f71"/>
                    </a:cxn>
                    <a:cxn ang="f55">
                      <a:pos x="f70" y="f72"/>
                    </a:cxn>
                  </a:cxnLst>
                  <a:rect l="f69" t="f72" r="f70" b="f71"/>
                  <a:pathLst>
                    <a:path w="384523" h="391884">
                      <a:moveTo>
                        <a:pt x="f5" y="f8"/>
                      </a:moveTo>
                      <a:lnTo>
                        <a:pt x="f5" y="f9"/>
                      </a:lnTo>
                      <a:cubicBezTo>
                        <a:pt x="f5" y="f10"/>
                        <a:pt x="f11" y="f7"/>
                        <a:pt x="f12" y="f7"/>
                      </a:cubicBezTo>
                      <a:cubicBezTo>
                        <a:pt x="f13" y="f7"/>
                        <a:pt x="f14" y="f10"/>
                        <a:pt x="f14" y="f8"/>
                      </a:cubicBezTo>
                      <a:cubicBezTo>
                        <a:pt x="f14" y="f15"/>
                        <a:pt x="f13" y="f5"/>
                        <a:pt x="f12" y="f5"/>
                      </a:cubicBezTo>
                      <a:cubicBezTo>
                        <a:pt x="f11" y="f16"/>
                        <a:pt x="f5" y="f15"/>
                        <a:pt x="f5" y="f9"/>
                      </a:cubicBezTo>
                      <a:lnTo>
                        <a:pt x="f5" y="f8"/>
                      </a:lnTo>
                      <a:close/>
                    </a:path>
                  </a:pathLst>
                </a:custGeom>
                <a:solidFill>
                  <a:srgbClr val="309EBA"/>
                </a:solidFill>
                <a:ln cap="flat">
                  <a:noFill/>
                  <a:prstDash val="solid"/>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36" name="TextBox 10"/>
                <p:cNvSpPr txBox="1"/>
                <p:nvPr/>
              </p:nvSpPr>
              <p:spPr>
                <a:xfrm>
                  <a:off x="11710893" y="8480928"/>
                  <a:ext cx="320917" cy="50783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700" b="1" i="0" u="none" strike="noStrike" kern="0" cap="none" spc="0" baseline="0" dirty="0">
                      <a:solidFill>
                        <a:srgbClr val="EAE7D4"/>
                      </a:solidFill>
                      <a:uFillTx/>
                      <a:latin typeface="Broadway" pitchFamily="82"/>
                      <a:ea typeface="SimSun" pitchFamily="2"/>
                      <a:cs typeface="Arial"/>
                    </a:rPr>
                    <a:t>6</a:t>
                  </a:r>
                </a:p>
              </p:txBody>
            </p:sp>
            <p:sp>
              <p:nvSpPr>
                <p:cNvPr id="37" name="TextBox 10"/>
                <p:cNvSpPr txBox="1"/>
                <p:nvPr/>
              </p:nvSpPr>
              <p:spPr>
                <a:xfrm>
                  <a:off x="12306644" y="8544034"/>
                  <a:ext cx="2339099" cy="46166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0" cap="none" spc="0" baseline="0" dirty="0">
                      <a:solidFill>
                        <a:srgbClr val="181715"/>
                      </a:solidFill>
                      <a:uFillTx/>
                      <a:latin typeface="微軟正黑體" panose="020B0604030504040204" pitchFamily="34" charset="-120"/>
                      <a:ea typeface="微軟正黑體" panose="020B0604030504040204" pitchFamily="34" charset="-120"/>
                      <a:cs typeface="Arial"/>
                    </a:rPr>
                    <a:t>心理支持與諮商</a:t>
                  </a:r>
                </a:p>
              </p:txBody>
            </p:sp>
          </p:grpSp>
          <p:grpSp>
            <p:nvGrpSpPr>
              <p:cNvPr id="38" name="群組 44"/>
              <p:cNvGrpSpPr/>
              <p:nvPr/>
            </p:nvGrpSpPr>
            <p:grpSpPr>
              <a:xfrm>
                <a:off x="13894198" y="7572246"/>
                <a:ext cx="4027090" cy="830997"/>
                <a:chOff x="13894198" y="7572246"/>
                <a:chExt cx="4027090" cy="830997"/>
              </a:xfrm>
            </p:grpSpPr>
            <p:sp>
              <p:nvSpPr>
                <p:cNvPr id="39" name="文字方塊 45"/>
                <p:cNvSpPr txBox="1"/>
                <p:nvPr/>
              </p:nvSpPr>
              <p:spPr>
                <a:xfrm>
                  <a:off x="14813161" y="7572246"/>
                  <a:ext cx="3108127" cy="830997"/>
                </a:xfrm>
                <a:prstGeom prst="rect">
                  <a:avLst/>
                </a:prstGeom>
                <a:noFill/>
                <a:ln w="25402" cap="flat">
                  <a:solidFill>
                    <a:srgbClr val="9E5ECE"/>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dirty="0">
                      <a:solidFill>
                        <a:srgbClr val="181715"/>
                      </a:solidFill>
                      <a:uFillTx/>
                      <a:latin typeface="微軟正黑體" panose="020B0604030504040204" pitchFamily="34" charset="-120"/>
                      <a:ea typeface="微軟正黑體" panose="020B0604030504040204" pitchFamily="34" charset="-120"/>
                      <a:cs typeface="Arial"/>
                    </a:rPr>
                    <a:t>(1) </a:t>
                  </a:r>
                  <a:r>
                    <a:rPr lang="zh-TW" sz="2400" b="0" i="0" u="none" strike="noStrike" kern="0" cap="none" spc="0" baseline="0" dirty="0">
                      <a:solidFill>
                        <a:srgbClr val="181715"/>
                      </a:solidFill>
                      <a:uFillTx/>
                      <a:latin typeface="微軟正黑體" panose="020B0604030504040204" pitchFamily="34" charset="-120"/>
                      <a:ea typeface="微軟正黑體" panose="020B0604030504040204" pitchFamily="34" charset="-120"/>
                      <a:cs typeface="Arial"/>
                    </a:rPr>
                    <a:t>陪同保護令聲請</a:t>
                  </a:r>
                  <a:endParaRPr lang="en-US" sz="2400" b="0" i="0" u="none" strike="noStrike" kern="0" cap="none" spc="0" baseline="0" dirty="0">
                    <a:solidFill>
                      <a:srgbClr val="181715"/>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dirty="0">
                      <a:solidFill>
                        <a:srgbClr val="181715"/>
                      </a:solidFill>
                      <a:uFillTx/>
                      <a:latin typeface="微軟正黑體" panose="020B0604030504040204" pitchFamily="34" charset="-120"/>
                      <a:ea typeface="微軟正黑體" panose="020B0604030504040204" pitchFamily="34" charset="-120"/>
                      <a:cs typeface="Arial"/>
                    </a:rPr>
                    <a:t>(2) </a:t>
                  </a:r>
                  <a:r>
                    <a:rPr lang="zh-TW" sz="2400" b="0" i="0" u="none" strike="noStrike" kern="0" cap="none" spc="0" baseline="0" dirty="0">
                      <a:solidFill>
                        <a:srgbClr val="181715"/>
                      </a:solidFill>
                      <a:uFillTx/>
                      <a:latin typeface="微軟正黑體" panose="020B0604030504040204" pitchFamily="34" charset="-120"/>
                      <a:ea typeface="微軟正黑體" panose="020B0604030504040204" pitchFamily="34" charset="-120"/>
                      <a:cs typeface="Arial"/>
                    </a:rPr>
                    <a:t>陪同偵訊、出庭</a:t>
                  </a:r>
                </a:p>
              </p:txBody>
            </p:sp>
            <p:cxnSp>
              <p:nvCxnSpPr>
                <p:cNvPr id="40" name="直線接點 46"/>
                <p:cNvCxnSpPr>
                  <a:endCxn id="39" idx="1"/>
                </p:cNvCxnSpPr>
                <p:nvPr/>
              </p:nvCxnSpPr>
              <p:spPr>
                <a:xfrm flipV="1">
                  <a:off x="13894198" y="7987741"/>
                  <a:ext cx="918963" cy="51151"/>
                </a:xfrm>
                <a:prstGeom prst="straightConnector1">
                  <a:avLst/>
                </a:prstGeom>
                <a:noFill/>
                <a:ln w="25402" cap="flat">
                  <a:solidFill>
                    <a:srgbClr val="9E5ECE"/>
                  </a:solidFill>
                  <a:prstDash val="solid"/>
                  <a:miter/>
                </a:ln>
              </p:spPr>
            </p:cxnSp>
          </p:grpSp>
        </p:grpSp>
        <p:sp>
          <p:nvSpPr>
            <p:cNvPr id="41" name="圓角矩形 4"/>
            <p:cNvSpPr/>
            <p:nvPr/>
          </p:nvSpPr>
          <p:spPr>
            <a:xfrm>
              <a:off x="5224735" y="4620810"/>
              <a:ext cx="4614967" cy="1720516"/>
            </a:xfrm>
            <a:prstGeom prst="rect">
              <a:avLst/>
            </a:prstGeom>
            <a:noFill/>
            <a:ln cap="flat">
              <a:noFill/>
              <a:prstDash val="solid"/>
            </a:ln>
          </p:spPr>
          <p:txBody>
            <a:bodyPr vert="horz" wrap="square" lIns="108594" tIns="108594" rIns="108594" bIns="108594" anchor="ctr" anchorCtr="0" compatLnSpc="1">
              <a:noAutofit/>
            </a:bodyPr>
            <a:lstStyle/>
            <a:p>
              <a:pPr marL="0" marR="0" lvl="0" indent="0" algn="l" defTabSz="842967" rtl="0" fontAlgn="auto" hangingPunct="1">
                <a:lnSpc>
                  <a:spcPct val="90000"/>
                </a:lnSpc>
                <a:spcBef>
                  <a:spcPts val="0"/>
                </a:spcBef>
                <a:spcAft>
                  <a:spcPts val="1200"/>
                </a:spcAft>
                <a:buNone/>
                <a:tabLst/>
                <a:defRPr sz="1800" b="0" i="0" u="none" strike="noStrike" kern="0" cap="none" spc="0" baseline="0">
                  <a:solidFill>
                    <a:srgbClr val="000000"/>
                  </a:solidFill>
                  <a:uFillTx/>
                </a:defRPr>
              </a:pPr>
              <a:endParaRPr lang="en-US" sz="2850" b="1" i="0" u="none" strike="noStrike" kern="0" cap="none" spc="0" baseline="0">
                <a:solidFill>
                  <a:srgbClr val="FFFFFF"/>
                </a:solidFill>
                <a:uFillTx/>
                <a:latin typeface="Calibri" pitchFamily="34"/>
                <a:ea typeface="新細明體" pitchFamily="18"/>
                <a:cs typeface="Arial"/>
              </a:endParaRPr>
            </a:p>
          </p:txBody>
        </p:sp>
        <p:sp>
          <p:nvSpPr>
            <p:cNvPr id="42" name="矩形 39"/>
            <p:cNvSpPr/>
            <p:nvPr/>
          </p:nvSpPr>
          <p:spPr>
            <a:xfrm>
              <a:off x="6140388" y="3263639"/>
              <a:ext cx="4044473" cy="92333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a:t>
              </a: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緊急安置</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2.</a:t>
              </a: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高危機個案網絡會議</a:t>
              </a:r>
            </a:p>
          </p:txBody>
        </p:sp>
        <p:sp>
          <p:nvSpPr>
            <p:cNvPr id="43" name="矩形 40"/>
            <p:cNvSpPr/>
            <p:nvPr/>
          </p:nvSpPr>
          <p:spPr>
            <a:xfrm>
              <a:off x="1239871" y="3306891"/>
              <a:ext cx="4330333" cy="133882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調查評估</a:t>
              </a:r>
              <a:r>
                <a:rPr lang="en-US"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評估工具</a:t>
              </a:r>
              <a:r>
                <a:rPr lang="en-US"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(TIPVDA</a:t>
              </a:r>
              <a:r>
                <a:rPr lang="zh-TW" altLang="en-US"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en-US" alt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2.0</a:t>
              </a: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量表</a:t>
              </a:r>
              <a:r>
                <a:rPr lang="en-US"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p>
          </p:txBody>
        </p:sp>
      </p:grpSp>
      <p:sp>
        <p:nvSpPr>
          <p:cNvPr id="44" name="矩形 82"/>
          <p:cNvSpPr/>
          <p:nvPr/>
        </p:nvSpPr>
        <p:spPr>
          <a:xfrm>
            <a:off x="5370700" y="176744"/>
            <a:ext cx="7879080" cy="877163"/>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本市家暴案件處理流程</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sp>
        <p:nvSpPr>
          <p:cNvPr id="45" name="矩形 1"/>
          <p:cNvSpPr/>
          <p:nvPr/>
        </p:nvSpPr>
        <p:spPr>
          <a:xfrm>
            <a:off x="1197772" y="4526755"/>
            <a:ext cx="4026962" cy="378565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通報後處理：</a:t>
            </a:r>
            <a:endPar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3</a:t>
            </a:r>
            <a:r>
              <a:rPr lang="zh-TW" sz="24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個日曆天</a:t>
            </a: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內</a:t>
            </a:r>
            <a:r>
              <a:rPr lang="zh-TW" sz="2400" b="0" i="0" u="sng"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處理</a:t>
            </a:r>
            <a:r>
              <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身保案</a:t>
            </a:r>
            <a:r>
              <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24</a:t>
            </a: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小時訪視</a:t>
            </a:r>
            <a:r>
              <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10</a:t>
            </a:r>
            <a:r>
              <a:rPr lang="zh-TW" sz="24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個工作天</a:t>
            </a: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內</a:t>
            </a:r>
            <a:r>
              <a:rPr lang="zh-TW" sz="2400" b="0" i="0" u="sng"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提出調查報告</a:t>
            </a:r>
            <a:endParaRPr lang="en-US" sz="2400" b="0" i="0" u="sng"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身保案</a:t>
            </a:r>
            <a:r>
              <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4</a:t>
            </a: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日內完成調查報告</a:t>
            </a:r>
            <a:r>
              <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TIPVDA5</a:t>
            </a:r>
            <a:r>
              <a:rPr lang="zh-TW" sz="24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分</a:t>
            </a:r>
            <a:r>
              <a:rPr lang="en-US" sz="24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a:t>
            </a:r>
            <a:r>
              <a:rPr lang="zh-TW" sz="24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含</a:t>
            </a:r>
            <a:r>
              <a:rPr lang="en-US" sz="24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5</a:t>
            </a:r>
            <a:r>
              <a:rPr lang="zh-TW" sz="24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分</a:t>
            </a:r>
            <a:r>
              <a:rPr lang="en-US" sz="24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a:t>
            </a:r>
            <a:r>
              <a:rPr lang="zh-TW" sz="24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以上</a:t>
            </a: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高危機案件由家防中心服務，</a:t>
            </a:r>
            <a:r>
              <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5</a:t>
            </a: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分以下案件委託民間團體服務</a:t>
            </a:r>
          </a:p>
        </p:txBody>
      </p:sp>
      <p:sp>
        <p:nvSpPr>
          <p:cNvPr id="46" name="矩形 76"/>
          <p:cNvSpPr/>
          <p:nvPr/>
        </p:nvSpPr>
        <p:spPr>
          <a:xfrm>
            <a:off x="5886450" y="4691064"/>
            <a:ext cx="5171462" cy="347787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ts val="33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a:t>
            </a: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庇護機構</a:t>
            </a:r>
            <a:r>
              <a:rPr lang="en-US" sz="24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(2</a:t>
            </a:r>
            <a:r>
              <a:rPr lang="zh-TW" sz="24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家</a:t>
            </a:r>
            <a:r>
              <a:rPr lang="en-US" sz="24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 </a:t>
            </a:r>
            <a:r>
              <a:rPr lang="zh-TW" sz="24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a:t>
            </a: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特約旅社</a:t>
            </a:r>
            <a:r>
              <a:rPr lang="en-US" sz="24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(1</a:t>
            </a:r>
            <a:r>
              <a:rPr lang="en-US" altLang="zh-TW" sz="24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1</a:t>
            </a:r>
            <a:r>
              <a:rPr lang="zh-TW" sz="24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家</a:t>
            </a:r>
            <a:r>
              <a:rPr lang="en-US" sz="24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a:t>
            </a:r>
          </a:p>
          <a:p>
            <a:pPr marL="269080" marR="0" lvl="0" indent="-269080" algn="l" defTabSz="914400" rtl="0" fontAlgn="auto" hangingPunct="1">
              <a:lnSpc>
                <a:spcPts val="33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2.</a:t>
            </a: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安全計畫、陪同驗傷、聲請保護令庇護安置等。</a:t>
            </a:r>
            <a:endPar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269080" marR="0" lvl="0" indent="-269080" algn="l" defTabSz="914400" rtl="0" fontAlgn="auto" hangingPunct="1">
              <a:lnSpc>
                <a:spcPts val="33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3.</a:t>
            </a: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高危機個案網絡會議：</a:t>
            </a:r>
            <a:endPar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268284" marR="0" lvl="0" indent="-268284" algn="l" defTabSz="914400" rtl="0" fontAlgn="auto" hangingPunct="1">
              <a:lnSpc>
                <a:spcPts val="33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en-US" sz="225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TIPVDA 5</a:t>
            </a:r>
            <a:r>
              <a:rPr lang="zh-TW" sz="225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分以上案件，</a:t>
            </a:r>
            <a:r>
              <a:rPr lang="zh-TW" sz="2250" b="1" i="0" u="sng"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透過防治網絡會議，</a:t>
            </a:r>
            <a:r>
              <a:rPr lang="zh-TW" sz="225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建構資訊交換平台，並運用多面向評估指引周延評估案件風險因子</a:t>
            </a:r>
            <a:endParaRPr lang="en-US" sz="225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268284" marR="0" lvl="0" indent="-268284" algn="l" defTabSz="914400" rtl="0" fontAlgn="auto" hangingPunct="1">
              <a:lnSpc>
                <a:spcPts val="3300"/>
              </a:lnSpc>
              <a:spcBef>
                <a:spcPts val="0"/>
              </a:spcBef>
              <a:spcAft>
                <a:spcPts val="0"/>
              </a:spcAft>
              <a:buNone/>
              <a:tabLst/>
              <a:defRPr sz="1800" b="0" i="0" u="none" strike="noStrike" kern="0" cap="none" spc="0" baseline="0">
                <a:solidFill>
                  <a:srgbClr val="000000"/>
                </a:solidFill>
                <a:uFillTx/>
              </a:defRPr>
            </a:pPr>
            <a:r>
              <a:rPr lang="en-US" sz="225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225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，以擬定具體處遇策略。</a:t>
            </a:r>
          </a:p>
        </p:txBody>
      </p:sp>
      <p:pic>
        <p:nvPicPr>
          <p:cNvPr id="47" name="圖片 1"/>
          <p:cNvPicPr>
            <a:picLocks noChangeAspect="1"/>
          </p:cNvPicPr>
          <p:nvPr/>
        </p:nvPicPr>
        <p:blipFill>
          <a:blip r:embed="rId2"/>
          <a:stretch>
            <a:fillRect/>
          </a:stretch>
        </p:blipFill>
        <p:spPr>
          <a:xfrm>
            <a:off x="353699" y="8690997"/>
            <a:ext cx="1956989" cy="1511942"/>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4"/>
          <p:cNvSpPr/>
          <p:nvPr/>
        </p:nvSpPr>
        <p:spPr>
          <a:xfrm>
            <a:off x="4681535" y="225683"/>
            <a:ext cx="8648523" cy="87716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本市家暴相對人輔導服務</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grpSp>
        <p:nvGrpSpPr>
          <p:cNvPr id="3" name="群組 85"/>
          <p:cNvGrpSpPr/>
          <p:nvPr/>
        </p:nvGrpSpPr>
        <p:grpSpPr>
          <a:xfrm>
            <a:off x="6936583" y="2559844"/>
            <a:ext cx="4269580" cy="4126715"/>
            <a:chOff x="6936583" y="2559844"/>
            <a:chExt cx="4269580" cy="4126715"/>
          </a:xfrm>
        </p:grpSpPr>
        <p:grpSp>
          <p:nvGrpSpPr>
            <p:cNvPr id="4" name="群組 86"/>
            <p:cNvGrpSpPr/>
            <p:nvPr/>
          </p:nvGrpSpPr>
          <p:grpSpPr>
            <a:xfrm>
              <a:off x="6936583" y="2559844"/>
              <a:ext cx="4269580" cy="4126715"/>
              <a:chOff x="6936583" y="2559844"/>
              <a:chExt cx="4269580" cy="4126715"/>
            </a:xfrm>
          </p:grpSpPr>
          <p:sp>
            <p:nvSpPr>
              <p:cNvPr id="5" name="手繪多邊形 91"/>
              <p:cNvSpPr/>
              <p:nvPr/>
            </p:nvSpPr>
            <p:spPr>
              <a:xfrm>
                <a:off x="6936583" y="2559844"/>
                <a:ext cx="2326480" cy="2271717"/>
              </a:xfrm>
              <a:custGeom>
                <a:avLst/>
                <a:gdLst>
                  <a:gd name="f0" fmla="val 10800000"/>
                  <a:gd name="f1" fmla="val 5400000"/>
                  <a:gd name="f2" fmla="val 180"/>
                  <a:gd name="f3" fmla="val w"/>
                  <a:gd name="f4" fmla="val h"/>
                  <a:gd name="f5" fmla="val 0"/>
                  <a:gd name="f6" fmla="val 1798939"/>
                  <a:gd name="f7" fmla="val 1800879"/>
                  <a:gd name="f8" fmla="val 719968"/>
                  <a:gd name="f9" fmla="val 802883"/>
                  <a:gd name="f10" fmla="val 870158"/>
                  <a:gd name="f11" fmla="val 66930"/>
                  <a:gd name="f12" fmla="val 149418"/>
                  <a:gd name="f13" fmla="val 193380"/>
                  <a:gd name="f14" fmla="val 850546"/>
                  <a:gd name="f15" fmla="val 235365"/>
                  <a:gd name="f16" fmla="val 816536"/>
                  <a:gd name="f17" fmla="val 263767"/>
                  <a:gd name="f18" fmla="val 275127"/>
                  <a:gd name="f19" fmla="val 795187"/>
                  <a:gd name="f20" fmla="val 291922"/>
                  <a:gd name="f21" fmla="val 309457"/>
                  <a:gd name="f22" fmla="val 326004"/>
                  <a:gd name="f23" fmla="val 339093"/>
                  <a:gd name="f24" fmla="val 800525"/>
                  <a:gd name="f25" fmla="val 350948"/>
                  <a:gd name="f26" fmla="val 809151"/>
                  <a:gd name="f27" fmla="val 359530"/>
                  <a:gd name="f28" fmla="val 810887"/>
                  <a:gd name="f29" fmla="val 360695"/>
                  <a:gd name="f30" fmla="val 1440184"/>
                  <a:gd name="f31" fmla="val 980841"/>
                  <a:gd name="f32" fmla="val 1444255"/>
                  <a:gd name="f33" fmla="val 986888"/>
                  <a:gd name="f34" fmla="val 1455832"/>
                  <a:gd name="f35" fmla="val 998494"/>
                  <a:gd name="f36" fmla="val 1471824"/>
                  <a:gd name="f37" fmla="val 1005693"/>
                  <a:gd name="f38" fmla="val 1489482"/>
                  <a:gd name="f39" fmla="val 1507017"/>
                  <a:gd name="f40" fmla="val 1523811"/>
                  <a:gd name="f41" fmla="val 997749"/>
                  <a:gd name="f42" fmla="val 1535172"/>
                  <a:gd name="f43" fmla="val 984344"/>
                  <a:gd name="f44" fmla="val 1563574"/>
                  <a:gd name="f45" fmla="val 950334"/>
                  <a:gd name="f46" fmla="val 1605559"/>
                  <a:gd name="f47" fmla="val 930722"/>
                  <a:gd name="f48" fmla="val 1649520"/>
                  <a:gd name="f49" fmla="val 1732009"/>
                  <a:gd name="f50" fmla="val 1080663"/>
                  <a:gd name="f51" fmla="val 1163578"/>
                  <a:gd name="f52" fmla="val 1230853"/>
                  <a:gd name="f53" fmla="val 1211241"/>
                  <a:gd name="f54" fmla="val 1177232"/>
                  <a:gd name="f55" fmla="val 1155882"/>
                  <a:gd name="f56" fmla="val 1472935"/>
                  <a:gd name="f57" fmla="val 1466390"/>
                  <a:gd name="f58" fmla="val 1460154"/>
                  <a:gd name="f59" fmla="val 1157217"/>
                  <a:gd name="f60" fmla="val 1454482"/>
                  <a:gd name="f61" fmla="val 1159629"/>
                  <a:gd name="f62" fmla="val 1169320"/>
                  <a:gd name="f63" fmla="val 829412"/>
                  <a:gd name="f64" fmla="val 844456"/>
                  <a:gd name="f65" fmla="val 1781326"/>
                  <a:gd name="f66" fmla="val 888311"/>
                  <a:gd name="f67" fmla="val 1744702"/>
                  <a:gd name="f68" fmla="val 913600"/>
                  <a:gd name="f69" fmla="val 1690562"/>
                  <a:gd name="f70" fmla="val 1633875"/>
                  <a:gd name="f71" fmla="val 1527507"/>
                  <a:gd name="f72" fmla="val 826849"/>
                  <a:gd name="f73" fmla="val 1441202"/>
                  <a:gd name="f74" fmla="val 719932"/>
                  <a:gd name="f75" fmla="val 613015"/>
                  <a:gd name="f76" fmla="val 526585"/>
                  <a:gd name="f77" fmla="val 551874"/>
                  <a:gd name="f78" fmla="val 595729"/>
                  <a:gd name="f79" fmla="val 610684"/>
                  <a:gd name="f80" fmla="val 1207562"/>
                  <a:gd name="f81" fmla="val 28007"/>
                  <a:gd name="f82" fmla="val 1234456"/>
                  <a:gd name="f83" fmla="val 61342"/>
                  <a:gd name="f84" fmla="val 1260070"/>
                  <a:gd name="f85" fmla="val 102424"/>
                  <a:gd name="f86" fmla="val 1274295"/>
                  <a:gd name="f87" fmla="val 144940"/>
                  <a:gd name="f88" fmla="val 251308"/>
                  <a:gd name="f89" fmla="val 337613"/>
                  <a:gd name="f90" fmla="val 1187545"/>
                  <a:gd name="f91" fmla="val 1080628"/>
                  <a:gd name="f92" fmla="val 973710"/>
                  <a:gd name="f93" fmla="val 887280"/>
                  <a:gd name="f94" fmla="val 901505"/>
                  <a:gd name="f95" fmla="val 927119"/>
                  <a:gd name="f96" fmla="val 954013"/>
                  <a:gd name="f97" fmla="val 617264"/>
                  <a:gd name="f98" fmla="val 626193"/>
                  <a:gd name="f99" fmla="val 354684"/>
                  <a:gd name="f100" fmla="val 637798"/>
                  <a:gd name="f101" fmla="val 343107"/>
                  <a:gd name="f102" fmla="val 644997"/>
                  <a:gd name="f103" fmla="val 327115"/>
                  <a:gd name="f104" fmla="val 637054"/>
                  <a:gd name="f105" fmla="val 623648"/>
                  <a:gd name="f106" fmla="val 589638"/>
                  <a:gd name="f107" fmla="val 570027"/>
                  <a:gd name="f108" fmla="+- 0 0 -90"/>
                  <a:gd name="f109" fmla="*/ f3 1 1798939"/>
                  <a:gd name="f110" fmla="*/ f4 1 1800879"/>
                  <a:gd name="f111" fmla="+- f7 0 f5"/>
                  <a:gd name="f112" fmla="+- f6 0 f5"/>
                  <a:gd name="f113" fmla="*/ f108 f0 1"/>
                  <a:gd name="f114" fmla="*/ f112 1 1798939"/>
                  <a:gd name="f115" fmla="*/ f111 1 1800879"/>
                  <a:gd name="f116" fmla="*/ 719968 f112 1"/>
                  <a:gd name="f117" fmla="*/ 0 f111 1"/>
                  <a:gd name="f118" fmla="*/ 870158 f112 1"/>
                  <a:gd name="f119" fmla="*/ 149418 f111 1"/>
                  <a:gd name="f120" fmla="*/ 816536 f112 1"/>
                  <a:gd name="f121" fmla="*/ 263767 f111 1"/>
                  <a:gd name="f122" fmla="*/ 795187 f112 1"/>
                  <a:gd name="f123" fmla="*/ 309457 f111 1"/>
                  <a:gd name="f124" fmla="*/ 326004 f111 1"/>
                  <a:gd name="f125" fmla="*/ 809151 f112 1"/>
                  <a:gd name="f126" fmla="*/ 359530 f111 1"/>
                  <a:gd name="f127" fmla="*/ 810887 f112 1"/>
                  <a:gd name="f128" fmla="*/ 360695 f111 1"/>
                  <a:gd name="f129" fmla="*/ 1440184 f112 1"/>
                  <a:gd name="f130" fmla="*/ 980841 f111 1"/>
                  <a:gd name="f131" fmla="*/ 1444255 f112 1"/>
                  <a:gd name="f132" fmla="*/ 986888 f111 1"/>
                  <a:gd name="f133" fmla="*/ 1489482 f112 1"/>
                  <a:gd name="f134" fmla="*/ 1005693 f111 1"/>
                  <a:gd name="f135" fmla="*/ 1535172 f112 1"/>
                  <a:gd name="f136" fmla="*/ 984344 f111 1"/>
                  <a:gd name="f137" fmla="*/ 1649520 f112 1"/>
                  <a:gd name="f138" fmla="*/ 930722 f111 1"/>
                  <a:gd name="f139" fmla="*/ 1798939 f112 1"/>
                  <a:gd name="f140" fmla="*/ 1080663 f111 1"/>
                  <a:gd name="f141" fmla="*/ 1230853 f111 1"/>
                  <a:gd name="f142" fmla="*/ 1177232 f111 1"/>
                  <a:gd name="f143" fmla="*/ 1155882 f111 1"/>
                  <a:gd name="f144" fmla="*/ 1472935 f112 1"/>
                  <a:gd name="f145" fmla="*/ 1454482 f112 1"/>
                  <a:gd name="f146" fmla="*/ 1159629 f111 1"/>
                  <a:gd name="f147" fmla="*/ 1169320 f111 1"/>
                  <a:gd name="f148" fmla="*/ 1800879 f111 1"/>
                  <a:gd name="f149" fmla="*/ 829412 f112 1"/>
                  <a:gd name="f150" fmla="*/ 844456 f112 1"/>
                  <a:gd name="f151" fmla="*/ 1781326 f111 1"/>
                  <a:gd name="f152" fmla="*/ 913600 f112 1"/>
                  <a:gd name="f153" fmla="*/ 1633875 f111 1"/>
                  <a:gd name="f154" fmla="*/ 719932 f112 1"/>
                  <a:gd name="f155" fmla="*/ 1441202 f111 1"/>
                  <a:gd name="f156" fmla="*/ 526585 f112 1"/>
                  <a:gd name="f157" fmla="*/ 595729 f112 1"/>
                  <a:gd name="f158" fmla="*/ 610684 f112 1"/>
                  <a:gd name="f159" fmla="*/ 0 f112 1"/>
                  <a:gd name="f160" fmla="*/ 1207562 f111 1"/>
                  <a:gd name="f161" fmla="*/ 28007 f112 1"/>
                  <a:gd name="f162" fmla="*/ 1234456 f111 1"/>
                  <a:gd name="f163" fmla="*/ 144940 f112 1"/>
                  <a:gd name="f164" fmla="*/ 1274295 f111 1"/>
                  <a:gd name="f165" fmla="*/ 337613 f112 1"/>
                  <a:gd name="f166" fmla="*/ 1080628 f111 1"/>
                  <a:gd name="f167" fmla="*/ 887280 f111 1"/>
                  <a:gd name="f168" fmla="*/ 927119 f111 1"/>
                  <a:gd name="f169" fmla="*/ 954013 f111 1"/>
                  <a:gd name="f170" fmla="*/ 617264 f112 1"/>
                  <a:gd name="f171" fmla="*/ 626193 f112 1"/>
                  <a:gd name="f172" fmla="*/ 354684 f111 1"/>
                  <a:gd name="f173" fmla="*/ 644997 f112 1"/>
                  <a:gd name="f174" fmla="*/ 623648 f112 1"/>
                  <a:gd name="f175" fmla="*/ 570027 f112 1"/>
                  <a:gd name="f176" fmla="*/ f113 1 f2"/>
                  <a:gd name="f177" fmla="*/ f116 1 1798939"/>
                  <a:gd name="f178" fmla="*/ f117 1 1800879"/>
                  <a:gd name="f179" fmla="*/ f118 1 1798939"/>
                  <a:gd name="f180" fmla="*/ f119 1 1800879"/>
                  <a:gd name="f181" fmla="*/ f120 1 1798939"/>
                  <a:gd name="f182" fmla="*/ f121 1 1800879"/>
                  <a:gd name="f183" fmla="*/ f122 1 1798939"/>
                  <a:gd name="f184" fmla="*/ f123 1 1800879"/>
                  <a:gd name="f185" fmla="*/ f124 1 1800879"/>
                  <a:gd name="f186" fmla="*/ f125 1 1798939"/>
                  <a:gd name="f187" fmla="*/ f126 1 1800879"/>
                  <a:gd name="f188" fmla="*/ f127 1 1798939"/>
                  <a:gd name="f189" fmla="*/ f128 1 1800879"/>
                  <a:gd name="f190" fmla="*/ f129 1 1798939"/>
                  <a:gd name="f191" fmla="*/ f130 1 1800879"/>
                  <a:gd name="f192" fmla="*/ f131 1 1798939"/>
                  <a:gd name="f193" fmla="*/ f132 1 1800879"/>
                  <a:gd name="f194" fmla="*/ f133 1 1798939"/>
                  <a:gd name="f195" fmla="*/ f134 1 1800879"/>
                  <a:gd name="f196" fmla="*/ f135 1 1798939"/>
                  <a:gd name="f197" fmla="*/ f136 1 1800879"/>
                  <a:gd name="f198" fmla="*/ f137 1 1798939"/>
                  <a:gd name="f199" fmla="*/ f138 1 1800879"/>
                  <a:gd name="f200" fmla="*/ f139 1 1798939"/>
                  <a:gd name="f201" fmla="*/ f140 1 1800879"/>
                  <a:gd name="f202" fmla="*/ f141 1 1800879"/>
                  <a:gd name="f203" fmla="*/ f142 1 1800879"/>
                  <a:gd name="f204" fmla="*/ f143 1 1800879"/>
                  <a:gd name="f205" fmla="*/ f144 1 1798939"/>
                  <a:gd name="f206" fmla="*/ f145 1 1798939"/>
                  <a:gd name="f207" fmla="*/ f146 1 1800879"/>
                  <a:gd name="f208" fmla="*/ f147 1 1800879"/>
                  <a:gd name="f209" fmla="*/ f148 1 1800879"/>
                  <a:gd name="f210" fmla="*/ f149 1 1798939"/>
                  <a:gd name="f211" fmla="*/ f150 1 1798939"/>
                  <a:gd name="f212" fmla="*/ f151 1 1800879"/>
                  <a:gd name="f213" fmla="*/ f152 1 1798939"/>
                  <a:gd name="f214" fmla="*/ f153 1 1800879"/>
                  <a:gd name="f215" fmla="*/ f154 1 1798939"/>
                  <a:gd name="f216" fmla="*/ f155 1 1800879"/>
                  <a:gd name="f217" fmla="*/ f156 1 1798939"/>
                  <a:gd name="f218" fmla="*/ f157 1 1798939"/>
                  <a:gd name="f219" fmla="*/ f158 1 1798939"/>
                  <a:gd name="f220" fmla="*/ f159 1 1798939"/>
                  <a:gd name="f221" fmla="*/ f160 1 1800879"/>
                  <a:gd name="f222" fmla="*/ f161 1 1798939"/>
                  <a:gd name="f223" fmla="*/ f162 1 1800879"/>
                  <a:gd name="f224" fmla="*/ f163 1 1798939"/>
                  <a:gd name="f225" fmla="*/ f164 1 1800879"/>
                  <a:gd name="f226" fmla="*/ f165 1 1798939"/>
                  <a:gd name="f227" fmla="*/ f166 1 1800879"/>
                  <a:gd name="f228" fmla="*/ f167 1 1800879"/>
                  <a:gd name="f229" fmla="*/ f168 1 1800879"/>
                  <a:gd name="f230" fmla="*/ f169 1 1800879"/>
                  <a:gd name="f231" fmla="*/ f170 1 1798939"/>
                  <a:gd name="f232" fmla="*/ f171 1 1798939"/>
                  <a:gd name="f233" fmla="*/ f172 1 1800879"/>
                  <a:gd name="f234" fmla="*/ f173 1 1798939"/>
                  <a:gd name="f235" fmla="*/ f174 1 1798939"/>
                  <a:gd name="f236" fmla="*/ f175 1 1798939"/>
                  <a:gd name="f237" fmla="*/ f5 1 f114"/>
                  <a:gd name="f238" fmla="*/ f6 1 f114"/>
                  <a:gd name="f239" fmla="*/ f5 1 f115"/>
                  <a:gd name="f240" fmla="*/ f7 1 f115"/>
                  <a:gd name="f241" fmla="+- f176 0 f1"/>
                  <a:gd name="f242" fmla="*/ f177 1 f114"/>
                  <a:gd name="f243" fmla="*/ f178 1 f115"/>
                  <a:gd name="f244" fmla="*/ f179 1 f114"/>
                  <a:gd name="f245" fmla="*/ f180 1 f115"/>
                  <a:gd name="f246" fmla="*/ f181 1 f114"/>
                  <a:gd name="f247" fmla="*/ f182 1 f115"/>
                  <a:gd name="f248" fmla="*/ f183 1 f114"/>
                  <a:gd name="f249" fmla="*/ f184 1 f115"/>
                  <a:gd name="f250" fmla="*/ f185 1 f115"/>
                  <a:gd name="f251" fmla="*/ f186 1 f114"/>
                  <a:gd name="f252" fmla="*/ f187 1 f115"/>
                  <a:gd name="f253" fmla="*/ f188 1 f114"/>
                  <a:gd name="f254" fmla="*/ f189 1 f115"/>
                  <a:gd name="f255" fmla="*/ f190 1 f114"/>
                  <a:gd name="f256" fmla="*/ f191 1 f115"/>
                  <a:gd name="f257" fmla="*/ f192 1 f114"/>
                  <a:gd name="f258" fmla="*/ f193 1 f115"/>
                  <a:gd name="f259" fmla="*/ f194 1 f114"/>
                  <a:gd name="f260" fmla="*/ f195 1 f115"/>
                  <a:gd name="f261" fmla="*/ f196 1 f114"/>
                  <a:gd name="f262" fmla="*/ f197 1 f115"/>
                  <a:gd name="f263" fmla="*/ f198 1 f114"/>
                  <a:gd name="f264" fmla="*/ f199 1 f115"/>
                  <a:gd name="f265" fmla="*/ f200 1 f114"/>
                  <a:gd name="f266" fmla="*/ f201 1 f115"/>
                  <a:gd name="f267" fmla="*/ f202 1 f115"/>
                  <a:gd name="f268" fmla="*/ f203 1 f115"/>
                  <a:gd name="f269" fmla="*/ f204 1 f115"/>
                  <a:gd name="f270" fmla="*/ f205 1 f114"/>
                  <a:gd name="f271" fmla="*/ f206 1 f114"/>
                  <a:gd name="f272" fmla="*/ f207 1 f115"/>
                  <a:gd name="f273" fmla="*/ f208 1 f115"/>
                  <a:gd name="f274" fmla="*/ f209 1 f115"/>
                  <a:gd name="f275" fmla="*/ f210 1 f114"/>
                  <a:gd name="f276" fmla="*/ f211 1 f114"/>
                  <a:gd name="f277" fmla="*/ f212 1 f115"/>
                  <a:gd name="f278" fmla="*/ f213 1 f114"/>
                  <a:gd name="f279" fmla="*/ f214 1 f115"/>
                  <a:gd name="f280" fmla="*/ f215 1 f114"/>
                  <a:gd name="f281" fmla="*/ f216 1 f115"/>
                  <a:gd name="f282" fmla="*/ f217 1 f114"/>
                  <a:gd name="f283" fmla="*/ f218 1 f114"/>
                  <a:gd name="f284" fmla="*/ f219 1 f114"/>
                  <a:gd name="f285" fmla="*/ f220 1 f114"/>
                  <a:gd name="f286" fmla="*/ f221 1 f115"/>
                  <a:gd name="f287" fmla="*/ f222 1 f114"/>
                  <a:gd name="f288" fmla="*/ f223 1 f115"/>
                  <a:gd name="f289" fmla="*/ f224 1 f114"/>
                  <a:gd name="f290" fmla="*/ f225 1 f115"/>
                  <a:gd name="f291" fmla="*/ f226 1 f114"/>
                  <a:gd name="f292" fmla="*/ f227 1 f115"/>
                  <a:gd name="f293" fmla="*/ f228 1 f115"/>
                  <a:gd name="f294" fmla="*/ f229 1 f115"/>
                  <a:gd name="f295" fmla="*/ f230 1 f115"/>
                  <a:gd name="f296" fmla="*/ f231 1 f114"/>
                  <a:gd name="f297" fmla="*/ f232 1 f114"/>
                  <a:gd name="f298" fmla="*/ f233 1 f115"/>
                  <a:gd name="f299" fmla="*/ f234 1 f114"/>
                  <a:gd name="f300" fmla="*/ f235 1 f114"/>
                  <a:gd name="f301" fmla="*/ f236 1 f114"/>
                  <a:gd name="f302" fmla="*/ f237 f109 1"/>
                  <a:gd name="f303" fmla="*/ f238 f109 1"/>
                  <a:gd name="f304" fmla="*/ f240 f110 1"/>
                  <a:gd name="f305" fmla="*/ f239 f110 1"/>
                  <a:gd name="f306" fmla="*/ f242 f109 1"/>
                  <a:gd name="f307" fmla="*/ f243 f110 1"/>
                  <a:gd name="f308" fmla="*/ f244 f109 1"/>
                  <a:gd name="f309" fmla="*/ f245 f110 1"/>
                  <a:gd name="f310" fmla="*/ f246 f109 1"/>
                  <a:gd name="f311" fmla="*/ f247 f110 1"/>
                  <a:gd name="f312" fmla="*/ f248 f109 1"/>
                  <a:gd name="f313" fmla="*/ f249 f110 1"/>
                  <a:gd name="f314" fmla="*/ f250 f110 1"/>
                  <a:gd name="f315" fmla="*/ f251 f109 1"/>
                  <a:gd name="f316" fmla="*/ f252 f110 1"/>
                  <a:gd name="f317" fmla="*/ f253 f109 1"/>
                  <a:gd name="f318" fmla="*/ f254 f110 1"/>
                  <a:gd name="f319" fmla="*/ f255 f109 1"/>
                  <a:gd name="f320" fmla="*/ f256 f110 1"/>
                  <a:gd name="f321" fmla="*/ f257 f109 1"/>
                  <a:gd name="f322" fmla="*/ f258 f110 1"/>
                  <a:gd name="f323" fmla="*/ f259 f109 1"/>
                  <a:gd name="f324" fmla="*/ f260 f110 1"/>
                  <a:gd name="f325" fmla="*/ f261 f109 1"/>
                  <a:gd name="f326" fmla="*/ f262 f110 1"/>
                  <a:gd name="f327" fmla="*/ f263 f109 1"/>
                  <a:gd name="f328" fmla="*/ f264 f110 1"/>
                  <a:gd name="f329" fmla="*/ f265 f109 1"/>
                  <a:gd name="f330" fmla="*/ f266 f110 1"/>
                  <a:gd name="f331" fmla="*/ f267 f110 1"/>
                  <a:gd name="f332" fmla="*/ f268 f110 1"/>
                  <a:gd name="f333" fmla="*/ f269 f110 1"/>
                  <a:gd name="f334" fmla="*/ f270 f109 1"/>
                  <a:gd name="f335" fmla="*/ f271 f109 1"/>
                  <a:gd name="f336" fmla="*/ f272 f110 1"/>
                  <a:gd name="f337" fmla="*/ f273 f110 1"/>
                  <a:gd name="f338" fmla="*/ f274 f110 1"/>
                  <a:gd name="f339" fmla="*/ f275 f109 1"/>
                  <a:gd name="f340" fmla="*/ f276 f109 1"/>
                  <a:gd name="f341" fmla="*/ f277 f110 1"/>
                  <a:gd name="f342" fmla="*/ f278 f109 1"/>
                  <a:gd name="f343" fmla="*/ f279 f110 1"/>
                  <a:gd name="f344" fmla="*/ f280 f109 1"/>
                  <a:gd name="f345" fmla="*/ f281 f110 1"/>
                  <a:gd name="f346" fmla="*/ f282 f109 1"/>
                  <a:gd name="f347" fmla="*/ f283 f109 1"/>
                  <a:gd name="f348" fmla="*/ f284 f109 1"/>
                  <a:gd name="f349" fmla="*/ f285 f109 1"/>
                  <a:gd name="f350" fmla="*/ f286 f110 1"/>
                  <a:gd name="f351" fmla="*/ f287 f109 1"/>
                  <a:gd name="f352" fmla="*/ f288 f110 1"/>
                  <a:gd name="f353" fmla="*/ f289 f109 1"/>
                  <a:gd name="f354" fmla="*/ f290 f110 1"/>
                  <a:gd name="f355" fmla="*/ f291 f109 1"/>
                  <a:gd name="f356" fmla="*/ f292 f110 1"/>
                  <a:gd name="f357" fmla="*/ f293 f110 1"/>
                  <a:gd name="f358" fmla="*/ f294 f110 1"/>
                  <a:gd name="f359" fmla="*/ f295 f110 1"/>
                  <a:gd name="f360" fmla="*/ f296 f109 1"/>
                  <a:gd name="f361" fmla="*/ f297 f109 1"/>
                  <a:gd name="f362" fmla="*/ f298 f110 1"/>
                  <a:gd name="f363" fmla="*/ f299 f109 1"/>
                  <a:gd name="f364" fmla="*/ f300 f109 1"/>
                  <a:gd name="f365" fmla="*/ f301 f109 1"/>
                </a:gdLst>
                <a:ahLst/>
                <a:cxnLst>
                  <a:cxn ang="3cd4">
                    <a:pos x="hc" y="t"/>
                  </a:cxn>
                  <a:cxn ang="0">
                    <a:pos x="r" y="vc"/>
                  </a:cxn>
                  <a:cxn ang="cd4">
                    <a:pos x="hc" y="b"/>
                  </a:cxn>
                  <a:cxn ang="cd2">
                    <a:pos x="l" y="vc"/>
                  </a:cxn>
                  <a:cxn ang="f241">
                    <a:pos x="f306" y="f307"/>
                  </a:cxn>
                  <a:cxn ang="f241">
                    <a:pos x="f308" y="f309"/>
                  </a:cxn>
                  <a:cxn ang="f241">
                    <a:pos x="f310" y="f311"/>
                  </a:cxn>
                  <a:cxn ang="f241">
                    <a:pos x="f312" y="f313"/>
                  </a:cxn>
                  <a:cxn ang="f241">
                    <a:pos x="f312" y="f314"/>
                  </a:cxn>
                  <a:cxn ang="f241">
                    <a:pos x="f315" y="f316"/>
                  </a:cxn>
                  <a:cxn ang="f241">
                    <a:pos x="f317" y="f318"/>
                  </a:cxn>
                  <a:cxn ang="f241">
                    <a:pos x="f319" y="f318"/>
                  </a:cxn>
                  <a:cxn ang="f241">
                    <a:pos x="f319" y="f320"/>
                  </a:cxn>
                  <a:cxn ang="f241">
                    <a:pos x="f321" y="f322"/>
                  </a:cxn>
                  <a:cxn ang="f241">
                    <a:pos x="f323" y="f324"/>
                  </a:cxn>
                  <a:cxn ang="f241">
                    <a:pos x="f325" y="f326"/>
                  </a:cxn>
                  <a:cxn ang="f241">
                    <a:pos x="f327" y="f328"/>
                  </a:cxn>
                  <a:cxn ang="f241">
                    <a:pos x="f329" y="f330"/>
                  </a:cxn>
                  <a:cxn ang="f241">
                    <a:pos x="f327" y="f331"/>
                  </a:cxn>
                  <a:cxn ang="f241">
                    <a:pos x="f325" y="f332"/>
                  </a:cxn>
                  <a:cxn ang="f241">
                    <a:pos x="f323" y="f333"/>
                  </a:cxn>
                  <a:cxn ang="f241">
                    <a:pos x="f334" y="f333"/>
                  </a:cxn>
                  <a:cxn ang="f241">
                    <a:pos x="f335" y="f336"/>
                  </a:cxn>
                  <a:cxn ang="f241">
                    <a:pos x="f319" y="f337"/>
                  </a:cxn>
                  <a:cxn ang="f241">
                    <a:pos x="f319" y="f338"/>
                  </a:cxn>
                  <a:cxn ang="f241">
                    <a:pos x="f339" y="f338"/>
                  </a:cxn>
                  <a:cxn ang="f241">
                    <a:pos x="f340" y="f341"/>
                  </a:cxn>
                  <a:cxn ang="f241">
                    <a:pos x="f342" y="f343"/>
                  </a:cxn>
                  <a:cxn ang="f241">
                    <a:pos x="f344" y="f345"/>
                  </a:cxn>
                  <a:cxn ang="f241">
                    <a:pos x="f346" y="f343"/>
                  </a:cxn>
                  <a:cxn ang="f241">
                    <a:pos x="f347" y="f341"/>
                  </a:cxn>
                  <a:cxn ang="f241">
                    <a:pos x="f348" y="f338"/>
                  </a:cxn>
                  <a:cxn ang="f241">
                    <a:pos x="f349" y="f338"/>
                  </a:cxn>
                  <a:cxn ang="f241">
                    <a:pos x="f349" y="f350"/>
                  </a:cxn>
                  <a:cxn ang="f241">
                    <a:pos x="f351" y="f352"/>
                  </a:cxn>
                  <a:cxn ang="f241">
                    <a:pos x="f353" y="f354"/>
                  </a:cxn>
                  <a:cxn ang="f241">
                    <a:pos x="f355" y="f356"/>
                  </a:cxn>
                  <a:cxn ang="f241">
                    <a:pos x="f353" y="f357"/>
                  </a:cxn>
                  <a:cxn ang="f241">
                    <a:pos x="f351" y="f358"/>
                  </a:cxn>
                  <a:cxn ang="f241">
                    <a:pos x="f349" y="f359"/>
                  </a:cxn>
                  <a:cxn ang="f241">
                    <a:pos x="f349" y="f318"/>
                  </a:cxn>
                  <a:cxn ang="f241">
                    <a:pos x="f360" y="f318"/>
                  </a:cxn>
                  <a:cxn ang="f241">
                    <a:pos x="f361" y="f362"/>
                  </a:cxn>
                  <a:cxn ang="f241">
                    <a:pos x="f363" y="f313"/>
                  </a:cxn>
                  <a:cxn ang="f241">
                    <a:pos x="f364" y="f311"/>
                  </a:cxn>
                  <a:cxn ang="f241">
                    <a:pos x="f365" y="f309"/>
                  </a:cxn>
                  <a:cxn ang="f241">
                    <a:pos x="f306" y="f307"/>
                  </a:cxn>
                </a:cxnLst>
                <a:rect l="f302" t="f305" r="f303" b="f304"/>
                <a:pathLst>
                  <a:path w="1798939" h="1800879">
                    <a:moveTo>
                      <a:pt x="f8" y="f5"/>
                    </a:moveTo>
                    <a:cubicBezTo>
                      <a:pt x="f9" y="f5"/>
                      <a:pt x="f10" y="f11"/>
                      <a:pt x="f10" y="f12"/>
                    </a:cubicBezTo>
                    <a:cubicBezTo>
                      <a:pt x="f10" y="f13"/>
                      <a:pt x="f14" y="f15"/>
                      <a:pt x="f16" y="f17"/>
                    </a:cubicBezTo>
                    <a:cubicBezTo>
                      <a:pt x="f9" y="f18"/>
                      <a:pt x="f19" y="f20"/>
                      <a:pt x="f19" y="f21"/>
                    </a:cubicBezTo>
                    <a:lnTo>
                      <a:pt x="f19" y="f22"/>
                    </a:lnTo>
                    <a:cubicBezTo>
                      <a:pt x="f19" y="f23"/>
                      <a:pt x="f24" y="f25"/>
                      <a:pt x="f26" y="f27"/>
                    </a:cubicBezTo>
                    <a:lnTo>
                      <a:pt x="f28" y="f29"/>
                    </a:lnTo>
                    <a:lnTo>
                      <a:pt x="f30" y="f29"/>
                    </a:lnTo>
                    <a:lnTo>
                      <a:pt x="f30" y="f31"/>
                    </a:lnTo>
                    <a:lnTo>
                      <a:pt x="f32" y="f33"/>
                    </a:lnTo>
                    <a:cubicBezTo>
                      <a:pt x="f34" y="f35"/>
                      <a:pt x="f36" y="f37"/>
                      <a:pt x="f38" y="f37"/>
                    </a:cubicBezTo>
                    <a:cubicBezTo>
                      <a:pt x="f39" y="f37"/>
                      <a:pt x="f40" y="f41"/>
                      <a:pt x="f42" y="f43"/>
                    </a:cubicBezTo>
                    <a:cubicBezTo>
                      <a:pt x="f44" y="f45"/>
                      <a:pt x="f46" y="f47"/>
                      <a:pt x="f48" y="f47"/>
                    </a:cubicBezTo>
                    <a:cubicBezTo>
                      <a:pt x="f49" y="f47"/>
                      <a:pt x="f6" y="f41"/>
                      <a:pt x="f6" y="f50"/>
                    </a:cubicBezTo>
                    <a:cubicBezTo>
                      <a:pt x="f6" y="f51"/>
                      <a:pt x="f49" y="f52"/>
                      <a:pt x="f48" y="f52"/>
                    </a:cubicBezTo>
                    <a:cubicBezTo>
                      <a:pt x="f46" y="f52"/>
                      <a:pt x="f44" y="f53"/>
                      <a:pt x="f42" y="f54"/>
                    </a:cubicBezTo>
                    <a:cubicBezTo>
                      <a:pt x="f40" y="f51"/>
                      <a:pt x="f39" y="f55"/>
                      <a:pt x="f38" y="f55"/>
                    </a:cubicBezTo>
                    <a:lnTo>
                      <a:pt x="f56" y="f55"/>
                    </a:lnTo>
                    <a:cubicBezTo>
                      <a:pt x="f57" y="f55"/>
                      <a:pt x="f58" y="f59"/>
                      <a:pt x="f60" y="f61"/>
                    </a:cubicBezTo>
                    <a:lnTo>
                      <a:pt x="f30" y="f62"/>
                    </a:lnTo>
                    <a:lnTo>
                      <a:pt x="f30" y="f7"/>
                    </a:lnTo>
                    <a:lnTo>
                      <a:pt x="f63" y="f7"/>
                    </a:lnTo>
                    <a:lnTo>
                      <a:pt x="f64" y="f65"/>
                    </a:lnTo>
                    <a:cubicBezTo>
                      <a:pt x="f66" y="f67"/>
                      <a:pt x="f68" y="f69"/>
                      <a:pt x="f68" y="f70"/>
                    </a:cubicBezTo>
                    <a:cubicBezTo>
                      <a:pt x="f68" y="f71"/>
                      <a:pt x="f72" y="f73"/>
                      <a:pt x="f74" y="f73"/>
                    </a:cubicBezTo>
                    <a:cubicBezTo>
                      <a:pt x="f75" y="f73"/>
                      <a:pt x="f76" y="f71"/>
                      <a:pt x="f76" y="f70"/>
                    </a:cubicBezTo>
                    <a:cubicBezTo>
                      <a:pt x="f76" y="f69"/>
                      <a:pt x="f77" y="f67"/>
                      <a:pt x="f78" y="f65"/>
                    </a:cubicBezTo>
                    <a:lnTo>
                      <a:pt x="f79" y="f7"/>
                    </a:lnTo>
                    <a:lnTo>
                      <a:pt x="f5" y="f7"/>
                    </a:lnTo>
                    <a:lnTo>
                      <a:pt x="f5" y="f80"/>
                    </a:lnTo>
                    <a:lnTo>
                      <a:pt x="f81" y="f82"/>
                    </a:lnTo>
                    <a:cubicBezTo>
                      <a:pt x="f83" y="f84"/>
                      <a:pt x="f85" y="f86"/>
                      <a:pt x="f87" y="f86"/>
                    </a:cubicBezTo>
                    <a:cubicBezTo>
                      <a:pt x="f88" y="f86"/>
                      <a:pt x="f89" y="f90"/>
                      <a:pt x="f89" y="f91"/>
                    </a:cubicBezTo>
                    <a:cubicBezTo>
                      <a:pt x="f89" y="f92"/>
                      <a:pt x="f88" y="f93"/>
                      <a:pt x="f87" y="f93"/>
                    </a:cubicBezTo>
                    <a:cubicBezTo>
                      <a:pt x="f85" y="f93"/>
                      <a:pt x="f83" y="f94"/>
                      <a:pt x="f81" y="f95"/>
                    </a:cubicBezTo>
                    <a:lnTo>
                      <a:pt x="f5" y="f96"/>
                    </a:lnTo>
                    <a:lnTo>
                      <a:pt x="f5" y="f29"/>
                    </a:lnTo>
                    <a:lnTo>
                      <a:pt x="f97" y="f29"/>
                    </a:lnTo>
                    <a:lnTo>
                      <a:pt x="f98" y="f99"/>
                    </a:lnTo>
                    <a:cubicBezTo>
                      <a:pt x="f100" y="f101"/>
                      <a:pt x="f102" y="f103"/>
                      <a:pt x="f102" y="f21"/>
                    </a:cubicBezTo>
                    <a:cubicBezTo>
                      <a:pt x="f102" y="f20"/>
                      <a:pt x="f104" y="f18"/>
                      <a:pt x="f105" y="f17"/>
                    </a:cubicBezTo>
                    <a:cubicBezTo>
                      <a:pt x="f106" y="f15"/>
                      <a:pt x="f107" y="f13"/>
                      <a:pt x="f107" y="f12"/>
                    </a:cubicBezTo>
                    <a:cubicBezTo>
                      <a:pt x="f107" y="f11"/>
                      <a:pt x="f104" y="f5"/>
                      <a:pt x="f8" y="f5"/>
                    </a:cubicBezTo>
                    <a:close/>
                  </a:path>
                </a:pathLst>
              </a:custGeom>
              <a:solidFill>
                <a:srgbClr val="6BCBC5">
                  <a:alpha val="74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0" cap="none" spc="0" baseline="0">
                  <a:solidFill>
                    <a:srgbClr val="000000"/>
                  </a:solidFill>
                  <a:uFillTx/>
                  <a:latin typeface="Calibri"/>
                  <a:ea typeface="新細明體" pitchFamily="18"/>
                  <a:cs typeface="Arial"/>
                </a:endParaRPr>
              </a:p>
            </p:txBody>
          </p:sp>
          <p:sp>
            <p:nvSpPr>
              <p:cNvPr id="6" name="手繪多邊形 92"/>
              <p:cNvSpPr/>
              <p:nvPr/>
            </p:nvSpPr>
            <p:spPr>
              <a:xfrm>
                <a:off x="8879683" y="2559844"/>
                <a:ext cx="2326480" cy="2271717"/>
              </a:xfrm>
              <a:custGeom>
                <a:avLst/>
                <a:gdLst>
                  <a:gd name="f0" fmla="val 10800000"/>
                  <a:gd name="f1" fmla="val 5400000"/>
                  <a:gd name="f2" fmla="val 180"/>
                  <a:gd name="f3" fmla="val w"/>
                  <a:gd name="f4" fmla="val h"/>
                  <a:gd name="f5" fmla="val 0"/>
                  <a:gd name="f6" fmla="val 1798939"/>
                  <a:gd name="f7" fmla="val 1800879"/>
                  <a:gd name="f8" fmla="val 719968"/>
                  <a:gd name="f9" fmla="val 802883"/>
                  <a:gd name="f10" fmla="val 870158"/>
                  <a:gd name="f11" fmla="val 66930"/>
                  <a:gd name="f12" fmla="val 149418"/>
                  <a:gd name="f13" fmla="val 193380"/>
                  <a:gd name="f14" fmla="val 850546"/>
                  <a:gd name="f15" fmla="val 235365"/>
                  <a:gd name="f16" fmla="val 816536"/>
                  <a:gd name="f17" fmla="val 263767"/>
                  <a:gd name="f18" fmla="val 275127"/>
                  <a:gd name="f19" fmla="val 795187"/>
                  <a:gd name="f20" fmla="val 291922"/>
                  <a:gd name="f21" fmla="val 309457"/>
                  <a:gd name="f22" fmla="val 326004"/>
                  <a:gd name="f23" fmla="val 339093"/>
                  <a:gd name="f24" fmla="val 800525"/>
                  <a:gd name="f25" fmla="val 350948"/>
                  <a:gd name="f26" fmla="val 809151"/>
                  <a:gd name="f27" fmla="val 359530"/>
                  <a:gd name="f28" fmla="val 810887"/>
                  <a:gd name="f29" fmla="val 360695"/>
                  <a:gd name="f30" fmla="val 1440184"/>
                  <a:gd name="f31" fmla="val 980841"/>
                  <a:gd name="f32" fmla="val 1444255"/>
                  <a:gd name="f33" fmla="val 986888"/>
                  <a:gd name="f34" fmla="val 1455832"/>
                  <a:gd name="f35" fmla="val 998494"/>
                  <a:gd name="f36" fmla="val 1471824"/>
                  <a:gd name="f37" fmla="val 1005693"/>
                  <a:gd name="f38" fmla="val 1489482"/>
                  <a:gd name="f39" fmla="val 1507017"/>
                  <a:gd name="f40" fmla="val 1523811"/>
                  <a:gd name="f41" fmla="val 997749"/>
                  <a:gd name="f42" fmla="val 1535172"/>
                  <a:gd name="f43" fmla="val 984344"/>
                  <a:gd name="f44" fmla="val 1563574"/>
                  <a:gd name="f45" fmla="val 950334"/>
                  <a:gd name="f46" fmla="val 1605559"/>
                  <a:gd name="f47" fmla="val 930722"/>
                  <a:gd name="f48" fmla="val 1649520"/>
                  <a:gd name="f49" fmla="val 1732009"/>
                  <a:gd name="f50" fmla="val 1080663"/>
                  <a:gd name="f51" fmla="val 1163578"/>
                  <a:gd name="f52" fmla="val 1230853"/>
                  <a:gd name="f53" fmla="val 1211241"/>
                  <a:gd name="f54" fmla="val 1177232"/>
                  <a:gd name="f55" fmla="val 1155882"/>
                  <a:gd name="f56" fmla="val 1472935"/>
                  <a:gd name="f57" fmla="val 1466390"/>
                  <a:gd name="f58" fmla="val 1460154"/>
                  <a:gd name="f59" fmla="val 1157217"/>
                  <a:gd name="f60" fmla="val 1454482"/>
                  <a:gd name="f61" fmla="val 1159629"/>
                  <a:gd name="f62" fmla="val 1169320"/>
                  <a:gd name="f63" fmla="val 829412"/>
                  <a:gd name="f64" fmla="val 844456"/>
                  <a:gd name="f65" fmla="val 1781326"/>
                  <a:gd name="f66" fmla="val 888311"/>
                  <a:gd name="f67" fmla="val 1744702"/>
                  <a:gd name="f68" fmla="val 913600"/>
                  <a:gd name="f69" fmla="val 1690562"/>
                  <a:gd name="f70" fmla="val 1633875"/>
                  <a:gd name="f71" fmla="val 1527507"/>
                  <a:gd name="f72" fmla="val 826849"/>
                  <a:gd name="f73" fmla="val 1441202"/>
                  <a:gd name="f74" fmla="val 719932"/>
                  <a:gd name="f75" fmla="val 613015"/>
                  <a:gd name="f76" fmla="val 526585"/>
                  <a:gd name="f77" fmla="val 551874"/>
                  <a:gd name="f78" fmla="val 595729"/>
                  <a:gd name="f79" fmla="val 610684"/>
                  <a:gd name="f80" fmla="val 1207562"/>
                  <a:gd name="f81" fmla="val 28007"/>
                  <a:gd name="f82" fmla="val 1234456"/>
                  <a:gd name="f83" fmla="val 61342"/>
                  <a:gd name="f84" fmla="val 1260070"/>
                  <a:gd name="f85" fmla="val 102424"/>
                  <a:gd name="f86" fmla="val 1274295"/>
                  <a:gd name="f87" fmla="val 144940"/>
                  <a:gd name="f88" fmla="val 251308"/>
                  <a:gd name="f89" fmla="val 337613"/>
                  <a:gd name="f90" fmla="val 1187545"/>
                  <a:gd name="f91" fmla="val 1080628"/>
                  <a:gd name="f92" fmla="val 973710"/>
                  <a:gd name="f93" fmla="val 887280"/>
                  <a:gd name="f94" fmla="val 901505"/>
                  <a:gd name="f95" fmla="val 927119"/>
                  <a:gd name="f96" fmla="val 954013"/>
                  <a:gd name="f97" fmla="val 617264"/>
                  <a:gd name="f98" fmla="val 626193"/>
                  <a:gd name="f99" fmla="val 354684"/>
                  <a:gd name="f100" fmla="val 637798"/>
                  <a:gd name="f101" fmla="val 343107"/>
                  <a:gd name="f102" fmla="val 644997"/>
                  <a:gd name="f103" fmla="val 327115"/>
                  <a:gd name="f104" fmla="val 637054"/>
                  <a:gd name="f105" fmla="val 623648"/>
                  <a:gd name="f106" fmla="val 589638"/>
                  <a:gd name="f107" fmla="val 570027"/>
                  <a:gd name="f108" fmla="+- 0 0 -90"/>
                  <a:gd name="f109" fmla="*/ f3 1 1798939"/>
                  <a:gd name="f110" fmla="*/ f4 1 1800879"/>
                  <a:gd name="f111" fmla="+- f7 0 f5"/>
                  <a:gd name="f112" fmla="+- f6 0 f5"/>
                  <a:gd name="f113" fmla="*/ f108 f0 1"/>
                  <a:gd name="f114" fmla="*/ f112 1 1798939"/>
                  <a:gd name="f115" fmla="*/ f111 1 1800879"/>
                  <a:gd name="f116" fmla="*/ 719968 f112 1"/>
                  <a:gd name="f117" fmla="*/ 0 f111 1"/>
                  <a:gd name="f118" fmla="*/ 870158 f112 1"/>
                  <a:gd name="f119" fmla="*/ 149418 f111 1"/>
                  <a:gd name="f120" fmla="*/ 816536 f112 1"/>
                  <a:gd name="f121" fmla="*/ 263767 f111 1"/>
                  <a:gd name="f122" fmla="*/ 795187 f112 1"/>
                  <a:gd name="f123" fmla="*/ 309457 f111 1"/>
                  <a:gd name="f124" fmla="*/ 326004 f111 1"/>
                  <a:gd name="f125" fmla="*/ 809151 f112 1"/>
                  <a:gd name="f126" fmla="*/ 359530 f111 1"/>
                  <a:gd name="f127" fmla="*/ 810887 f112 1"/>
                  <a:gd name="f128" fmla="*/ 360695 f111 1"/>
                  <a:gd name="f129" fmla="*/ 1440184 f112 1"/>
                  <a:gd name="f130" fmla="*/ 980841 f111 1"/>
                  <a:gd name="f131" fmla="*/ 1444255 f112 1"/>
                  <a:gd name="f132" fmla="*/ 986888 f111 1"/>
                  <a:gd name="f133" fmla="*/ 1489482 f112 1"/>
                  <a:gd name="f134" fmla="*/ 1005693 f111 1"/>
                  <a:gd name="f135" fmla="*/ 1535172 f112 1"/>
                  <a:gd name="f136" fmla="*/ 984344 f111 1"/>
                  <a:gd name="f137" fmla="*/ 1649520 f112 1"/>
                  <a:gd name="f138" fmla="*/ 930722 f111 1"/>
                  <a:gd name="f139" fmla="*/ 1798939 f112 1"/>
                  <a:gd name="f140" fmla="*/ 1080663 f111 1"/>
                  <a:gd name="f141" fmla="*/ 1230853 f111 1"/>
                  <a:gd name="f142" fmla="*/ 1177232 f111 1"/>
                  <a:gd name="f143" fmla="*/ 1155882 f111 1"/>
                  <a:gd name="f144" fmla="*/ 1472935 f112 1"/>
                  <a:gd name="f145" fmla="*/ 1454482 f112 1"/>
                  <a:gd name="f146" fmla="*/ 1159629 f111 1"/>
                  <a:gd name="f147" fmla="*/ 1169320 f111 1"/>
                  <a:gd name="f148" fmla="*/ 1800879 f111 1"/>
                  <a:gd name="f149" fmla="*/ 829412 f112 1"/>
                  <a:gd name="f150" fmla="*/ 844456 f112 1"/>
                  <a:gd name="f151" fmla="*/ 1781326 f111 1"/>
                  <a:gd name="f152" fmla="*/ 913600 f112 1"/>
                  <a:gd name="f153" fmla="*/ 1633875 f111 1"/>
                  <a:gd name="f154" fmla="*/ 719932 f112 1"/>
                  <a:gd name="f155" fmla="*/ 1441202 f111 1"/>
                  <a:gd name="f156" fmla="*/ 526585 f112 1"/>
                  <a:gd name="f157" fmla="*/ 595729 f112 1"/>
                  <a:gd name="f158" fmla="*/ 610684 f112 1"/>
                  <a:gd name="f159" fmla="*/ 0 f112 1"/>
                  <a:gd name="f160" fmla="*/ 1207562 f111 1"/>
                  <a:gd name="f161" fmla="*/ 28007 f112 1"/>
                  <a:gd name="f162" fmla="*/ 1234456 f111 1"/>
                  <a:gd name="f163" fmla="*/ 144940 f112 1"/>
                  <a:gd name="f164" fmla="*/ 1274295 f111 1"/>
                  <a:gd name="f165" fmla="*/ 337613 f112 1"/>
                  <a:gd name="f166" fmla="*/ 1080628 f111 1"/>
                  <a:gd name="f167" fmla="*/ 887280 f111 1"/>
                  <a:gd name="f168" fmla="*/ 927119 f111 1"/>
                  <a:gd name="f169" fmla="*/ 954013 f111 1"/>
                  <a:gd name="f170" fmla="*/ 617264 f112 1"/>
                  <a:gd name="f171" fmla="*/ 626193 f112 1"/>
                  <a:gd name="f172" fmla="*/ 354684 f111 1"/>
                  <a:gd name="f173" fmla="*/ 644997 f112 1"/>
                  <a:gd name="f174" fmla="*/ 623648 f112 1"/>
                  <a:gd name="f175" fmla="*/ 570027 f112 1"/>
                  <a:gd name="f176" fmla="*/ f113 1 f2"/>
                  <a:gd name="f177" fmla="*/ f116 1 1798939"/>
                  <a:gd name="f178" fmla="*/ f117 1 1800879"/>
                  <a:gd name="f179" fmla="*/ f118 1 1798939"/>
                  <a:gd name="f180" fmla="*/ f119 1 1800879"/>
                  <a:gd name="f181" fmla="*/ f120 1 1798939"/>
                  <a:gd name="f182" fmla="*/ f121 1 1800879"/>
                  <a:gd name="f183" fmla="*/ f122 1 1798939"/>
                  <a:gd name="f184" fmla="*/ f123 1 1800879"/>
                  <a:gd name="f185" fmla="*/ f124 1 1800879"/>
                  <a:gd name="f186" fmla="*/ f125 1 1798939"/>
                  <a:gd name="f187" fmla="*/ f126 1 1800879"/>
                  <a:gd name="f188" fmla="*/ f127 1 1798939"/>
                  <a:gd name="f189" fmla="*/ f128 1 1800879"/>
                  <a:gd name="f190" fmla="*/ f129 1 1798939"/>
                  <a:gd name="f191" fmla="*/ f130 1 1800879"/>
                  <a:gd name="f192" fmla="*/ f131 1 1798939"/>
                  <a:gd name="f193" fmla="*/ f132 1 1800879"/>
                  <a:gd name="f194" fmla="*/ f133 1 1798939"/>
                  <a:gd name="f195" fmla="*/ f134 1 1800879"/>
                  <a:gd name="f196" fmla="*/ f135 1 1798939"/>
                  <a:gd name="f197" fmla="*/ f136 1 1800879"/>
                  <a:gd name="f198" fmla="*/ f137 1 1798939"/>
                  <a:gd name="f199" fmla="*/ f138 1 1800879"/>
                  <a:gd name="f200" fmla="*/ f139 1 1798939"/>
                  <a:gd name="f201" fmla="*/ f140 1 1800879"/>
                  <a:gd name="f202" fmla="*/ f141 1 1800879"/>
                  <a:gd name="f203" fmla="*/ f142 1 1800879"/>
                  <a:gd name="f204" fmla="*/ f143 1 1800879"/>
                  <a:gd name="f205" fmla="*/ f144 1 1798939"/>
                  <a:gd name="f206" fmla="*/ f145 1 1798939"/>
                  <a:gd name="f207" fmla="*/ f146 1 1800879"/>
                  <a:gd name="f208" fmla="*/ f147 1 1800879"/>
                  <a:gd name="f209" fmla="*/ f148 1 1800879"/>
                  <a:gd name="f210" fmla="*/ f149 1 1798939"/>
                  <a:gd name="f211" fmla="*/ f150 1 1798939"/>
                  <a:gd name="f212" fmla="*/ f151 1 1800879"/>
                  <a:gd name="f213" fmla="*/ f152 1 1798939"/>
                  <a:gd name="f214" fmla="*/ f153 1 1800879"/>
                  <a:gd name="f215" fmla="*/ f154 1 1798939"/>
                  <a:gd name="f216" fmla="*/ f155 1 1800879"/>
                  <a:gd name="f217" fmla="*/ f156 1 1798939"/>
                  <a:gd name="f218" fmla="*/ f157 1 1798939"/>
                  <a:gd name="f219" fmla="*/ f158 1 1798939"/>
                  <a:gd name="f220" fmla="*/ f159 1 1798939"/>
                  <a:gd name="f221" fmla="*/ f160 1 1800879"/>
                  <a:gd name="f222" fmla="*/ f161 1 1798939"/>
                  <a:gd name="f223" fmla="*/ f162 1 1800879"/>
                  <a:gd name="f224" fmla="*/ f163 1 1798939"/>
                  <a:gd name="f225" fmla="*/ f164 1 1800879"/>
                  <a:gd name="f226" fmla="*/ f165 1 1798939"/>
                  <a:gd name="f227" fmla="*/ f166 1 1800879"/>
                  <a:gd name="f228" fmla="*/ f167 1 1800879"/>
                  <a:gd name="f229" fmla="*/ f168 1 1800879"/>
                  <a:gd name="f230" fmla="*/ f169 1 1800879"/>
                  <a:gd name="f231" fmla="*/ f170 1 1798939"/>
                  <a:gd name="f232" fmla="*/ f171 1 1798939"/>
                  <a:gd name="f233" fmla="*/ f172 1 1800879"/>
                  <a:gd name="f234" fmla="*/ f173 1 1798939"/>
                  <a:gd name="f235" fmla="*/ f174 1 1798939"/>
                  <a:gd name="f236" fmla="*/ f175 1 1798939"/>
                  <a:gd name="f237" fmla="*/ f5 1 f114"/>
                  <a:gd name="f238" fmla="*/ f6 1 f114"/>
                  <a:gd name="f239" fmla="*/ f5 1 f115"/>
                  <a:gd name="f240" fmla="*/ f7 1 f115"/>
                  <a:gd name="f241" fmla="+- f176 0 f1"/>
                  <a:gd name="f242" fmla="*/ f177 1 f114"/>
                  <a:gd name="f243" fmla="*/ f178 1 f115"/>
                  <a:gd name="f244" fmla="*/ f179 1 f114"/>
                  <a:gd name="f245" fmla="*/ f180 1 f115"/>
                  <a:gd name="f246" fmla="*/ f181 1 f114"/>
                  <a:gd name="f247" fmla="*/ f182 1 f115"/>
                  <a:gd name="f248" fmla="*/ f183 1 f114"/>
                  <a:gd name="f249" fmla="*/ f184 1 f115"/>
                  <a:gd name="f250" fmla="*/ f185 1 f115"/>
                  <a:gd name="f251" fmla="*/ f186 1 f114"/>
                  <a:gd name="f252" fmla="*/ f187 1 f115"/>
                  <a:gd name="f253" fmla="*/ f188 1 f114"/>
                  <a:gd name="f254" fmla="*/ f189 1 f115"/>
                  <a:gd name="f255" fmla="*/ f190 1 f114"/>
                  <a:gd name="f256" fmla="*/ f191 1 f115"/>
                  <a:gd name="f257" fmla="*/ f192 1 f114"/>
                  <a:gd name="f258" fmla="*/ f193 1 f115"/>
                  <a:gd name="f259" fmla="*/ f194 1 f114"/>
                  <a:gd name="f260" fmla="*/ f195 1 f115"/>
                  <a:gd name="f261" fmla="*/ f196 1 f114"/>
                  <a:gd name="f262" fmla="*/ f197 1 f115"/>
                  <a:gd name="f263" fmla="*/ f198 1 f114"/>
                  <a:gd name="f264" fmla="*/ f199 1 f115"/>
                  <a:gd name="f265" fmla="*/ f200 1 f114"/>
                  <a:gd name="f266" fmla="*/ f201 1 f115"/>
                  <a:gd name="f267" fmla="*/ f202 1 f115"/>
                  <a:gd name="f268" fmla="*/ f203 1 f115"/>
                  <a:gd name="f269" fmla="*/ f204 1 f115"/>
                  <a:gd name="f270" fmla="*/ f205 1 f114"/>
                  <a:gd name="f271" fmla="*/ f206 1 f114"/>
                  <a:gd name="f272" fmla="*/ f207 1 f115"/>
                  <a:gd name="f273" fmla="*/ f208 1 f115"/>
                  <a:gd name="f274" fmla="*/ f209 1 f115"/>
                  <a:gd name="f275" fmla="*/ f210 1 f114"/>
                  <a:gd name="f276" fmla="*/ f211 1 f114"/>
                  <a:gd name="f277" fmla="*/ f212 1 f115"/>
                  <a:gd name="f278" fmla="*/ f213 1 f114"/>
                  <a:gd name="f279" fmla="*/ f214 1 f115"/>
                  <a:gd name="f280" fmla="*/ f215 1 f114"/>
                  <a:gd name="f281" fmla="*/ f216 1 f115"/>
                  <a:gd name="f282" fmla="*/ f217 1 f114"/>
                  <a:gd name="f283" fmla="*/ f218 1 f114"/>
                  <a:gd name="f284" fmla="*/ f219 1 f114"/>
                  <a:gd name="f285" fmla="*/ f220 1 f114"/>
                  <a:gd name="f286" fmla="*/ f221 1 f115"/>
                  <a:gd name="f287" fmla="*/ f222 1 f114"/>
                  <a:gd name="f288" fmla="*/ f223 1 f115"/>
                  <a:gd name="f289" fmla="*/ f224 1 f114"/>
                  <a:gd name="f290" fmla="*/ f225 1 f115"/>
                  <a:gd name="f291" fmla="*/ f226 1 f114"/>
                  <a:gd name="f292" fmla="*/ f227 1 f115"/>
                  <a:gd name="f293" fmla="*/ f228 1 f115"/>
                  <a:gd name="f294" fmla="*/ f229 1 f115"/>
                  <a:gd name="f295" fmla="*/ f230 1 f115"/>
                  <a:gd name="f296" fmla="*/ f231 1 f114"/>
                  <a:gd name="f297" fmla="*/ f232 1 f114"/>
                  <a:gd name="f298" fmla="*/ f233 1 f115"/>
                  <a:gd name="f299" fmla="*/ f234 1 f114"/>
                  <a:gd name="f300" fmla="*/ f235 1 f114"/>
                  <a:gd name="f301" fmla="*/ f236 1 f114"/>
                  <a:gd name="f302" fmla="*/ f237 f109 1"/>
                  <a:gd name="f303" fmla="*/ f238 f109 1"/>
                  <a:gd name="f304" fmla="*/ f240 f110 1"/>
                  <a:gd name="f305" fmla="*/ f239 f110 1"/>
                  <a:gd name="f306" fmla="*/ f242 f109 1"/>
                  <a:gd name="f307" fmla="*/ f243 f110 1"/>
                  <a:gd name="f308" fmla="*/ f244 f109 1"/>
                  <a:gd name="f309" fmla="*/ f245 f110 1"/>
                  <a:gd name="f310" fmla="*/ f246 f109 1"/>
                  <a:gd name="f311" fmla="*/ f247 f110 1"/>
                  <a:gd name="f312" fmla="*/ f248 f109 1"/>
                  <a:gd name="f313" fmla="*/ f249 f110 1"/>
                  <a:gd name="f314" fmla="*/ f250 f110 1"/>
                  <a:gd name="f315" fmla="*/ f251 f109 1"/>
                  <a:gd name="f316" fmla="*/ f252 f110 1"/>
                  <a:gd name="f317" fmla="*/ f253 f109 1"/>
                  <a:gd name="f318" fmla="*/ f254 f110 1"/>
                  <a:gd name="f319" fmla="*/ f255 f109 1"/>
                  <a:gd name="f320" fmla="*/ f256 f110 1"/>
                  <a:gd name="f321" fmla="*/ f257 f109 1"/>
                  <a:gd name="f322" fmla="*/ f258 f110 1"/>
                  <a:gd name="f323" fmla="*/ f259 f109 1"/>
                  <a:gd name="f324" fmla="*/ f260 f110 1"/>
                  <a:gd name="f325" fmla="*/ f261 f109 1"/>
                  <a:gd name="f326" fmla="*/ f262 f110 1"/>
                  <a:gd name="f327" fmla="*/ f263 f109 1"/>
                  <a:gd name="f328" fmla="*/ f264 f110 1"/>
                  <a:gd name="f329" fmla="*/ f265 f109 1"/>
                  <a:gd name="f330" fmla="*/ f266 f110 1"/>
                  <a:gd name="f331" fmla="*/ f267 f110 1"/>
                  <a:gd name="f332" fmla="*/ f268 f110 1"/>
                  <a:gd name="f333" fmla="*/ f269 f110 1"/>
                  <a:gd name="f334" fmla="*/ f270 f109 1"/>
                  <a:gd name="f335" fmla="*/ f271 f109 1"/>
                  <a:gd name="f336" fmla="*/ f272 f110 1"/>
                  <a:gd name="f337" fmla="*/ f273 f110 1"/>
                  <a:gd name="f338" fmla="*/ f274 f110 1"/>
                  <a:gd name="f339" fmla="*/ f275 f109 1"/>
                  <a:gd name="f340" fmla="*/ f276 f109 1"/>
                  <a:gd name="f341" fmla="*/ f277 f110 1"/>
                  <a:gd name="f342" fmla="*/ f278 f109 1"/>
                  <a:gd name="f343" fmla="*/ f279 f110 1"/>
                  <a:gd name="f344" fmla="*/ f280 f109 1"/>
                  <a:gd name="f345" fmla="*/ f281 f110 1"/>
                  <a:gd name="f346" fmla="*/ f282 f109 1"/>
                  <a:gd name="f347" fmla="*/ f283 f109 1"/>
                  <a:gd name="f348" fmla="*/ f284 f109 1"/>
                  <a:gd name="f349" fmla="*/ f285 f109 1"/>
                  <a:gd name="f350" fmla="*/ f286 f110 1"/>
                  <a:gd name="f351" fmla="*/ f287 f109 1"/>
                  <a:gd name="f352" fmla="*/ f288 f110 1"/>
                  <a:gd name="f353" fmla="*/ f289 f109 1"/>
                  <a:gd name="f354" fmla="*/ f290 f110 1"/>
                  <a:gd name="f355" fmla="*/ f291 f109 1"/>
                  <a:gd name="f356" fmla="*/ f292 f110 1"/>
                  <a:gd name="f357" fmla="*/ f293 f110 1"/>
                  <a:gd name="f358" fmla="*/ f294 f110 1"/>
                  <a:gd name="f359" fmla="*/ f295 f110 1"/>
                  <a:gd name="f360" fmla="*/ f296 f109 1"/>
                  <a:gd name="f361" fmla="*/ f297 f109 1"/>
                  <a:gd name="f362" fmla="*/ f298 f110 1"/>
                  <a:gd name="f363" fmla="*/ f299 f109 1"/>
                  <a:gd name="f364" fmla="*/ f300 f109 1"/>
                  <a:gd name="f365" fmla="*/ f301 f109 1"/>
                </a:gdLst>
                <a:ahLst/>
                <a:cxnLst>
                  <a:cxn ang="3cd4">
                    <a:pos x="hc" y="t"/>
                  </a:cxn>
                  <a:cxn ang="0">
                    <a:pos x="r" y="vc"/>
                  </a:cxn>
                  <a:cxn ang="cd4">
                    <a:pos x="hc" y="b"/>
                  </a:cxn>
                  <a:cxn ang="cd2">
                    <a:pos x="l" y="vc"/>
                  </a:cxn>
                  <a:cxn ang="f241">
                    <a:pos x="f306" y="f307"/>
                  </a:cxn>
                  <a:cxn ang="f241">
                    <a:pos x="f308" y="f309"/>
                  </a:cxn>
                  <a:cxn ang="f241">
                    <a:pos x="f310" y="f311"/>
                  </a:cxn>
                  <a:cxn ang="f241">
                    <a:pos x="f312" y="f313"/>
                  </a:cxn>
                  <a:cxn ang="f241">
                    <a:pos x="f312" y="f314"/>
                  </a:cxn>
                  <a:cxn ang="f241">
                    <a:pos x="f315" y="f316"/>
                  </a:cxn>
                  <a:cxn ang="f241">
                    <a:pos x="f317" y="f318"/>
                  </a:cxn>
                  <a:cxn ang="f241">
                    <a:pos x="f319" y="f318"/>
                  </a:cxn>
                  <a:cxn ang="f241">
                    <a:pos x="f319" y="f320"/>
                  </a:cxn>
                  <a:cxn ang="f241">
                    <a:pos x="f321" y="f322"/>
                  </a:cxn>
                  <a:cxn ang="f241">
                    <a:pos x="f323" y="f324"/>
                  </a:cxn>
                  <a:cxn ang="f241">
                    <a:pos x="f325" y="f326"/>
                  </a:cxn>
                  <a:cxn ang="f241">
                    <a:pos x="f327" y="f328"/>
                  </a:cxn>
                  <a:cxn ang="f241">
                    <a:pos x="f329" y="f330"/>
                  </a:cxn>
                  <a:cxn ang="f241">
                    <a:pos x="f327" y="f331"/>
                  </a:cxn>
                  <a:cxn ang="f241">
                    <a:pos x="f325" y="f332"/>
                  </a:cxn>
                  <a:cxn ang="f241">
                    <a:pos x="f323" y="f333"/>
                  </a:cxn>
                  <a:cxn ang="f241">
                    <a:pos x="f334" y="f333"/>
                  </a:cxn>
                  <a:cxn ang="f241">
                    <a:pos x="f335" y="f336"/>
                  </a:cxn>
                  <a:cxn ang="f241">
                    <a:pos x="f319" y="f337"/>
                  </a:cxn>
                  <a:cxn ang="f241">
                    <a:pos x="f319" y="f338"/>
                  </a:cxn>
                  <a:cxn ang="f241">
                    <a:pos x="f339" y="f338"/>
                  </a:cxn>
                  <a:cxn ang="f241">
                    <a:pos x="f340" y="f341"/>
                  </a:cxn>
                  <a:cxn ang="f241">
                    <a:pos x="f342" y="f343"/>
                  </a:cxn>
                  <a:cxn ang="f241">
                    <a:pos x="f344" y="f345"/>
                  </a:cxn>
                  <a:cxn ang="f241">
                    <a:pos x="f346" y="f343"/>
                  </a:cxn>
                  <a:cxn ang="f241">
                    <a:pos x="f347" y="f341"/>
                  </a:cxn>
                  <a:cxn ang="f241">
                    <a:pos x="f348" y="f338"/>
                  </a:cxn>
                  <a:cxn ang="f241">
                    <a:pos x="f349" y="f338"/>
                  </a:cxn>
                  <a:cxn ang="f241">
                    <a:pos x="f349" y="f350"/>
                  </a:cxn>
                  <a:cxn ang="f241">
                    <a:pos x="f351" y="f352"/>
                  </a:cxn>
                  <a:cxn ang="f241">
                    <a:pos x="f353" y="f354"/>
                  </a:cxn>
                  <a:cxn ang="f241">
                    <a:pos x="f355" y="f356"/>
                  </a:cxn>
                  <a:cxn ang="f241">
                    <a:pos x="f353" y="f357"/>
                  </a:cxn>
                  <a:cxn ang="f241">
                    <a:pos x="f351" y="f358"/>
                  </a:cxn>
                  <a:cxn ang="f241">
                    <a:pos x="f349" y="f359"/>
                  </a:cxn>
                  <a:cxn ang="f241">
                    <a:pos x="f349" y="f318"/>
                  </a:cxn>
                  <a:cxn ang="f241">
                    <a:pos x="f360" y="f318"/>
                  </a:cxn>
                  <a:cxn ang="f241">
                    <a:pos x="f361" y="f362"/>
                  </a:cxn>
                  <a:cxn ang="f241">
                    <a:pos x="f363" y="f313"/>
                  </a:cxn>
                  <a:cxn ang="f241">
                    <a:pos x="f364" y="f311"/>
                  </a:cxn>
                  <a:cxn ang="f241">
                    <a:pos x="f365" y="f309"/>
                  </a:cxn>
                  <a:cxn ang="f241">
                    <a:pos x="f306" y="f307"/>
                  </a:cxn>
                </a:cxnLst>
                <a:rect l="f302" t="f305" r="f303" b="f304"/>
                <a:pathLst>
                  <a:path w="1798939" h="1800879">
                    <a:moveTo>
                      <a:pt x="f8" y="f5"/>
                    </a:moveTo>
                    <a:cubicBezTo>
                      <a:pt x="f9" y="f5"/>
                      <a:pt x="f10" y="f11"/>
                      <a:pt x="f10" y="f12"/>
                    </a:cubicBezTo>
                    <a:cubicBezTo>
                      <a:pt x="f10" y="f13"/>
                      <a:pt x="f14" y="f15"/>
                      <a:pt x="f16" y="f17"/>
                    </a:cubicBezTo>
                    <a:cubicBezTo>
                      <a:pt x="f9" y="f18"/>
                      <a:pt x="f19" y="f20"/>
                      <a:pt x="f19" y="f21"/>
                    </a:cubicBezTo>
                    <a:lnTo>
                      <a:pt x="f19" y="f22"/>
                    </a:lnTo>
                    <a:cubicBezTo>
                      <a:pt x="f19" y="f23"/>
                      <a:pt x="f24" y="f25"/>
                      <a:pt x="f26" y="f27"/>
                    </a:cubicBezTo>
                    <a:lnTo>
                      <a:pt x="f28" y="f29"/>
                    </a:lnTo>
                    <a:lnTo>
                      <a:pt x="f30" y="f29"/>
                    </a:lnTo>
                    <a:lnTo>
                      <a:pt x="f30" y="f31"/>
                    </a:lnTo>
                    <a:lnTo>
                      <a:pt x="f32" y="f33"/>
                    </a:lnTo>
                    <a:cubicBezTo>
                      <a:pt x="f34" y="f35"/>
                      <a:pt x="f36" y="f37"/>
                      <a:pt x="f38" y="f37"/>
                    </a:cubicBezTo>
                    <a:cubicBezTo>
                      <a:pt x="f39" y="f37"/>
                      <a:pt x="f40" y="f41"/>
                      <a:pt x="f42" y="f43"/>
                    </a:cubicBezTo>
                    <a:cubicBezTo>
                      <a:pt x="f44" y="f45"/>
                      <a:pt x="f46" y="f47"/>
                      <a:pt x="f48" y="f47"/>
                    </a:cubicBezTo>
                    <a:cubicBezTo>
                      <a:pt x="f49" y="f47"/>
                      <a:pt x="f6" y="f41"/>
                      <a:pt x="f6" y="f50"/>
                    </a:cubicBezTo>
                    <a:cubicBezTo>
                      <a:pt x="f6" y="f51"/>
                      <a:pt x="f49" y="f52"/>
                      <a:pt x="f48" y="f52"/>
                    </a:cubicBezTo>
                    <a:cubicBezTo>
                      <a:pt x="f46" y="f52"/>
                      <a:pt x="f44" y="f53"/>
                      <a:pt x="f42" y="f54"/>
                    </a:cubicBezTo>
                    <a:cubicBezTo>
                      <a:pt x="f40" y="f51"/>
                      <a:pt x="f39" y="f55"/>
                      <a:pt x="f38" y="f55"/>
                    </a:cubicBezTo>
                    <a:lnTo>
                      <a:pt x="f56" y="f55"/>
                    </a:lnTo>
                    <a:cubicBezTo>
                      <a:pt x="f57" y="f55"/>
                      <a:pt x="f58" y="f59"/>
                      <a:pt x="f60" y="f61"/>
                    </a:cubicBezTo>
                    <a:lnTo>
                      <a:pt x="f30" y="f62"/>
                    </a:lnTo>
                    <a:lnTo>
                      <a:pt x="f30" y="f7"/>
                    </a:lnTo>
                    <a:lnTo>
                      <a:pt x="f63" y="f7"/>
                    </a:lnTo>
                    <a:lnTo>
                      <a:pt x="f64" y="f65"/>
                    </a:lnTo>
                    <a:cubicBezTo>
                      <a:pt x="f66" y="f67"/>
                      <a:pt x="f68" y="f69"/>
                      <a:pt x="f68" y="f70"/>
                    </a:cubicBezTo>
                    <a:cubicBezTo>
                      <a:pt x="f68" y="f71"/>
                      <a:pt x="f72" y="f73"/>
                      <a:pt x="f74" y="f73"/>
                    </a:cubicBezTo>
                    <a:cubicBezTo>
                      <a:pt x="f75" y="f73"/>
                      <a:pt x="f76" y="f71"/>
                      <a:pt x="f76" y="f70"/>
                    </a:cubicBezTo>
                    <a:cubicBezTo>
                      <a:pt x="f76" y="f69"/>
                      <a:pt x="f77" y="f67"/>
                      <a:pt x="f78" y="f65"/>
                    </a:cubicBezTo>
                    <a:lnTo>
                      <a:pt x="f79" y="f7"/>
                    </a:lnTo>
                    <a:lnTo>
                      <a:pt x="f5" y="f7"/>
                    </a:lnTo>
                    <a:lnTo>
                      <a:pt x="f5" y="f80"/>
                    </a:lnTo>
                    <a:lnTo>
                      <a:pt x="f81" y="f82"/>
                    </a:lnTo>
                    <a:cubicBezTo>
                      <a:pt x="f83" y="f84"/>
                      <a:pt x="f85" y="f86"/>
                      <a:pt x="f87" y="f86"/>
                    </a:cubicBezTo>
                    <a:cubicBezTo>
                      <a:pt x="f88" y="f86"/>
                      <a:pt x="f89" y="f90"/>
                      <a:pt x="f89" y="f91"/>
                    </a:cubicBezTo>
                    <a:cubicBezTo>
                      <a:pt x="f89" y="f92"/>
                      <a:pt x="f88" y="f93"/>
                      <a:pt x="f87" y="f93"/>
                    </a:cubicBezTo>
                    <a:cubicBezTo>
                      <a:pt x="f85" y="f93"/>
                      <a:pt x="f83" y="f94"/>
                      <a:pt x="f81" y="f95"/>
                    </a:cubicBezTo>
                    <a:lnTo>
                      <a:pt x="f5" y="f96"/>
                    </a:lnTo>
                    <a:lnTo>
                      <a:pt x="f5" y="f29"/>
                    </a:lnTo>
                    <a:lnTo>
                      <a:pt x="f97" y="f29"/>
                    </a:lnTo>
                    <a:lnTo>
                      <a:pt x="f98" y="f99"/>
                    </a:lnTo>
                    <a:cubicBezTo>
                      <a:pt x="f100" y="f101"/>
                      <a:pt x="f102" y="f103"/>
                      <a:pt x="f102" y="f21"/>
                    </a:cubicBezTo>
                    <a:cubicBezTo>
                      <a:pt x="f102" y="f20"/>
                      <a:pt x="f104" y="f18"/>
                      <a:pt x="f105" y="f17"/>
                    </a:cubicBezTo>
                    <a:cubicBezTo>
                      <a:pt x="f106" y="f15"/>
                      <a:pt x="f107" y="f13"/>
                      <a:pt x="f107" y="f12"/>
                    </a:cubicBezTo>
                    <a:cubicBezTo>
                      <a:pt x="f107" y="f11"/>
                      <a:pt x="f104" y="f5"/>
                      <a:pt x="f8" y="f5"/>
                    </a:cubicBezTo>
                    <a:close/>
                  </a:path>
                </a:pathLst>
              </a:custGeom>
              <a:solidFill>
                <a:srgbClr val="F5C636">
                  <a:alpha val="84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0" cap="none" spc="0" baseline="0">
                  <a:solidFill>
                    <a:srgbClr val="000000"/>
                  </a:solidFill>
                  <a:uFillTx/>
                  <a:latin typeface="Calibri"/>
                  <a:ea typeface="新細明體" pitchFamily="18"/>
                  <a:cs typeface="Arial"/>
                </a:endParaRPr>
              </a:p>
            </p:txBody>
          </p:sp>
          <p:sp>
            <p:nvSpPr>
              <p:cNvPr id="7" name="手繪多邊形 93"/>
              <p:cNvSpPr/>
              <p:nvPr/>
            </p:nvSpPr>
            <p:spPr>
              <a:xfrm>
                <a:off x="6936583" y="4414842"/>
                <a:ext cx="2326480" cy="2271717"/>
              </a:xfrm>
              <a:custGeom>
                <a:avLst/>
                <a:gdLst>
                  <a:gd name="f0" fmla="val 10800000"/>
                  <a:gd name="f1" fmla="val 5400000"/>
                  <a:gd name="f2" fmla="val 180"/>
                  <a:gd name="f3" fmla="val w"/>
                  <a:gd name="f4" fmla="val h"/>
                  <a:gd name="f5" fmla="val 0"/>
                  <a:gd name="f6" fmla="val 1798939"/>
                  <a:gd name="f7" fmla="val 1800879"/>
                  <a:gd name="f8" fmla="val 719968"/>
                  <a:gd name="f9" fmla="val 802883"/>
                  <a:gd name="f10" fmla="val 870158"/>
                  <a:gd name="f11" fmla="val 66930"/>
                  <a:gd name="f12" fmla="val 149418"/>
                  <a:gd name="f13" fmla="val 193380"/>
                  <a:gd name="f14" fmla="val 850546"/>
                  <a:gd name="f15" fmla="val 235365"/>
                  <a:gd name="f16" fmla="val 816536"/>
                  <a:gd name="f17" fmla="val 263767"/>
                  <a:gd name="f18" fmla="val 275127"/>
                  <a:gd name="f19" fmla="val 795187"/>
                  <a:gd name="f20" fmla="val 291922"/>
                  <a:gd name="f21" fmla="val 309457"/>
                  <a:gd name="f22" fmla="val 326004"/>
                  <a:gd name="f23" fmla="val 339093"/>
                  <a:gd name="f24" fmla="val 800525"/>
                  <a:gd name="f25" fmla="val 350948"/>
                  <a:gd name="f26" fmla="val 809151"/>
                  <a:gd name="f27" fmla="val 359530"/>
                  <a:gd name="f28" fmla="val 810887"/>
                  <a:gd name="f29" fmla="val 360695"/>
                  <a:gd name="f30" fmla="val 1440184"/>
                  <a:gd name="f31" fmla="val 980841"/>
                  <a:gd name="f32" fmla="val 1444255"/>
                  <a:gd name="f33" fmla="val 986888"/>
                  <a:gd name="f34" fmla="val 1455832"/>
                  <a:gd name="f35" fmla="val 998494"/>
                  <a:gd name="f36" fmla="val 1471824"/>
                  <a:gd name="f37" fmla="val 1005693"/>
                  <a:gd name="f38" fmla="val 1489482"/>
                  <a:gd name="f39" fmla="val 1507017"/>
                  <a:gd name="f40" fmla="val 1523811"/>
                  <a:gd name="f41" fmla="val 997749"/>
                  <a:gd name="f42" fmla="val 1535172"/>
                  <a:gd name="f43" fmla="val 984344"/>
                  <a:gd name="f44" fmla="val 1563574"/>
                  <a:gd name="f45" fmla="val 950334"/>
                  <a:gd name="f46" fmla="val 1605559"/>
                  <a:gd name="f47" fmla="val 930722"/>
                  <a:gd name="f48" fmla="val 1649520"/>
                  <a:gd name="f49" fmla="val 1732009"/>
                  <a:gd name="f50" fmla="val 1080663"/>
                  <a:gd name="f51" fmla="val 1163578"/>
                  <a:gd name="f52" fmla="val 1230853"/>
                  <a:gd name="f53" fmla="val 1211241"/>
                  <a:gd name="f54" fmla="val 1177232"/>
                  <a:gd name="f55" fmla="val 1155882"/>
                  <a:gd name="f56" fmla="val 1472935"/>
                  <a:gd name="f57" fmla="val 1466390"/>
                  <a:gd name="f58" fmla="val 1460154"/>
                  <a:gd name="f59" fmla="val 1157217"/>
                  <a:gd name="f60" fmla="val 1454482"/>
                  <a:gd name="f61" fmla="val 1159629"/>
                  <a:gd name="f62" fmla="val 1169320"/>
                  <a:gd name="f63" fmla="val 829412"/>
                  <a:gd name="f64" fmla="val 844456"/>
                  <a:gd name="f65" fmla="val 1781326"/>
                  <a:gd name="f66" fmla="val 888311"/>
                  <a:gd name="f67" fmla="val 1744702"/>
                  <a:gd name="f68" fmla="val 913600"/>
                  <a:gd name="f69" fmla="val 1690562"/>
                  <a:gd name="f70" fmla="val 1633875"/>
                  <a:gd name="f71" fmla="val 1527507"/>
                  <a:gd name="f72" fmla="val 826849"/>
                  <a:gd name="f73" fmla="val 1441202"/>
                  <a:gd name="f74" fmla="val 719932"/>
                  <a:gd name="f75" fmla="val 613015"/>
                  <a:gd name="f76" fmla="val 526585"/>
                  <a:gd name="f77" fmla="val 551874"/>
                  <a:gd name="f78" fmla="val 595729"/>
                  <a:gd name="f79" fmla="val 610684"/>
                  <a:gd name="f80" fmla="val 1207562"/>
                  <a:gd name="f81" fmla="val 28007"/>
                  <a:gd name="f82" fmla="val 1234456"/>
                  <a:gd name="f83" fmla="val 61342"/>
                  <a:gd name="f84" fmla="val 1260070"/>
                  <a:gd name="f85" fmla="val 102424"/>
                  <a:gd name="f86" fmla="val 1274295"/>
                  <a:gd name="f87" fmla="val 144940"/>
                  <a:gd name="f88" fmla="val 251308"/>
                  <a:gd name="f89" fmla="val 337613"/>
                  <a:gd name="f90" fmla="val 1187545"/>
                  <a:gd name="f91" fmla="val 1080628"/>
                  <a:gd name="f92" fmla="val 973710"/>
                  <a:gd name="f93" fmla="val 887280"/>
                  <a:gd name="f94" fmla="val 901505"/>
                  <a:gd name="f95" fmla="val 927119"/>
                  <a:gd name="f96" fmla="val 954013"/>
                  <a:gd name="f97" fmla="val 617264"/>
                  <a:gd name="f98" fmla="val 626193"/>
                  <a:gd name="f99" fmla="val 354684"/>
                  <a:gd name="f100" fmla="val 637798"/>
                  <a:gd name="f101" fmla="val 343107"/>
                  <a:gd name="f102" fmla="val 644997"/>
                  <a:gd name="f103" fmla="val 327115"/>
                  <a:gd name="f104" fmla="val 637054"/>
                  <a:gd name="f105" fmla="val 623648"/>
                  <a:gd name="f106" fmla="val 589638"/>
                  <a:gd name="f107" fmla="val 570027"/>
                  <a:gd name="f108" fmla="+- 0 0 -90"/>
                  <a:gd name="f109" fmla="*/ f3 1 1798939"/>
                  <a:gd name="f110" fmla="*/ f4 1 1800879"/>
                  <a:gd name="f111" fmla="+- f7 0 f5"/>
                  <a:gd name="f112" fmla="+- f6 0 f5"/>
                  <a:gd name="f113" fmla="*/ f108 f0 1"/>
                  <a:gd name="f114" fmla="*/ f112 1 1798939"/>
                  <a:gd name="f115" fmla="*/ f111 1 1800879"/>
                  <a:gd name="f116" fmla="*/ 719968 f112 1"/>
                  <a:gd name="f117" fmla="*/ 0 f111 1"/>
                  <a:gd name="f118" fmla="*/ 870158 f112 1"/>
                  <a:gd name="f119" fmla="*/ 149418 f111 1"/>
                  <a:gd name="f120" fmla="*/ 816536 f112 1"/>
                  <a:gd name="f121" fmla="*/ 263767 f111 1"/>
                  <a:gd name="f122" fmla="*/ 795187 f112 1"/>
                  <a:gd name="f123" fmla="*/ 309457 f111 1"/>
                  <a:gd name="f124" fmla="*/ 326004 f111 1"/>
                  <a:gd name="f125" fmla="*/ 809151 f112 1"/>
                  <a:gd name="f126" fmla="*/ 359530 f111 1"/>
                  <a:gd name="f127" fmla="*/ 810887 f112 1"/>
                  <a:gd name="f128" fmla="*/ 360695 f111 1"/>
                  <a:gd name="f129" fmla="*/ 1440184 f112 1"/>
                  <a:gd name="f130" fmla="*/ 980841 f111 1"/>
                  <a:gd name="f131" fmla="*/ 1444255 f112 1"/>
                  <a:gd name="f132" fmla="*/ 986888 f111 1"/>
                  <a:gd name="f133" fmla="*/ 1489482 f112 1"/>
                  <a:gd name="f134" fmla="*/ 1005693 f111 1"/>
                  <a:gd name="f135" fmla="*/ 1535172 f112 1"/>
                  <a:gd name="f136" fmla="*/ 984344 f111 1"/>
                  <a:gd name="f137" fmla="*/ 1649520 f112 1"/>
                  <a:gd name="f138" fmla="*/ 930722 f111 1"/>
                  <a:gd name="f139" fmla="*/ 1798939 f112 1"/>
                  <a:gd name="f140" fmla="*/ 1080663 f111 1"/>
                  <a:gd name="f141" fmla="*/ 1230853 f111 1"/>
                  <a:gd name="f142" fmla="*/ 1177232 f111 1"/>
                  <a:gd name="f143" fmla="*/ 1155882 f111 1"/>
                  <a:gd name="f144" fmla="*/ 1472935 f112 1"/>
                  <a:gd name="f145" fmla="*/ 1454482 f112 1"/>
                  <a:gd name="f146" fmla="*/ 1159629 f111 1"/>
                  <a:gd name="f147" fmla="*/ 1169320 f111 1"/>
                  <a:gd name="f148" fmla="*/ 1800879 f111 1"/>
                  <a:gd name="f149" fmla="*/ 829412 f112 1"/>
                  <a:gd name="f150" fmla="*/ 844456 f112 1"/>
                  <a:gd name="f151" fmla="*/ 1781326 f111 1"/>
                  <a:gd name="f152" fmla="*/ 913600 f112 1"/>
                  <a:gd name="f153" fmla="*/ 1633875 f111 1"/>
                  <a:gd name="f154" fmla="*/ 719932 f112 1"/>
                  <a:gd name="f155" fmla="*/ 1441202 f111 1"/>
                  <a:gd name="f156" fmla="*/ 526585 f112 1"/>
                  <a:gd name="f157" fmla="*/ 595729 f112 1"/>
                  <a:gd name="f158" fmla="*/ 610684 f112 1"/>
                  <a:gd name="f159" fmla="*/ 0 f112 1"/>
                  <a:gd name="f160" fmla="*/ 1207562 f111 1"/>
                  <a:gd name="f161" fmla="*/ 28007 f112 1"/>
                  <a:gd name="f162" fmla="*/ 1234456 f111 1"/>
                  <a:gd name="f163" fmla="*/ 144940 f112 1"/>
                  <a:gd name="f164" fmla="*/ 1274295 f111 1"/>
                  <a:gd name="f165" fmla="*/ 337613 f112 1"/>
                  <a:gd name="f166" fmla="*/ 1080628 f111 1"/>
                  <a:gd name="f167" fmla="*/ 887280 f111 1"/>
                  <a:gd name="f168" fmla="*/ 927119 f111 1"/>
                  <a:gd name="f169" fmla="*/ 954013 f111 1"/>
                  <a:gd name="f170" fmla="*/ 617264 f112 1"/>
                  <a:gd name="f171" fmla="*/ 626193 f112 1"/>
                  <a:gd name="f172" fmla="*/ 354684 f111 1"/>
                  <a:gd name="f173" fmla="*/ 644997 f112 1"/>
                  <a:gd name="f174" fmla="*/ 623648 f112 1"/>
                  <a:gd name="f175" fmla="*/ 570027 f112 1"/>
                  <a:gd name="f176" fmla="*/ f113 1 f2"/>
                  <a:gd name="f177" fmla="*/ f116 1 1798939"/>
                  <a:gd name="f178" fmla="*/ f117 1 1800879"/>
                  <a:gd name="f179" fmla="*/ f118 1 1798939"/>
                  <a:gd name="f180" fmla="*/ f119 1 1800879"/>
                  <a:gd name="f181" fmla="*/ f120 1 1798939"/>
                  <a:gd name="f182" fmla="*/ f121 1 1800879"/>
                  <a:gd name="f183" fmla="*/ f122 1 1798939"/>
                  <a:gd name="f184" fmla="*/ f123 1 1800879"/>
                  <a:gd name="f185" fmla="*/ f124 1 1800879"/>
                  <a:gd name="f186" fmla="*/ f125 1 1798939"/>
                  <a:gd name="f187" fmla="*/ f126 1 1800879"/>
                  <a:gd name="f188" fmla="*/ f127 1 1798939"/>
                  <a:gd name="f189" fmla="*/ f128 1 1800879"/>
                  <a:gd name="f190" fmla="*/ f129 1 1798939"/>
                  <a:gd name="f191" fmla="*/ f130 1 1800879"/>
                  <a:gd name="f192" fmla="*/ f131 1 1798939"/>
                  <a:gd name="f193" fmla="*/ f132 1 1800879"/>
                  <a:gd name="f194" fmla="*/ f133 1 1798939"/>
                  <a:gd name="f195" fmla="*/ f134 1 1800879"/>
                  <a:gd name="f196" fmla="*/ f135 1 1798939"/>
                  <a:gd name="f197" fmla="*/ f136 1 1800879"/>
                  <a:gd name="f198" fmla="*/ f137 1 1798939"/>
                  <a:gd name="f199" fmla="*/ f138 1 1800879"/>
                  <a:gd name="f200" fmla="*/ f139 1 1798939"/>
                  <a:gd name="f201" fmla="*/ f140 1 1800879"/>
                  <a:gd name="f202" fmla="*/ f141 1 1800879"/>
                  <a:gd name="f203" fmla="*/ f142 1 1800879"/>
                  <a:gd name="f204" fmla="*/ f143 1 1800879"/>
                  <a:gd name="f205" fmla="*/ f144 1 1798939"/>
                  <a:gd name="f206" fmla="*/ f145 1 1798939"/>
                  <a:gd name="f207" fmla="*/ f146 1 1800879"/>
                  <a:gd name="f208" fmla="*/ f147 1 1800879"/>
                  <a:gd name="f209" fmla="*/ f148 1 1800879"/>
                  <a:gd name="f210" fmla="*/ f149 1 1798939"/>
                  <a:gd name="f211" fmla="*/ f150 1 1798939"/>
                  <a:gd name="f212" fmla="*/ f151 1 1800879"/>
                  <a:gd name="f213" fmla="*/ f152 1 1798939"/>
                  <a:gd name="f214" fmla="*/ f153 1 1800879"/>
                  <a:gd name="f215" fmla="*/ f154 1 1798939"/>
                  <a:gd name="f216" fmla="*/ f155 1 1800879"/>
                  <a:gd name="f217" fmla="*/ f156 1 1798939"/>
                  <a:gd name="f218" fmla="*/ f157 1 1798939"/>
                  <a:gd name="f219" fmla="*/ f158 1 1798939"/>
                  <a:gd name="f220" fmla="*/ f159 1 1798939"/>
                  <a:gd name="f221" fmla="*/ f160 1 1800879"/>
                  <a:gd name="f222" fmla="*/ f161 1 1798939"/>
                  <a:gd name="f223" fmla="*/ f162 1 1800879"/>
                  <a:gd name="f224" fmla="*/ f163 1 1798939"/>
                  <a:gd name="f225" fmla="*/ f164 1 1800879"/>
                  <a:gd name="f226" fmla="*/ f165 1 1798939"/>
                  <a:gd name="f227" fmla="*/ f166 1 1800879"/>
                  <a:gd name="f228" fmla="*/ f167 1 1800879"/>
                  <a:gd name="f229" fmla="*/ f168 1 1800879"/>
                  <a:gd name="f230" fmla="*/ f169 1 1800879"/>
                  <a:gd name="f231" fmla="*/ f170 1 1798939"/>
                  <a:gd name="f232" fmla="*/ f171 1 1798939"/>
                  <a:gd name="f233" fmla="*/ f172 1 1800879"/>
                  <a:gd name="f234" fmla="*/ f173 1 1798939"/>
                  <a:gd name="f235" fmla="*/ f174 1 1798939"/>
                  <a:gd name="f236" fmla="*/ f175 1 1798939"/>
                  <a:gd name="f237" fmla="*/ f5 1 f114"/>
                  <a:gd name="f238" fmla="*/ f6 1 f114"/>
                  <a:gd name="f239" fmla="*/ f5 1 f115"/>
                  <a:gd name="f240" fmla="*/ f7 1 f115"/>
                  <a:gd name="f241" fmla="+- f176 0 f1"/>
                  <a:gd name="f242" fmla="*/ f177 1 f114"/>
                  <a:gd name="f243" fmla="*/ f178 1 f115"/>
                  <a:gd name="f244" fmla="*/ f179 1 f114"/>
                  <a:gd name="f245" fmla="*/ f180 1 f115"/>
                  <a:gd name="f246" fmla="*/ f181 1 f114"/>
                  <a:gd name="f247" fmla="*/ f182 1 f115"/>
                  <a:gd name="f248" fmla="*/ f183 1 f114"/>
                  <a:gd name="f249" fmla="*/ f184 1 f115"/>
                  <a:gd name="f250" fmla="*/ f185 1 f115"/>
                  <a:gd name="f251" fmla="*/ f186 1 f114"/>
                  <a:gd name="f252" fmla="*/ f187 1 f115"/>
                  <a:gd name="f253" fmla="*/ f188 1 f114"/>
                  <a:gd name="f254" fmla="*/ f189 1 f115"/>
                  <a:gd name="f255" fmla="*/ f190 1 f114"/>
                  <a:gd name="f256" fmla="*/ f191 1 f115"/>
                  <a:gd name="f257" fmla="*/ f192 1 f114"/>
                  <a:gd name="f258" fmla="*/ f193 1 f115"/>
                  <a:gd name="f259" fmla="*/ f194 1 f114"/>
                  <a:gd name="f260" fmla="*/ f195 1 f115"/>
                  <a:gd name="f261" fmla="*/ f196 1 f114"/>
                  <a:gd name="f262" fmla="*/ f197 1 f115"/>
                  <a:gd name="f263" fmla="*/ f198 1 f114"/>
                  <a:gd name="f264" fmla="*/ f199 1 f115"/>
                  <a:gd name="f265" fmla="*/ f200 1 f114"/>
                  <a:gd name="f266" fmla="*/ f201 1 f115"/>
                  <a:gd name="f267" fmla="*/ f202 1 f115"/>
                  <a:gd name="f268" fmla="*/ f203 1 f115"/>
                  <a:gd name="f269" fmla="*/ f204 1 f115"/>
                  <a:gd name="f270" fmla="*/ f205 1 f114"/>
                  <a:gd name="f271" fmla="*/ f206 1 f114"/>
                  <a:gd name="f272" fmla="*/ f207 1 f115"/>
                  <a:gd name="f273" fmla="*/ f208 1 f115"/>
                  <a:gd name="f274" fmla="*/ f209 1 f115"/>
                  <a:gd name="f275" fmla="*/ f210 1 f114"/>
                  <a:gd name="f276" fmla="*/ f211 1 f114"/>
                  <a:gd name="f277" fmla="*/ f212 1 f115"/>
                  <a:gd name="f278" fmla="*/ f213 1 f114"/>
                  <a:gd name="f279" fmla="*/ f214 1 f115"/>
                  <a:gd name="f280" fmla="*/ f215 1 f114"/>
                  <a:gd name="f281" fmla="*/ f216 1 f115"/>
                  <a:gd name="f282" fmla="*/ f217 1 f114"/>
                  <a:gd name="f283" fmla="*/ f218 1 f114"/>
                  <a:gd name="f284" fmla="*/ f219 1 f114"/>
                  <a:gd name="f285" fmla="*/ f220 1 f114"/>
                  <a:gd name="f286" fmla="*/ f221 1 f115"/>
                  <a:gd name="f287" fmla="*/ f222 1 f114"/>
                  <a:gd name="f288" fmla="*/ f223 1 f115"/>
                  <a:gd name="f289" fmla="*/ f224 1 f114"/>
                  <a:gd name="f290" fmla="*/ f225 1 f115"/>
                  <a:gd name="f291" fmla="*/ f226 1 f114"/>
                  <a:gd name="f292" fmla="*/ f227 1 f115"/>
                  <a:gd name="f293" fmla="*/ f228 1 f115"/>
                  <a:gd name="f294" fmla="*/ f229 1 f115"/>
                  <a:gd name="f295" fmla="*/ f230 1 f115"/>
                  <a:gd name="f296" fmla="*/ f231 1 f114"/>
                  <a:gd name="f297" fmla="*/ f232 1 f114"/>
                  <a:gd name="f298" fmla="*/ f233 1 f115"/>
                  <a:gd name="f299" fmla="*/ f234 1 f114"/>
                  <a:gd name="f300" fmla="*/ f235 1 f114"/>
                  <a:gd name="f301" fmla="*/ f236 1 f114"/>
                  <a:gd name="f302" fmla="*/ f237 f109 1"/>
                  <a:gd name="f303" fmla="*/ f238 f109 1"/>
                  <a:gd name="f304" fmla="*/ f240 f110 1"/>
                  <a:gd name="f305" fmla="*/ f239 f110 1"/>
                  <a:gd name="f306" fmla="*/ f242 f109 1"/>
                  <a:gd name="f307" fmla="*/ f243 f110 1"/>
                  <a:gd name="f308" fmla="*/ f244 f109 1"/>
                  <a:gd name="f309" fmla="*/ f245 f110 1"/>
                  <a:gd name="f310" fmla="*/ f246 f109 1"/>
                  <a:gd name="f311" fmla="*/ f247 f110 1"/>
                  <a:gd name="f312" fmla="*/ f248 f109 1"/>
                  <a:gd name="f313" fmla="*/ f249 f110 1"/>
                  <a:gd name="f314" fmla="*/ f250 f110 1"/>
                  <a:gd name="f315" fmla="*/ f251 f109 1"/>
                  <a:gd name="f316" fmla="*/ f252 f110 1"/>
                  <a:gd name="f317" fmla="*/ f253 f109 1"/>
                  <a:gd name="f318" fmla="*/ f254 f110 1"/>
                  <a:gd name="f319" fmla="*/ f255 f109 1"/>
                  <a:gd name="f320" fmla="*/ f256 f110 1"/>
                  <a:gd name="f321" fmla="*/ f257 f109 1"/>
                  <a:gd name="f322" fmla="*/ f258 f110 1"/>
                  <a:gd name="f323" fmla="*/ f259 f109 1"/>
                  <a:gd name="f324" fmla="*/ f260 f110 1"/>
                  <a:gd name="f325" fmla="*/ f261 f109 1"/>
                  <a:gd name="f326" fmla="*/ f262 f110 1"/>
                  <a:gd name="f327" fmla="*/ f263 f109 1"/>
                  <a:gd name="f328" fmla="*/ f264 f110 1"/>
                  <a:gd name="f329" fmla="*/ f265 f109 1"/>
                  <a:gd name="f330" fmla="*/ f266 f110 1"/>
                  <a:gd name="f331" fmla="*/ f267 f110 1"/>
                  <a:gd name="f332" fmla="*/ f268 f110 1"/>
                  <a:gd name="f333" fmla="*/ f269 f110 1"/>
                  <a:gd name="f334" fmla="*/ f270 f109 1"/>
                  <a:gd name="f335" fmla="*/ f271 f109 1"/>
                  <a:gd name="f336" fmla="*/ f272 f110 1"/>
                  <a:gd name="f337" fmla="*/ f273 f110 1"/>
                  <a:gd name="f338" fmla="*/ f274 f110 1"/>
                  <a:gd name="f339" fmla="*/ f275 f109 1"/>
                  <a:gd name="f340" fmla="*/ f276 f109 1"/>
                  <a:gd name="f341" fmla="*/ f277 f110 1"/>
                  <a:gd name="f342" fmla="*/ f278 f109 1"/>
                  <a:gd name="f343" fmla="*/ f279 f110 1"/>
                  <a:gd name="f344" fmla="*/ f280 f109 1"/>
                  <a:gd name="f345" fmla="*/ f281 f110 1"/>
                  <a:gd name="f346" fmla="*/ f282 f109 1"/>
                  <a:gd name="f347" fmla="*/ f283 f109 1"/>
                  <a:gd name="f348" fmla="*/ f284 f109 1"/>
                  <a:gd name="f349" fmla="*/ f285 f109 1"/>
                  <a:gd name="f350" fmla="*/ f286 f110 1"/>
                  <a:gd name="f351" fmla="*/ f287 f109 1"/>
                  <a:gd name="f352" fmla="*/ f288 f110 1"/>
                  <a:gd name="f353" fmla="*/ f289 f109 1"/>
                  <a:gd name="f354" fmla="*/ f290 f110 1"/>
                  <a:gd name="f355" fmla="*/ f291 f109 1"/>
                  <a:gd name="f356" fmla="*/ f292 f110 1"/>
                  <a:gd name="f357" fmla="*/ f293 f110 1"/>
                  <a:gd name="f358" fmla="*/ f294 f110 1"/>
                  <a:gd name="f359" fmla="*/ f295 f110 1"/>
                  <a:gd name="f360" fmla="*/ f296 f109 1"/>
                  <a:gd name="f361" fmla="*/ f297 f109 1"/>
                  <a:gd name="f362" fmla="*/ f298 f110 1"/>
                  <a:gd name="f363" fmla="*/ f299 f109 1"/>
                  <a:gd name="f364" fmla="*/ f300 f109 1"/>
                  <a:gd name="f365" fmla="*/ f301 f109 1"/>
                </a:gdLst>
                <a:ahLst/>
                <a:cxnLst>
                  <a:cxn ang="3cd4">
                    <a:pos x="hc" y="t"/>
                  </a:cxn>
                  <a:cxn ang="0">
                    <a:pos x="r" y="vc"/>
                  </a:cxn>
                  <a:cxn ang="cd4">
                    <a:pos x="hc" y="b"/>
                  </a:cxn>
                  <a:cxn ang="cd2">
                    <a:pos x="l" y="vc"/>
                  </a:cxn>
                  <a:cxn ang="f241">
                    <a:pos x="f306" y="f307"/>
                  </a:cxn>
                  <a:cxn ang="f241">
                    <a:pos x="f308" y="f309"/>
                  </a:cxn>
                  <a:cxn ang="f241">
                    <a:pos x="f310" y="f311"/>
                  </a:cxn>
                  <a:cxn ang="f241">
                    <a:pos x="f312" y="f313"/>
                  </a:cxn>
                  <a:cxn ang="f241">
                    <a:pos x="f312" y="f314"/>
                  </a:cxn>
                  <a:cxn ang="f241">
                    <a:pos x="f315" y="f316"/>
                  </a:cxn>
                  <a:cxn ang="f241">
                    <a:pos x="f317" y="f318"/>
                  </a:cxn>
                  <a:cxn ang="f241">
                    <a:pos x="f319" y="f318"/>
                  </a:cxn>
                  <a:cxn ang="f241">
                    <a:pos x="f319" y="f320"/>
                  </a:cxn>
                  <a:cxn ang="f241">
                    <a:pos x="f321" y="f322"/>
                  </a:cxn>
                  <a:cxn ang="f241">
                    <a:pos x="f323" y="f324"/>
                  </a:cxn>
                  <a:cxn ang="f241">
                    <a:pos x="f325" y="f326"/>
                  </a:cxn>
                  <a:cxn ang="f241">
                    <a:pos x="f327" y="f328"/>
                  </a:cxn>
                  <a:cxn ang="f241">
                    <a:pos x="f329" y="f330"/>
                  </a:cxn>
                  <a:cxn ang="f241">
                    <a:pos x="f327" y="f331"/>
                  </a:cxn>
                  <a:cxn ang="f241">
                    <a:pos x="f325" y="f332"/>
                  </a:cxn>
                  <a:cxn ang="f241">
                    <a:pos x="f323" y="f333"/>
                  </a:cxn>
                  <a:cxn ang="f241">
                    <a:pos x="f334" y="f333"/>
                  </a:cxn>
                  <a:cxn ang="f241">
                    <a:pos x="f335" y="f336"/>
                  </a:cxn>
                  <a:cxn ang="f241">
                    <a:pos x="f319" y="f337"/>
                  </a:cxn>
                  <a:cxn ang="f241">
                    <a:pos x="f319" y="f338"/>
                  </a:cxn>
                  <a:cxn ang="f241">
                    <a:pos x="f339" y="f338"/>
                  </a:cxn>
                  <a:cxn ang="f241">
                    <a:pos x="f340" y="f341"/>
                  </a:cxn>
                  <a:cxn ang="f241">
                    <a:pos x="f342" y="f343"/>
                  </a:cxn>
                  <a:cxn ang="f241">
                    <a:pos x="f344" y="f345"/>
                  </a:cxn>
                  <a:cxn ang="f241">
                    <a:pos x="f346" y="f343"/>
                  </a:cxn>
                  <a:cxn ang="f241">
                    <a:pos x="f347" y="f341"/>
                  </a:cxn>
                  <a:cxn ang="f241">
                    <a:pos x="f348" y="f338"/>
                  </a:cxn>
                  <a:cxn ang="f241">
                    <a:pos x="f349" y="f338"/>
                  </a:cxn>
                  <a:cxn ang="f241">
                    <a:pos x="f349" y="f350"/>
                  </a:cxn>
                  <a:cxn ang="f241">
                    <a:pos x="f351" y="f352"/>
                  </a:cxn>
                  <a:cxn ang="f241">
                    <a:pos x="f353" y="f354"/>
                  </a:cxn>
                  <a:cxn ang="f241">
                    <a:pos x="f355" y="f356"/>
                  </a:cxn>
                  <a:cxn ang="f241">
                    <a:pos x="f353" y="f357"/>
                  </a:cxn>
                  <a:cxn ang="f241">
                    <a:pos x="f351" y="f358"/>
                  </a:cxn>
                  <a:cxn ang="f241">
                    <a:pos x="f349" y="f359"/>
                  </a:cxn>
                  <a:cxn ang="f241">
                    <a:pos x="f349" y="f318"/>
                  </a:cxn>
                  <a:cxn ang="f241">
                    <a:pos x="f360" y="f318"/>
                  </a:cxn>
                  <a:cxn ang="f241">
                    <a:pos x="f361" y="f362"/>
                  </a:cxn>
                  <a:cxn ang="f241">
                    <a:pos x="f363" y="f313"/>
                  </a:cxn>
                  <a:cxn ang="f241">
                    <a:pos x="f364" y="f311"/>
                  </a:cxn>
                  <a:cxn ang="f241">
                    <a:pos x="f365" y="f309"/>
                  </a:cxn>
                  <a:cxn ang="f241">
                    <a:pos x="f306" y="f307"/>
                  </a:cxn>
                </a:cxnLst>
                <a:rect l="f302" t="f305" r="f303" b="f304"/>
                <a:pathLst>
                  <a:path w="1798939" h="1800879">
                    <a:moveTo>
                      <a:pt x="f8" y="f5"/>
                    </a:moveTo>
                    <a:cubicBezTo>
                      <a:pt x="f9" y="f5"/>
                      <a:pt x="f10" y="f11"/>
                      <a:pt x="f10" y="f12"/>
                    </a:cubicBezTo>
                    <a:cubicBezTo>
                      <a:pt x="f10" y="f13"/>
                      <a:pt x="f14" y="f15"/>
                      <a:pt x="f16" y="f17"/>
                    </a:cubicBezTo>
                    <a:cubicBezTo>
                      <a:pt x="f9" y="f18"/>
                      <a:pt x="f19" y="f20"/>
                      <a:pt x="f19" y="f21"/>
                    </a:cubicBezTo>
                    <a:lnTo>
                      <a:pt x="f19" y="f22"/>
                    </a:lnTo>
                    <a:cubicBezTo>
                      <a:pt x="f19" y="f23"/>
                      <a:pt x="f24" y="f25"/>
                      <a:pt x="f26" y="f27"/>
                    </a:cubicBezTo>
                    <a:lnTo>
                      <a:pt x="f28" y="f29"/>
                    </a:lnTo>
                    <a:lnTo>
                      <a:pt x="f30" y="f29"/>
                    </a:lnTo>
                    <a:lnTo>
                      <a:pt x="f30" y="f31"/>
                    </a:lnTo>
                    <a:lnTo>
                      <a:pt x="f32" y="f33"/>
                    </a:lnTo>
                    <a:cubicBezTo>
                      <a:pt x="f34" y="f35"/>
                      <a:pt x="f36" y="f37"/>
                      <a:pt x="f38" y="f37"/>
                    </a:cubicBezTo>
                    <a:cubicBezTo>
                      <a:pt x="f39" y="f37"/>
                      <a:pt x="f40" y="f41"/>
                      <a:pt x="f42" y="f43"/>
                    </a:cubicBezTo>
                    <a:cubicBezTo>
                      <a:pt x="f44" y="f45"/>
                      <a:pt x="f46" y="f47"/>
                      <a:pt x="f48" y="f47"/>
                    </a:cubicBezTo>
                    <a:cubicBezTo>
                      <a:pt x="f49" y="f47"/>
                      <a:pt x="f6" y="f41"/>
                      <a:pt x="f6" y="f50"/>
                    </a:cubicBezTo>
                    <a:cubicBezTo>
                      <a:pt x="f6" y="f51"/>
                      <a:pt x="f49" y="f52"/>
                      <a:pt x="f48" y="f52"/>
                    </a:cubicBezTo>
                    <a:cubicBezTo>
                      <a:pt x="f46" y="f52"/>
                      <a:pt x="f44" y="f53"/>
                      <a:pt x="f42" y="f54"/>
                    </a:cubicBezTo>
                    <a:cubicBezTo>
                      <a:pt x="f40" y="f51"/>
                      <a:pt x="f39" y="f55"/>
                      <a:pt x="f38" y="f55"/>
                    </a:cubicBezTo>
                    <a:lnTo>
                      <a:pt x="f56" y="f55"/>
                    </a:lnTo>
                    <a:cubicBezTo>
                      <a:pt x="f57" y="f55"/>
                      <a:pt x="f58" y="f59"/>
                      <a:pt x="f60" y="f61"/>
                    </a:cubicBezTo>
                    <a:lnTo>
                      <a:pt x="f30" y="f62"/>
                    </a:lnTo>
                    <a:lnTo>
                      <a:pt x="f30" y="f7"/>
                    </a:lnTo>
                    <a:lnTo>
                      <a:pt x="f63" y="f7"/>
                    </a:lnTo>
                    <a:lnTo>
                      <a:pt x="f64" y="f65"/>
                    </a:lnTo>
                    <a:cubicBezTo>
                      <a:pt x="f66" y="f67"/>
                      <a:pt x="f68" y="f69"/>
                      <a:pt x="f68" y="f70"/>
                    </a:cubicBezTo>
                    <a:cubicBezTo>
                      <a:pt x="f68" y="f71"/>
                      <a:pt x="f72" y="f73"/>
                      <a:pt x="f74" y="f73"/>
                    </a:cubicBezTo>
                    <a:cubicBezTo>
                      <a:pt x="f75" y="f73"/>
                      <a:pt x="f76" y="f71"/>
                      <a:pt x="f76" y="f70"/>
                    </a:cubicBezTo>
                    <a:cubicBezTo>
                      <a:pt x="f76" y="f69"/>
                      <a:pt x="f77" y="f67"/>
                      <a:pt x="f78" y="f65"/>
                    </a:cubicBezTo>
                    <a:lnTo>
                      <a:pt x="f79" y="f7"/>
                    </a:lnTo>
                    <a:lnTo>
                      <a:pt x="f5" y="f7"/>
                    </a:lnTo>
                    <a:lnTo>
                      <a:pt x="f5" y="f80"/>
                    </a:lnTo>
                    <a:lnTo>
                      <a:pt x="f81" y="f82"/>
                    </a:lnTo>
                    <a:cubicBezTo>
                      <a:pt x="f83" y="f84"/>
                      <a:pt x="f85" y="f86"/>
                      <a:pt x="f87" y="f86"/>
                    </a:cubicBezTo>
                    <a:cubicBezTo>
                      <a:pt x="f88" y="f86"/>
                      <a:pt x="f89" y="f90"/>
                      <a:pt x="f89" y="f91"/>
                    </a:cubicBezTo>
                    <a:cubicBezTo>
                      <a:pt x="f89" y="f92"/>
                      <a:pt x="f88" y="f93"/>
                      <a:pt x="f87" y="f93"/>
                    </a:cubicBezTo>
                    <a:cubicBezTo>
                      <a:pt x="f85" y="f93"/>
                      <a:pt x="f83" y="f94"/>
                      <a:pt x="f81" y="f95"/>
                    </a:cubicBezTo>
                    <a:lnTo>
                      <a:pt x="f5" y="f96"/>
                    </a:lnTo>
                    <a:lnTo>
                      <a:pt x="f5" y="f29"/>
                    </a:lnTo>
                    <a:lnTo>
                      <a:pt x="f97" y="f29"/>
                    </a:lnTo>
                    <a:lnTo>
                      <a:pt x="f98" y="f99"/>
                    </a:lnTo>
                    <a:cubicBezTo>
                      <a:pt x="f100" y="f101"/>
                      <a:pt x="f102" y="f103"/>
                      <a:pt x="f102" y="f21"/>
                    </a:cubicBezTo>
                    <a:cubicBezTo>
                      <a:pt x="f102" y="f20"/>
                      <a:pt x="f104" y="f18"/>
                      <a:pt x="f105" y="f17"/>
                    </a:cubicBezTo>
                    <a:cubicBezTo>
                      <a:pt x="f106" y="f15"/>
                      <a:pt x="f107" y="f13"/>
                      <a:pt x="f107" y="f12"/>
                    </a:cubicBezTo>
                    <a:cubicBezTo>
                      <a:pt x="f107" y="f11"/>
                      <a:pt x="f104" y="f5"/>
                      <a:pt x="f8" y="f5"/>
                    </a:cubicBezTo>
                    <a:close/>
                  </a:path>
                </a:pathLst>
              </a:custGeom>
              <a:solidFill>
                <a:srgbClr val="FF614C">
                  <a:alpha val="72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0" cap="none" spc="0" baseline="0">
                  <a:solidFill>
                    <a:srgbClr val="000000"/>
                  </a:solidFill>
                  <a:uFillTx/>
                  <a:latin typeface="Calibri"/>
                  <a:ea typeface="新細明體" pitchFamily="18"/>
                  <a:cs typeface="Arial"/>
                </a:endParaRPr>
              </a:p>
            </p:txBody>
          </p:sp>
          <p:sp>
            <p:nvSpPr>
              <p:cNvPr id="8" name="手繪多邊形 94"/>
              <p:cNvSpPr/>
              <p:nvPr/>
            </p:nvSpPr>
            <p:spPr>
              <a:xfrm>
                <a:off x="8879683" y="4414842"/>
                <a:ext cx="2326480" cy="2271717"/>
              </a:xfrm>
              <a:custGeom>
                <a:avLst/>
                <a:gdLst>
                  <a:gd name="f0" fmla="val 10800000"/>
                  <a:gd name="f1" fmla="val 5400000"/>
                  <a:gd name="f2" fmla="val 180"/>
                  <a:gd name="f3" fmla="val w"/>
                  <a:gd name="f4" fmla="val h"/>
                  <a:gd name="f5" fmla="val 0"/>
                  <a:gd name="f6" fmla="val 1798939"/>
                  <a:gd name="f7" fmla="val 1800879"/>
                  <a:gd name="f8" fmla="val 719968"/>
                  <a:gd name="f9" fmla="val 802883"/>
                  <a:gd name="f10" fmla="val 870158"/>
                  <a:gd name="f11" fmla="val 66930"/>
                  <a:gd name="f12" fmla="val 149418"/>
                  <a:gd name="f13" fmla="val 193380"/>
                  <a:gd name="f14" fmla="val 850546"/>
                  <a:gd name="f15" fmla="val 235365"/>
                  <a:gd name="f16" fmla="val 816536"/>
                  <a:gd name="f17" fmla="val 263767"/>
                  <a:gd name="f18" fmla="val 275127"/>
                  <a:gd name="f19" fmla="val 795187"/>
                  <a:gd name="f20" fmla="val 291922"/>
                  <a:gd name="f21" fmla="val 309457"/>
                  <a:gd name="f22" fmla="val 326004"/>
                  <a:gd name="f23" fmla="val 339093"/>
                  <a:gd name="f24" fmla="val 800525"/>
                  <a:gd name="f25" fmla="val 350948"/>
                  <a:gd name="f26" fmla="val 809151"/>
                  <a:gd name="f27" fmla="val 359530"/>
                  <a:gd name="f28" fmla="val 810887"/>
                  <a:gd name="f29" fmla="val 360695"/>
                  <a:gd name="f30" fmla="val 1440184"/>
                  <a:gd name="f31" fmla="val 980841"/>
                  <a:gd name="f32" fmla="val 1444255"/>
                  <a:gd name="f33" fmla="val 986888"/>
                  <a:gd name="f34" fmla="val 1455832"/>
                  <a:gd name="f35" fmla="val 998494"/>
                  <a:gd name="f36" fmla="val 1471824"/>
                  <a:gd name="f37" fmla="val 1005693"/>
                  <a:gd name="f38" fmla="val 1489482"/>
                  <a:gd name="f39" fmla="val 1507017"/>
                  <a:gd name="f40" fmla="val 1523811"/>
                  <a:gd name="f41" fmla="val 997749"/>
                  <a:gd name="f42" fmla="val 1535172"/>
                  <a:gd name="f43" fmla="val 984344"/>
                  <a:gd name="f44" fmla="val 1563574"/>
                  <a:gd name="f45" fmla="val 950334"/>
                  <a:gd name="f46" fmla="val 1605559"/>
                  <a:gd name="f47" fmla="val 930722"/>
                  <a:gd name="f48" fmla="val 1649520"/>
                  <a:gd name="f49" fmla="val 1732009"/>
                  <a:gd name="f50" fmla="val 1080663"/>
                  <a:gd name="f51" fmla="val 1163578"/>
                  <a:gd name="f52" fmla="val 1230853"/>
                  <a:gd name="f53" fmla="val 1211241"/>
                  <a:gd name="f54" fmla="val 1177232"/>
                  <a:gd name="f55" fmla="val 1155882"/>
                  <a:gd name="f56" fmla="val 1472935"/>
                  <a:gd name="f57" fmla="val 1466390"/>
                  <a:gd name="f58" fmla="val 1460154"/>
                  <a:gd name="f59" fmla="val 1157217"/>
                  <a:gd name="f60" fmla="val 1454482"/>
                  <a:gd name="f61" fmla="val 1159629"/>
                  <a:gd name="f62" fmla="val 1169320"/>
                  <a:gd name="f63" fmla="val 829412"/>
                  <a:gd name="f64" fmla="val 844456"/>
                  <a:gd name="f65" fmla="val 1781326"/>
                  <a:gd name="f66" fmla="val 888311"/>
                  <a:gd name="f67" fmla="val 1744702"/>
                  <a:gd name="f68" fmla="val 913600"/>
                  <a:gd name="f69" fmla="val 1690562"/>
                  <a:gd name="f70" fmla="val 1633875"/>
                  <a:gd name="f71" fmla="val 1527507"/>
                  <a:gd name="f72" fmla="val 826849"/>
                  <a:gd name="f73" fmla="val 1441202"/>
                  <a:gd name="f74" fmla="val 719932"/>
                  <a:gd name="f75" fmla="val 613015"/>
                  <a:gd name="f76" fmla="val 526585"/>
                  <a:gd name="f77" fmla="val 551874"/>
                  <a:gd name="f78" fmla="val 595729"/>
                  <a:gd name="f79" fmla="val 610684"/>
                  <a:gd name="f80" fmla="val 1207562"/>
                  <a:gd name="f81" fmla="val 28007"/>
                  <a:gd name="f82" fmla="val 1234456"/>
                  <a:gd name="f83" fmla="val 61342"/>
                  <a:gd name="f84" fmla="val 1260070"/>
                  <a:gd name="f85" fmla="val 102424"/>
                  <a:gd name="f86" fmla="val 1274295"/>
                  <a:gd name="f87" fmla="val 144940"/>
                  <a:gd name="f88" fmla="val 251308"/>
                  <a:gd name="f89" fmla="val 337613"/>
                  <a:gd name="f90" fmla="val 1187545"/>
                  <a:gd name="f91" fmla="val 1080628"/>
                  <a:gd name="f92" fmla="val 973710"/>
                  <a:gd name="f93" fmla="val 887280"/>
                  <a:gd name="f94" fmla="val 901505"/>
                  <a:gd name="f95" fmla="val 927119"/>
                  <a:gd name="f96" fmla="val 954013"/>
                  <a:gd name="f97" fmla="val 617264"/>
                  <a:gd name="f98" fmla="val 626193"/>
                  <a:gd name="f99" fmla="val 354684"/>
                  <a:gd name="f100" fmla="val 637798"/>
                  <a:gd name="f101" fmla="val 343107"/>
                  <a:gd name="f102" fmla="val 644997"/>
                  <a:gd name="f103" fmla="val 327115"/>
                  <a:gd name="f104" fmla="val 637054"/>
                  <a:gd name="f105" fmla="val 623648"/>
                  <a:gd name="f106" fmla="val 589638"/>
                  <a:gd name="f107" fmla="val 570027"/>
                  <a:gd name="f108" fmla="+- 0 0 -90"/>
                  <a:gd name="f109" fmla="*/ f3 1 1798939"/>
                  <a:gd name="f110" fmla="*/ f4 1 1800879"/>
                  <a:gd name="f111" fmla="+- f7 0 f5"/>
                  <a:gd name="f112" fmla="+- f6 0 f5"/>
                  <a:gd name="f113" fmla="*/ f108 f0 1"/>
                  <a:gd name="f114" fmla="*/ f112 1 1798939"/>
                  <a:gd name="f115" fmla="*/ f111 1 1800879"/>
                  <a:gd name="f116" fmla="*/ 719968 f112 1"/>
                  <a:gd name="f117" fmla="*/ 0 f111 1"/>
                  <a:gd name="f118" fmla="*/ 870158 f112 1"/>
                  <a:gd name="f119" fmla="*/ 149418 f111 1"/>
                  <a:gd name="f120" fmla="*/ 816536 f112 1"/>
                  <a:gd name="f121" fmla="*/ 263767 f111 1"/>
                  <a:gd name="f122" fmla="*/ 795187 f112 1"/>
                  <a:gd name="f123" fmla="*/ 309457 f111 1"/>
                  <a:gd name="f124" fmla="*/ 326004 f111 1"/>
                  <a:gd name="f125" fmla="*/ 809151 f112 1"/>
                  <a:gd name="f126" fmla="*/ 359530 f111 1"/>
                  <a:gd name="f127" fmla="*/ 810887 f112 1"/>
                  <a:gd name="f128" fmla="*/ 360695 f111 1"/>
                  <a:gd name="f129" fmla="*/ 1440184 f112 1"/>
                  <a:gd name="f130" fmla="*/ 980841 f111 1"/>
                  <a:gd name="f131" fmla="*/ 1444255 f112 1"/>
                  <a:gd name="f132" fmla="*/ 986888 f111 1"/>
                  <a:gd name="f133" fmla="*/ 1489482 f112 1"/>
                  <a:gd name="f134" fmla="*/ 1005693 f111 1"/>
                  <a:gd name="f135" fmla="*/ 1535172 f112 1"/>
                  <a:gd name="f136" fmla="*/ 984344 f111 1"/>
                  <a:gd name="f137" fmla="*/ 1649520 f112 1"/>
                  <a:gd name="f138" fmla="*/ 930722 f111 1"/>
                  <a:gd name="f139" fmla="*/ 1798939 f112 1"/>
                  <a:gd name="f140" fmla="*/ 1080663 f111 1"/>
                  <a:gd name="f141" fmla="*/ 1230853 f111 1"/>
                  <a:gd name="f142" fmla="*/ 1177232 f111 1"/>
                  <a:gd name="f143" fmla="*/ 1155882 f111 1"/>
                  <a:gd name="f144" fmla="*/ 1472935 f112 1"/>
                  <a:gd name="f145" fmla="*/ 1454482 f112 1"/>
                  <a:gd name="f146" fmla="*/ 1159629 f111 1"/>
                  <a:gd name="f147" fmla="*/ 1169320 f111 1"/>
                  <a:gd name="f148" fmla="*/ 1800879 f111 1"/>
                  <a:gd name="f149" fmla="*/ 829412 f112 1"/>
                  <a:gd name="f150" fmla="*/ 844456 f112 1"/>
                  <a:gd name="f151" fmla="*/ 1781326 f111 1"/>
                  <a:gd name="f152" fmla="*/ 913600 f112 1"/>
                  <a:gd name="f153" fmla="*/ 1633875 f111 1"/>
                  <a:gd name="f154" fmla="*/ 719932 f112 1"/>
                  <a:gd name="f155" fmla="*/ 1441202 f111 1"/>
                  <a:gd name="f156" fmla="*/ 526585 f112 1"/>
                  <a:gd name="f157" fmla="*/ 595729 f112 1"/>
                  <a:gd name="f158" fmla="*/ 610684 f112 1"/>
                  <a:gd name="f159" fmla="*/ 0 f112 1"/>
                  <a:gd name="f160" fmla="*/ 1207562 f111 1"/>
                  <a:gd name="f161" fmla="*/ 28007 f112 1"/>
                  <a:gd name="f162" fmla="*/ 1234456 f111 1"/>
                  <a:gd name="f163" fmla="*/ 144940 f112 1"/>
                  <a:gd name="f164" fmla="*/ 1274295 f111 1"/>
                  <a:gd name="f165" fmla="*/ 337613 f112 1"/>
                  <a:gd name="f166" fmla="*/ 1080628 f111 1"/>
                  <a:gd name="f167" fmla="*/ 887280 f111 1"/>
                  <a:gd name="f168" fmla="*/ 927119 f111 1"/>
                  <a:gd name="f169" fmla="*/ 954013 f111 1"/>
                  <a:gd name="f170" fmla="*/ 617264 f112 1"/>
                  <a:gd name="f171" fmla="*/ 626193 f112 1"/>
                  <a:gd name="f172" fmla="*/ 354684 f111 1"/>
                  <a:gd name="f173" fmla="*/ 644997 f112 1"/>
                  <a:gd name="f174" fmla="*/ 623648 f112 1"/>
                  <a:gd name="f175" fmla="*/ 570027 f112 1"/>
                  <a:gd name="f176" fmla="*/ f113 1 f2"/>
                  <a:gd name="f177" fmla="*/ f116 1 1798939"/>
                  <a:gd name="f178" fmla="*/ f117 1 1800879"/>
                  <a:gd name="f179" fmla="*/ f118 1 1798939"/>
                  <a:gd name="f180" fmla="*/ f119 1 1800879"/>
                  <a:gd name="f181" fmla="*/ f120 1 1798939"/>
                  <a:gd name="f182" fmla="*/ f121 1 1800879"/>
                  <a:gd name="f183" fmla="*/ f122 1 1798939"/>
                  <a:gd name="f184" fmla="*/ f123 1 1800879"/>
                  <a:gd name="f185" fmla="*/ f124 1 1800879"/>
                  <a:gd name="f186" fmla="*/ f125 1 1798939"/>
                  <a:gd name="f187" fmla="*/ f126 1 1800879"/>
                  <a:gd name="f188" fmla="*/ f127 1 1798939"/>
                  <a:gd name="f189" fmla="*/ f128 1 1800879"/>
                  <a:gd name="f190" fmla="*/ f129 1 1798939"/>
                  <a:gd name="f191" fmla="*/ f130 1 1800879"/>
                  <a:gd name="f192" fmla="*/ f131 1 1798939"/>
                  <a:gd name="f193" fmla="*/ f132 1 1800879"/>
                  <a:gd name="f194" fmla="*/ f133 1 1798939"/>
                  <a:gd name="f195" fmla="*/ f134 1 1800879"/>
                  <a:gd name="f196" fmla="*/ f135 1 1798939"/>
                  <a:gd name="f197" fmla="*/ f136 1 1800879"/>
                  <a:gd name="f198" fmla="*/ f137 1 1798939"/>
                  <a:gd name="f199" fmla="*/ f138 1 1800879"/>
                  <a:gd name="f200" fmla="*/ f139 1 1798939"/>
                  <a:gd name="f201" fmla="*/ f140 1 1800879"/>
                  <a:gd name="f202" fmla="*/ f141 1 1800879"/>
                  <a:gd name="f203" fmla="*/ f142 1 1800879"/>
                  <a:gd name="f204" fmla="*/ f143 1 1800879"/>
                  <a:gd name="f205" fmla="*/ f144 1 1798939"/>
                  <a:gd name="f206" fmla="*/ f145 1 1798939"/>
                  <a:gd name="f207" fmla="*/ f146 1 1800879"/>
                  <a:gd name="f208" fmla="*/ f147 1 1800879"/>
                  <a:gd name="f209" fmla="*/ f148 1 1800879"/>
                  <a:gd name="f210" fmla="*/ f149 1 1798939"/>
                  <a:gd name="f211" fmla="*/ f150 1 1798939"/>
                  <a:gd name="f212" fmla="*/ f151 1 1800879"/>
                  <a:gd name="f213" fmla="*/ f152 1 1798939"/>
                  <a:gd name="f214" fmla="*/ f153 1 1800879"/>
                  <a:gd name="f215" fmla="*/ f154 1 1798939"/>
                  <a:gd name="f216" fmla="*/ f155 1 1800879"/>
                  <a:gd name="f217" fmla="*/ f156 1 1798939"/>
                  <a:gd name="f218" fmla="*/ f157 1 1798939"/>
                  <a:gd name="f219" fmla="*/ f158 1 1798939"/>
                  <a:gd name="f220" fmla="*/ f159 1 1798939"/>
                  <a:gd name="f221" fmla="*/ f160 1 1800879"/>
                  <a:gd name="f222" fmla="*/ f161 1 1798939"/>
                  <a:gd name="f223" fmla="*/ f162 1 1800879"/>
                  <a:gd name="f224" fmla="*/ f163 1 1798939"/>
                  <a:gd name="f225" fmla="*/ f164 1 1800879"/>
                  <a:gd name="f226" fmla="*/ f165 1 1798939"/>
                  <a:gd name="f227" fmla="*/ f166 1 1800879"/>
                  <a:gd name="f228" fmla="*/ f167 1 1800879"/>
                  <a:gd name="f229" fmla="*/ f168 1 1800879"/>
                  <a:gd name="f230" fmla="*/ f169 1 1800879"/>
                  <a:gd name="f231" fmla="*/ f170 1 1798939"/>
                  <a:gd name="f232" fmla="*/ f171 1 1798939"/>
                  <a:gd name="f233" fmla="*/ f172 1 1800879"/>
                  <a:gd name="f234" fmla="*/ f173 1 1798939"/>
                  <a:gd name="f235" fmla="*/ f174 1 1798939"/>
                  <a:gd name="f236" fmla="*/ f175 1 1798939"/>
                  <a:gd name="f237" fmla="*/ f5 1 f114"/>
                  <a:gd name="f238" fmla="*/ f6 1 f114"/>
                  <a:gd name="f239" fmla="*/ f5 1 f115"/>
                  <a:gd name="f240" fmla="*/ f7 1 f115"/>
                  <a:gd name="f241" fmla="+- f176 0 f1"/>
                  <a:gd name="f242" fmla="*/ f177 1 f114"/>
                  <a:gd name="f243" fmla="*/ f178 1 f115"/>
                  <a:gd name="f244" fmla="*/ f179 1 f114"/>
                  <a:gd name="f245" fmla="*/ f180 1 f115"/>
                  <a:gd name="f246" fmla="*/ f181 1 f114"/>
                  <a:gd name="f247" fmla="*/ f182 1 f115"/>
                  <a:gd name="f248" fmla="*/ f183 1 f114"/>
                  <a:gd name="f249" fmla="*/ f184 1 f115"/>
                  <a:gd name="f250" fmla="*/ f185 1 f115"/>
                  <a:gd name="f251" fmla="*/ f186 1 f114"/>
                  <a:gd name="f252" fmla="*/ f187 1 f115"/>
                  <a:gd name="f253" fmla="*/ f188 1 f114"/>
                  <a:gd name="f254" fmla="*/ f189 1 f115"/>
                  <a:gd name="f255" fmla="*/ f190 1 f114"/>
                  <a:gd name="f256" fmla="*/ f191 1 f115"/>
                  <a:gd name="f257" fmla="*/ f192 1 f114"/>
                  <a:gd name="f258" fmla="*/ f193 1 f115"/>
                  <a:gd name="f259" fmla="*/ f194 1 f114"/>
                  <a:gd name="f260" fmla="*/ f195 1 f115"/>
                  <a:gd name="f261" fmla="*/ f196 1 f114"/>
                  <a:gd name="f262" fmla="*/ f197 1 f115"/>
                  <a:gd name="f263" fmla="*/ f198 1 f114"/>
                  <a:gd name="f264" fmla="*/ f199 1 f115"/>
                  <a:gd name="f265" fmla="*/ f200 1 f114"/>
                  <a:gd name="f266" fmla="*/ f201 1 f115"/>
                  <a:gd name="f267" fmla="*/ f202 1 f115"/>
                  <a:gd name="f268" fmla="*/ f203 1 f115"/>
                  <a:gd name="f269" fmla="*/ f204 1 f115"/>
                  <a:gd name="f270" fmla="*/ f205 1 f114"/>
                  <a:gd name="f271" fmla="*/ f206 1 f114"/>
                  <a:gd name="f272" fmla="*/ f207 1 f115"/>
                  <a:gd name="f273" fmla="*/ f208 1 f115"/>
                  <a:gd name="f274" fmla="*/ f209 1 f115"/>
                  <a:gd name="f275" fmla="*/ f210 1 f114"/>
                  <a:gd name="f276" fmla="*/ f211 1 f114"/>
                  <a:gd name="f277" fmla="*/ f212 1 f115"/>
                  <a:gd name="f278" fmla="*/ f213 1 f114"/>
                  <a:gd name="f279" fmla="*/ f214 1 f115"/>
                  <a:gd name="f280" fmla="*/ f215 1 f114"/>
                  <a:gd name="f281" fmla="*/ f216 1 f115"/>
                  <a:gd name="f282" fmla="*/ f217 1 f114"/>
                  <a:gd name="f283" fmla="*/ f218 1 f114"/>
                  <a:gd name="f284" fmla="*/ f219 1 f114"/>
                  <a:gd name="f285" fmla="*/ f220 1 f114"/>
                  <a:gd name="f286" fmla="*/ f221 1 f115"/>
                  <a:gd name="f287" fmla="*/ f222 1 f114"/>
                  <a:gd name="f288" fmla="*/ f223 1 f115"/>
                  <a:gd name="f289" fmla="*/ f224 1 f114"/>
                  <a:gd name="f290" fmla="*/ f225 1 f115"/>
                  <a:gd name="f291" fmla="*/ f226 1 f114"/>
                  <a:gd name="f292" fmla="*/ f227 1 f115"/>
                  <a:gd name="f293" fmla="*/ f228 1 f115"/>
                  <a:gd name="f294" fmla="*/ f229 1 f115"/>
                  <a:gd name="f295" fmla="*/ f230 1 f115"/>
                  <a:gd name="f296" fmla="*/ f231 1 f114"/>
                  <a:gd name="f297" fmla="*/ f232 1 f114"/>
                  <a:gd name="f298" fmla="*/ f233 1 f115"/>
                  <a:gd name="f299" fmla="*/ f234 1 f114"/>
                  <a:gd name="f300" fmla="*/ f235 1 f114"/>
                  <a:gd name="f301" fmla="*/ f236 1 f114"/>
                  <a:gd name="f302" fmla="*/ f237 f109 1"/>
                  <a:gd name="f303" fmla="*/ f238 f109 1"/>
                  <a:gd name="f304" fmla="*/ f240 f110 1"/>
                  <a:gd name="f305" fmla="*/ f239 f110 1"/>
                  <a:gd name="f306" fmla="*/ f242 f109 1"/>
                  <a:gd name="f307" fmla="*/ f243 f110 1"/>
                  <a:gd name="f308" fmla="*/ f244 f109 1"/>
                  <a:gd name="f309" fmla="*/ f245 f110 1"/>
                  <a:gd name="f310" fmla="*/ f246 f109 1"/>
                  <a:gd name="f311" fmla="*/ f247 f110 1"/>
                  <a:gd name="f312" fmla="*/ f248 f109 1"/>
                  <a:gd name="f313" fmla="*/ f249 f110 1"/>
                  <a:gd name="f314" fmla="*/ f250 f110 1"/>
                  <a:gd name="f315" fmla="*/ f251 f109 1"/>
                  <a:gd name="f316" fmla="*/ f252 f110 1"/>
                  <a:gd name="f317" fmla="*/ f253 f109 1"/>
                  <a:gd name="f318" fmla="*/ f254 f110 1"/>
                  <a:gd name="f319" fmla="*/ f255 f109 1"/>
                  <a:gd name="f320" fmla="*/ f256 f110 1"/>
                  <a:gd name="f321" fmla="*/ f257 f109 1"/>
                  <a:gd name="f322" fmla="*/ f258 f110 1"/>
                  <a:gd name="f323" fmla="*/ f259 f109 1"/>
                  <a:gd name="f324" fmla="*/ f260 f110 1"/>
                  <a:gd name="f325" fmla="*/ f261 f109 1"/>
                  <a:gd name="f326" fmla="*/ f262 f110 1"/>
                  <a:gd name="f327" fmla="*/ f263 f109 1"/>
                  <a:gd name="f328" fmla="*/ f264 f110 1"/>
                  <a:gd name="f329" fmla="*/ f265 f109 1"/>
                  <a:gd name="f330" fmla="*/ f266 f110 1"/>
                  <a:gd name="f331" fmla="*/ f267 f110 1"/>
                  <a:gd name="f332" fmla="*/ f268 f110 1"/>
                  <a:gd name="f333" fmla="*/ f269 f110 1"/>
                  <a:gd name="f334" fmla="*/ f270 f109 1"/>
                  <a:gd name="f335" fmla="*/ f271 f109 1"/>
                  <a:gd name="f336" fmla="*/ f272 f110 1"/>
                  <a:gd name="f337" fmla="*/ f273 f110 1"/>
                  <a:gd name="f338" fmla="*/ f274 f110 1"/>
                  <a:gd name="f339" fmla="*/ f275 f109 1"/>
                  <a:gd name="f340" fmla="*/ f276 f109 1"/>
                  <a:gd name="f341" fmla="*/ f277 f110 1"/>
                  <a:gd name="f342" fmla="*/ f278 f109 1"/>
                  <a:gd name="f343" fmla="*/ f279 f110 1"/>
                  <a:gd name="f344" fmla="*/ f280 f109 1"/>
                  <a:gd name="f345" fmla="*/ f281 f110 1"/>
                  <a:gd name="f346" fmla="*/ f282 f109 1"/>
                  <a:gd name="f347" fmla="*/ f283 f109 1"/>
                  <a:gd name="f348" fmla="*/ f284 f109 1"/>
                  <a:gd name="f349" fmla="*/ f285 f109 1"/>
                  <a:gd name="f350" fmla="*/ f286 f110 1"/>
                  <a:gd name="f351" fmla="*/ f287 f109 1"/>
                  <a:gd name="f352" fmla="*/ f288 f110 1"/>
                  <a:gd name="f353" fmla="*/ f289 f109 1"/>
                  <a:gd name="f354" fmla="*/ f290 f110 1"/>
                  <a:gd name="f355" fmla="*/ f291 f109 1"/>
                  <a:gd name="f356" fmla="*/ f292 f110 1"/>
                  <a:gd name="f357" fmla="*/ f293 f110 1"/>
                  <a:gd name="f358" fmla="*/ f294 f110 1"/>
                  <a:gd name="f359" fmla="*/ f295 f110 1"/>
                  <a:gd name="f360" fmla="*/ f296 f109 1"/>
                  <a:gd name="f361" fmla="*/ f297 f109 1"/>
                  <a:gd name="f362" fmla="*/ f298 f110 1"/>
                  <a:gd name="f363" fmla="*/ f299 f109 1"/>
                  <a:gd name="f364" fmla="*/ f300 f109 1"/>
                  <a:gd name="f365" fmla="*/ f301 f109 1"/>
                </a:gdLst>
                <a:ahLst/>
                <a:cxnLst>
                  <a:cxn ang="3cd4">
                    <a:pos x="hc" y="t"/>
                  </a:cxn>
                  <a:cxn ang="0">
                    <a:pos x="r" y="vc"/>
                  </a:cxn>
                  <a:cxn ang="cd4">
                    <a:pos x="hc" y="b"/>
                  </a:cxn>
                  <a:cxn ang="cd2">
                    <a:pos x="l" y="vc"/>
                  </a:cxn>
                  <a:cxn ang="f241">
                    <a:pos x="f306" y="f307"/>
                  </a:cxn>
                  <a:cxn ang="f241">
                    <a:pos x="f308" y="f309"/>
                  </a:cxn>
                  <a:cxn ang="f241">
                    <a:pos x="f310" y="f311"/>
                  </a:cxn>
                  <a:cxn ang="f241">
                    <a:pos x="f312" y="f313"/>
                  </a:cxn>
                  <a:cxn ang="f241">
                    <a:pos x="f312" y="f314"/>
                  </a:cxn>
                  <a:cxn ang="f241">
                    <a:pos x="f315" y="f316"/>
                  </a:cxn>
                  <a:cxn ang="f241">
                    <a:pos x="f317" y="f318"/>
                  </a:cxn>
                  <a:cxn ang="f241">
                    <a:pos x="f319" y="f318"/>
                  </a:cxn>
                  <a:cxn ang="f241">
                    <a:pos x="f319" y="f320"/>
                  </a:cxn>
                  <a:cxn ang="f241">
                    <a:pos x="f321" y="f322"/>
                  </a:cxn>
                  <a:cxn ang="f241">
                    <a:pos x="f323" y="f324"/>
                  </a:cxn>
                  <a:cxn ang="f241">
                    <a:pos x="f325" y="f326"/>
                  </a:cxn>
                  <a:cxn ang="f241">
                    <a:pos x="f327" y="f328"/>
                  </a:cxn>
                  <a:cxn ang="f241">
                    <a:pos x="f329" y="f330"/>
                  </a:cxn>
                  <a:cxn ang="f241">
                    <a:pos x="f327" y="f331"/>
                  </a:cxn>
                  <a:cxn ang="f241">
                    <a:pos x="f325" y="f332"/>
                  </a:cxn>
                  <a:cxn ang="f241">
                    <a:pos x="f323" y="f333"/>
                  </a:cxn>
                  <a:cxn ang="f241">
                    <a:pos x="f334" y="f333"/>
                  </a:cxn>
                  <a:cxn ang="f241">
                    <a:pos x="f335" y="f336"/>
                  </a:cxn>
                  <a:cxn ang="f241">
                    <a:pos x="f319" y="f337"/>
                  </a:cxn>
                  <a:cxn ang="f241">
                    <a:pos x="f319" y="f338"/>
                  </a:cxn>
                  <a:cxn ang="f241">
                    <a:pos x="f339" y="f338"/>
                  </a:cxn>
                  <a:cxn ang="f241">
                    <a:pos x="f340" y="f341"/>
                  </a:cxn>
                  <a:cxn ang="f241">
                    <a:pos x="f342" y="f343"/>
                  </a:cxn>
                  <a:cxn ang="f241">
                    <a:pos x="f344" y="f345"/>
                  </a:cxn>
                  <a:cxn ang="f241">
                    <a:pos x="f346" y="f343"/>
                  </a:cxn>
                  <a:cxn ang="f241">
                    <a:pos x="f347" y="f341"/>
                  </a:cxn>
                  <a:cxn ang="f241">
                    <a:pos x="f348" y="f338"/>
                  </a:cxn>
                  <a:cxn ang="f241">
                    <a:pos x="f349" y="f338"/>
                  </a:cxn>
                  <a:cxn ang="f241">
                    <a:pos x="f349" y="f350"/>
                  </a:cxn>
                  <a:cxn ang="f241">
                    <a:pos x="f351" y="f352"/>
                  </a:cxn>
                  <a:cxn ang="f241">
                    <a:pos x="f353" y="f354"/>
                  </a:cxn>
                  <a:cxn ang="f241">
                    <a:pos x="f355" y="f356"/>
                  </a:cxn>
                  <a:cxn ang="f241">
                    <a:pos x="f353" y="f357"/>
                  </a:cxn>
                  <a:cxn ang="f241">
                    <a:pos x="f351" y="f358"/>
                  </a:cxn>
                  <a:cxn ang="f241">
                    <a:pos x="f349" y="f359"/>
                  </a:cxn>
                  <a:cxn ang="f241">
                    <a:pos x="f349" y="f318"/>
                  </a:cxn>
                  <a:cxn ang="f241">
                    <a:pos x="f360" y="f318"/>
                  </a:cxn>
                  <a:cxn ang="f241">
                    <a:pos x="f361" y="f362"/>
                  </a:cxn>
                  <a:cxn ang="f241">
                    <a:pos x="f363" y="f313"/>
                  </a:cxn>
                  <a:cxn ang="f241">
                    <a:pos x="f364" y="f311"/>
                  </a:cxn>
                  <a:cxn ang="f241">
                    <a:pos x="f365" y="f309"/>
                  </a:cxn>
                  <a:cxn ang="f241">
                    <a:pos x="f306" y="f307"/>
                  </a:cxn>
                </a:cxnLst>
                <a:rect l="f302" t="f305" r="f303" b="f304"/>
                <a:pathLst>
                  <a:path w="1798939" h="1800879">
                    <a:moveTo>
                      <a:pt x="f8" y="f5"/>
                    </a:moveTo>
                    <a:cubicBezTo>
                      <a:pt x="f9" y="f5"/>
                      <a:pt x="f10" y="f11"/>
                      <a:pt x="f10" y="f12"/>
                    </a:cubicBezTo>
                    <a:cubicBezTo>
                      <a:pt x="f10" y="f13"/>
                      <a:pt x="f14" y="f15"/>
                      <a:pt x="f16" y="f17"/>
                    </a:cubicBezTo>
                    <a:cubicBezTo>
                      <a:pt x="f9" y="f18"/>
                      <a:pt x="f19" y="f20"/>
                      <a:pt x="f19" y="f21"/>
                    </a:cubicBezTo>
                    <a:lnTo>
                      <a:pt x="f19" y="f22"/>
                    </a:lnTo>
                    <a:cubicBezTo>
                      <a:pt x="f19" y="f23"/>
                      <a:pt x="f24" y="f25"/>
                      <a:pt x="f26" y="f27"/>
                    </a:cubicBezTo>
                    <a:lnTo>
                      <a:pt x="f28" y="f29"/>
                    </a:lnTo>
                    <a:lnTo>
                      <a:pt x="f30" y="f29"/>
                    </a:lnTo>
                    <a:lnTo>
                      <a:pt x="f30" y="f31"/>
                    </a:lnTo>
                    <a:lnTo>
                      <a:pt x="f32" y="f33"/>
                    </a:lnTo>
                    <a:cubicBezTo>
                      <a:pt x="f34" y="f35"/>
                      <a:pt x="f36" y="f37"/>
                      <a:pt x="f38" y="f37"/>
                    </a:cubicBezTo>
                    <a:cubicBezTo>
                      <a:pt x="f39" y="f37"/>
                      <a:pt x="f40" y="f41"/>
                      <a:pt x="f42" y="f43"/>
                    </a:cubicBezTo>
                    <a:cubicBezTo>
                      <a:pt x="f44" y="f45"/>
                      <a:pt x="f46" y="f47"/>
                      <a:pt x="f48" y="f47"/>
                    </a:cubicBezTo>
                    <a:cubicBezTo>
                      <a:pt x="f49" y="f47"/>
                      <a:pt x="f6" y="f41"/>
                      <a:pt x="f6" y="f50"/>
                    </a:cubicBezTo>
                    <a:cubicBezTo>
                      <a:pt x="f6" y="f51"/>
                      <a:pt x="f49" y="f52"/>
                      <a:pt x="f48" y="f52"/>
                    </a:cubicBezTo>
                    <a:cubicBezTo>
                      <a:pt x="f46" y="f52"/>
                      <a:pt x="f44" y="f53"/>
                      <a:pt x="f42" y="f54"/>
                    </a:cubicBezTo>
                    <a:cubicBezTo>
                      <a:pt x="f40" y="f51"/>
                      <a:pt x="f39" y="f55"/>
                      <a:pt x="f38" y="f55"/>
                    </a:cubicBezTo>
                    <a:lnTo>
                      <a:pt x="f56" y="f55"/>
                    </a:lnTo>
                    <a:cubicBezTo>
                      <a:pt x="f57" y="f55"/>
                      <a:pt x="f58" y="f59"/>
                      <a:pt x="f60" y="f61"/>
                    </a:cubicBezTo>
                    <a:lnTo>
                      <a:pt x="f30" y="f62"/>
                    </a:lnTo>
                    <a:lnTo>
                      <a:pt x="f30" y="f7"/>
                    </a:lnTo>
                    <a:lnTo>
                      <a:pt x="f63" y="f7"/>
                    </a:lnTo>
                    <a:lnTo>
                      <a:pt x="f64" y="f65"/>
                    </a:lnTo>
                    <a:cubicBezTo>
                      <a:pt x="f66" y="f67"/>
                      <a:pt x="f68" y="f69"/>
                      <a:pt x="f68" y="f70"/>
                    </a:cubicBezTo>
                    <a:cubicBezTo>
                      <a:pt x="f68" y="f71"/>
                      <a:pt x="f72" y="f73"/>
                      <a:pt x="f74" y="f73"/>
                    </a:cubicBezTo>
                    <a:cubicBezTo>
                      <a:pt x="f75" y="f73"/>
                      <a:pt x="f76" y="f71"/>
                      <a:pt x="f76" y="f70"/>
                    </a:cubicBezTo>
                    <a:cubicBezTo>
                      <a:pt x="f76" y="f69"/>
                      <a:pt x="f77" y="f67"/>
                      <a:pt x="f78" y="f65"/>
                    </a:cubicBezTo>
                    <a:lnTo>
                      <a:pt x="f79" y="f7"/>
                    </a:lnTo>
                    <a:lnTo>
                      <a:pt x="f5" y="f7"/>
                    </a:lnTo>
                    <a:lnTo>
                      <a:pt x="f5" y="f80"/>
                    </a:lnTo>
                    <a:lnTo>
                      <a:pt x="f81" y="f82"/>
                    </a:lnTo>
                    <a:cubicBezTo>
                      <a:pt x="f83" y="f84"/>
                      <a:pt x="f85" y="f86"/>
                      <a:pt x="f87" y="f86"/>
                    </a:cubicBezTo>
                    <a:cubicBezTo>
                      <a:pt x="f88" y="f86"/>
                      <a:pt x="f89" y="f90"/>
                      <a:pt x="f89" y="f91"/>
                    </a:cubicBezTo>
                    <a:cubicBezTo>
                      <a:pt x="f89" y="f92"/>
                      <a:pt x="f88" y="f93"/>
                      <a:pt x="f87" y="f93"/>
                    </a:cubicBezTo>
                    <a:cubicBezTo>
                      <a:pt x="f85" y="f93"/>
                      <a:pt x="f83" y="f94"/>
                      <a:pt x="f81" y="f95"/>
                    </a:cubicBezTo>
                    <a:lnTo>
                      <a:pt x="f5" y="f96"/>
                    </a:lnTo>
                    <a:lnTo>
                      <a:pt x="f5" y="f29"/>
                    </a:lnTo>
                    <a:lnTo>
                      <a:pt x="f97" y="f29"/>
                    </a:lnTo>
                    <a:lnTo>
                      <a:pt x="f98" y="f99"/>
                    </a:lnTo>
                    <a:cubicBezTo>
                      <a:pt x="f100" y="f101"/>
                      <a:pt x="f102" y="f103"/>
                      <a:pt x="f102" y="f21"/>
                    </a:cubicBezTo>
                    <a:cubicBezTo>
                      <a:pt x="f102" y="f20"/>
                      <a:pt x="f104" y="f18"/>
                      <a:pt x="f105" y="f17"/>
                    </a:cubicBezTo>
                    <a:cubicBezTo>
                      <a:pt x="f106" y="f15"/>
                      <a:pt x="f107" y="f13"/>
                      <a:pt x="f107" y="f12"/>
                    </a:cubicBezTo>
                    <a:cubicBezTo>
                      <a:pt x="f107" y="f11"/>
                      <a:pt x="f104" y="f5"/>
                      <a:pt x="f8" y="f5"/>
                    </a:cubicBezTo>
                    <a:close/>
                  </a:path>
                </a:pathLst>
              </a:custGeom>
              <a:solidFill>
                <a:srgbClr val="9ACA9F">
                  <a:alpha val="8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0" cap="none" spc="0" baseline="0">
                  <a:solidFill>
                    <a:srgbClr val="000000"/>
                  </a:solidFill>
                  <a:uFillTx/>
                  <a:latin typeface="Calibri"/>
                  <a:ea typeface="新細明體" pitchFamily="18"/>
                  <a:cs typeface="Arial"/>
                </a:endParaRPr>
              </a:p>
            </p:txBody>
          </p:sp>
        </p:grpSp>
        <p:sp>
          <p:nvSpPr>
            <p:cNvPr id="9" name="文字方塊 87"/>
            <p:cNvSpPr txBox="1"/>
            <p:nvPr/>
          </p:nvSpPr>
          <p:spPr>
            <a:xfrm>
              <a:off x="7391735" y="3068735"/>
              <a:ext cx="1387528"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個案</a:t>
              </a:r>
              <a:endParaRPr 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服務</a:t>
              </a:r>
            </a:p>
          </p:txBody>
        </p:sp>
        <p:sp>
          <p:nvSpPr>
            <p:cNvPr id="10" name="文字方塊 88"/>
            <p:cNvSpPr txBox="1"/>
            <p:nvPr/>
          </p:nvSpPr>
          <p:spPr>
            <a:xfrm>
              <a:off x="9348761" y="3068735"/>
              <a:ext cx="1387528"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個案研討</a:t>
              </a:r>
            </a:p>
          </p:txBody>
        </p:sp>
        <p:sp>
          <p:nvSpPr>
            <p:cNvPr id="11" name="文字方塊 89"/>
            <p:cNvSpPr txBox="1"/>
            <p:nvPr/>
          </p:nvSpPr>
          <p:spPr>
            <a:xfrm>
              <a:off x="7406457" y="4923047"/>
              <a:ext cx="1387528"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團體工作</a:t>
              </a:r>
            </a:p>
          </p:txBody>
        </p:sp>
        <p:sp>
          <p:nvSpPr>
            <p:cNvPr id="12" name="文字方塊 90"/>
            <p:cNvSpPr txBox="1"/>
            <p:nvPr/>
          </p:nvSpPr>
          <p:spPr>
            <a:xfrm>
              <a:off x="9284104" y="4923047"/>
              <a:ext cx="1387528"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心理諮商</a:t>
              </a:r>
            </a:p>
          </p:txBody>
        </p:sp>
      </p:grpSp>
      <p:sp>
        <p:nvSpPr>
          <p:cNvPr id="13" name="矩形 95"/>
          <p:cNvSpPr/>
          <p:nvPr/>
        </p:nvSpPr>
        <p:spPr>
          <a:xfrm>
            <a:off x="298844" y="2217986"/>
            <a:ext cx="6048371" cy="230832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專責社工人力與相對人一起工作，運用個案管理模式，連結相關社會資源，讓</a:t>
            </a:r>
            <a:r>
              <a:rPr lang="zh-TW" sz="2400" b="1" i="0" u="none" strike="noStrike" kern="0" cap="none" spc="0" baseline="0" dirty="0">
                <a:solidFill>
                  <a:srgbClr val="893713"/>
                </a:solidFill>
                <a:uFillTx/>
                <a:latin typeface="微軟正黑體" panose="020B0604030504040204" pitchFamily="34" charset="-120"/>
                <a:ea typeface="微軟正黑體" panose="020B0604030504040204" pitchFamily="34" charset="-120"/>
                <a:cs typeface="Arial"/>
              </a:rPr>
              <a:t>相對人學習新的行為和技巧</a:t>
            </a:r>
            <a:endParaRPr lang="en-US" sz="2400" b="1" i="0" u="none" strike="noStrike" kern="0" cap="none" spc="0" baseline="0" dirty="0">
              <a:solidFill>
                <a:srgbClr val="893713"/>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建立尊重、平等的人際關係，</a:t>
            </a:r>
            <a:r>
              <a:rPr lang="zh-TW" sz="24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確保被害人及其子女的安全，減緩家庭暴力的再發生</a:t>
            </a:r>
          </a:p>
        </p:txBody>
      </p:sp>
      <p:sp>
        <p:nvSpPr>
          <p:cNvPr id="14" name="矩形 96"/>
          <p:cNvSpPr/>
          <p:nvPr/>
        </p:nvSpPr>
        <p:spPr>
          <a:xfrm>
            <a:off x="604839" y="6252237"/>
            <a:ext cx="5317327" cy="230832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視個案及其家庭成員需求，研擬相關支持性或治療性團體</a:t>
            </a:r>
            <a:endPar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以多元化團體課程安排，</a:t>
            </a:r>
            <a:r>
              <a:rPr lang="zh-TW" sz="24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協助相對人學習法治觀念、相處溝通技巧及情緒管理等</a:t>
            </a:r>
          </a:p>
        </p:txBody>
      </p:sp>
      <p:sp>
        <p:nvSpPr>
          <p:cNvPr id="15" name="矩形 97"/>
          <p:cNvSpPr/>
          <p:nvPr/>
        </p:nvSpPr>
        <p:spPr>
          <a:xfrm>
            <a:off x="11694142" y="5086944"/>
            <a:ext cx="6346027" cy="385490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為提升處遇成效，本方案結合心理諮商資源，並提供相關服務</a:t>
            </a:r>
            <a:endPar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0" cap="none" spc="0" baseline="0" dirty="0">
              <a:solidFill>
                <a:srgbClr val="333F5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0" cap="none" spc="0" baseline="0" dirty="0">
                <a:solidFill>
                  <a:srgbClr val="333F50"/>
                </a:solidFill>
                <a:uFillTx/>
                <a:latin typeface="微軟正黑體" panose="020B0604030504040204" pitchFamily="34" charset="-120"/>
                <a:ea typeface="微軟正黑體" panose="020B0604030504040204" pitchFamily="34" charset="-120"/>
                <a:cs typeface="Arial"/>
              </a:rPr>
              <a:t>（一）</a:t>
            </a:r>
            <a:r>
              <a:rPr lang="zh-TW" sz="2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個別心理諮商輔導</a:t>
            </a:r>
            <a:r>
              <a:rPr lang="zh-TW" sz="2400" b="1" i="0" u="none" strike="noStrike" kern="0" cap="none" spc="0" baseline="0" dirty="0">
                <a:solidFill>
                  <a:srgbClr val="333F50"/>
                </a:solidFill>
                <a:uFillTx/>
                <a:latin typeface="微軟正黑體" panose="020B0604030504040204" pitchFamily="34" charset="-120"/>
                <a:ea typeface="微軟正黑體" panose="020B0604030504040204" pitchFamily="34" charset="-120"/>
                <a:cs typeface="Arial"/>
              </a:rPr>
              <a:t>：</a:t>
            </a:r>
            <a:endParaRPr lang="en-US" sz="2400" b="1" i="0" u="none" strike="noStrike" kern="0" cap="none" spc="0" baseline="0" dirty="0">
              <a:solidFill>
                <a:srgbClr val="333F5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1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提供相對人個別心理諮商與輔導</a:t>
            </a:r>
            <a:endParaRPr lang="en-US" sz="21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（二）伴侶及家族諮商輔導：</a:t>
            </a:r>
            <a:endParaRPr lang="en-US" sz="2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1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評估兩造雙方的狀態，確保被害人處於無暴力威脅的環境下，並依據兩造雙方皆有意願且開放的原則，安排心理諮商輔導人員提供服務</a:t>
            </a:r>
          </a:p>
        </p:txBody>
      </p:sp>
      <p:sp>
        <p:nvSpPr>
          <p:cNvPr id="16" name="矩形 98"/>
          <p:cNvSpPr/>
          <p:nvPr/>
        </p:nvSpPr>
        <p:spPr>
          <a:xfrm>
            <a:off x="11763371" y="2214567"/>
            <a:ext cx="5843592" cy="92333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針對服務困難的個案，聘請專家學者，提供社工員處遇方向、技巧或策略</a:t>
            </a:r>
          </a:p>
        </p:txBody>
      </p:sp>
      <p:sp>
        <p:nvSpPr>
          <p:cNvPr id="17" name="圓角矩形 99"/>
          <p:cNvSpPr/>
          <p:nvPr/>
        </p:nvSpPr>
        <p:spPr>
          <a:xfrm>
            <a:off x="300042" y="1626397"/>
            <a:ext cx="5988844" cy="3571874"/>
          </a:xfrm>
          <a:custGeom>
            <a:avLst/>
            <a:gdLst>
              <a:gd name="f0" fmla="val 10800000"/>
              <a:gd name="f1" fmla="val 5400000"/>
              <a:gd name="f2" fmla="val 180"/>
              <a:gd name="f3" fmla="val w"/>
              <a:gd name="f4" fmla="val h"/>
              <a:gd name="f5" fmla="val 0"/>
              <a:gd name="f6" fmla="val 3992928"/>
              <a:gd name="f7" fmla="val 2381253"/>
              <a:gd name="f8" fmla="val 396876"/>
              <a:gd name="f9" fmla="val 177687"/>
              <a:gd name="f10" fmla="val 396875"/>
              <a:gd name="f11" fmla="val 1984378"/>
              <a:gd name="f12" fmla="val 1984377"/>
              <a:gd name="f13" fmla="val 2203566"/>
              <a:gd name="f14" fmla="val 3596053"/>
              <a:gd name="f15" fmla="val 2381252"/>
              <a:gd name="f16" fmla="val 3815241"/>
              <a:gd name="f17" fmla="val 3992929"/>
              <a:gd name="f18" fmla="val 2203565"/>
              <a:gd name="f19" fmla="val 3815240"/>
              <a:gd name="f20" fmla="val 3596052"/>
              <a:gd name="f21" fmla="+- 0 0 -360"/>
              <a:gd name="f22" fmla="+- 0 0 -90"/>
              <a:gd name="f23" fmla="+- 0 0 -180"/>
              <a:gd name="f24" fmla="+- 0 0 -270"/>
              <a:gd name="f25" fmla="*/ f3 1 3992928"/>
              <a:gd name="f26" fmla="*/ f4 1 2381253"/>
              <a:gd name="f27" fmla="+- f7 0 f5"/>
              <a:gd name="f28" fmla="+- f6 0 f5"/>
              <a:gd name="f29" fmla="*/ f21 f0 1"/>
              <a:gd name="f30" fmla="*/ f22 f0 1"/>
              <a:gd name="f31" fmla="*/ f23 f0 1"/>
              <a:gd name="f32" fmla="*/ f24 f0 1"/>
              <a:gd name="f33" fmla="*/ f28 1 3992928"/>
              <a:gd name="f34" fmla="*/ f27 1 2381253"/>
              <a:gd name="f35" fmla="*/ 1995736 f28 1"/>
              <a:gd name="f36" fmla="*/ 0 f27 1"/>
              <a:gd name="f37" fmla="*/ 3991468 f28 1"/>
              <a:gd name="f38" fmla="*/ 1190622 f27 1"/>
              <a:gd name="f39" fmla="*/ 2381241 f27 1"/>
              <a:gd name="f40" fmla="*/ 0 f28 1"/>
              <a:gd name="f41" fmla="*/ 116245 f28 1"/>
              <a:gd name="f42" fmla="*/ 116245 f27 1"/>
              <a:gd name="f43" fmla="*/ 3876683 f28 1"/>
              <a:gd name="f44" fmla="*/ 2265008 f27 1"/>
              <a:gd name="f45" fmla="*/ f29 1 f2"/>
              <a:gd name="f46" fmla="*/ f30 1 f2"/>
              <a:gd name="f47" fmla="*/ f31 1 f2"/>
              <a:gd name="f48" fmla="*/ f32 1 f2"/>
              <a:gd name="f49" fmla="*/ f35 1 3992928"/>
              <a:gd name="f50" fmla="*/ f36 1 2381253"/>
              <a:gd name="f51" fmla="*/ f37 1 3992928"/>
              <a:gd name="f52" fmla="*/ f38 1 2381253"/>
              <a:gd name="f53" fmla="*/ f39 1 2381253"/>
              <a:gd name="f54" fmla="*/ f40 1 3992928"/>
              <a:gd name="f55" fmla="*/ f41 1 3992928"/>
              <a:gd name="f56" fmla="*/ f42 1 2381253"/>
              <a:gd name="f57" fmla="*/ f43 1 3992928"/>
              <a:gd name="f58" fmla="*/ f44 1 2381253"/>
              <a:gd name="f59" fmla="+- f45 0 f1"/>
              <a:gd name="f60" fmla="+- f46 0 f1"/>
              <a:gd name="f61" fmla="+- f47 0 f1"/>
              <a:gd name="f62" fmla="+- f48 0 f1"/>
              <a:gd name="f63" fmla="*/ f49 1 f33"/>
              <a:gd name="f64" fmla="*/ f50 1 f34"/>
              <a:gd name="f65" fmla="*/ f51 1 f33"/>
              <a:gd name="f66" fmla="*/ f52 1 f34"/>
              <a:gd name="f67" fmla="*/ f53 1 f34"/>
              <a:gd name="f68" fmla="*/ f54 1 f33"/>
              <a:gd name="f69" fmla="*/ f55 1 f33"/>
              <a:gd name="f70" fmla="*/ f57 1 f33"/>
              <a:gd name="f71" fmla="*/ f56 1 f34"/>
              <a:gd name="f72" fmla="*/ f58 1 f34"/>
              <a:gd name="f73" fmla="*/ f69 f25 1"/>
              <a:gd name="f74" fmla="*/ f70 f25 1"/>
              <a:gd name="f75" fmla="*/ f72 f26 1"/>
              <a:gd name="f76" fmla="*/ f71 f26 1"/>
              <a:gd name="f77" fmla="*/ f63 f25 1"/>
              <a:gd name="f78" fmla="*/ f64 f26 1"/>
              <a:gd name="f79" fmla="*/ f65 f25 1"/>
              <a:gd name="f80" fmla="*/ f66 f26 1"/>
              <a:gd name="f81" fmla="*/ f67 f26 1"/>
              <a:gd name="f82" fmla="*/ f68 f25 1"/>
            </a:gdLst>
            <a:ahLst/>
            <a:cxnLst>
              <a:cxn ang="3cd4">
                <a:pos x="hc" y="t"/>
              </a:cxn>
              <a:cxn ang="0">
                <a:pos x="r" y="vc"/>
              </a:cxn>
              <a:cxn ang="cd4">
                <a:pos x="hc" y="b"/>
              </a:cxn>
              <a:cxn ang="cd2">
                <a:pos x="l" y="vc"/>
              </a:cxn>
              <a:cxn ang="f59">
                <a:pos x="f77" y="f78"/>
              </a:cxn>
              <a:cxn ang="f60">
                <a:pos x="f79" y="f80"/>
              </a:cxn>
              <a:cxn ang="f61">
                <a:pos x="f77" y="f81"/>
              </a:cxn>
              <a:cxn ang="f62">
                <a:pos x="f82" y="f80"/>
              </a:cxn>
            </a:cxnLst>
            <a:rect l="f73" t="f76" r="f74" b="f75"/>
            <a:pathLst>
              <a:path w="3992928" h="2381253">
                <a:moveTo>
                  <a:pt x="f8" y="f5"/>
                </a:moveTo>
                <a:lnTo>
                  <a:pt x="f8" y="f5"/>
                </a:lnTo>
                <a:cubicBezTo>
                  <a:pt x="f9" y="f5"/>
                  <a:pt x="f5" y="f9"/>
                  <a:pt x="f5" y="f10"/>
                </a:cubicBezTo>
                <a:lnTo>
                  <a:pt x="f5" y="f11"/>
                </a:lnTo>
                <a:lnTo>
                  <a:pt x="f5" y="f12"/>
                </a:lnTo>
                <a:cubicBezTo>
                  <a:pt x="f5" y="f13"/>
                  <a:pt x="f9" y="f7"/>
                  <a:pt x="f10" y="f7"/>
                </a:cubicBezTo>
                <a:lnTo>
                  <a:pt x="f14" y="f7"/>
                </a:lnTo>
                <a:lnTo>
                  <a:pt x="f14" y="f15"/>
                </a:lnTo>
                <a:cubicBezTo>
                  <a:pt x="f16" y="f15"/>
                  <a:pt x="f17" y="f18"/>
                  <a:pt x="f17" y="f12"/>
                </a:cubicBezTo>
                <a:lnTo>
                  <a:pt x="f6" y="f8"/>
                </a:lnTo>
                <a:cubicBezTo>
                  <a:pt x="f6" y="f9"/>
                  <a:pt x="f19" y="f5"/>
                  <a:pt x="f20" y="f5"/>
                </a:cubicBezTo>
                <a:lnTo>
                  <a:pt x="f8" y="f5"/>
                </a:lnTo>
                <a:close/>
              </a:path>
            </a:pathLst>
          </a:custGeom>
          <a:noFill/>
          <a:ln w="38103" cap="flat">
            <a:solidFill>
              <a:srgbClr val="9DEBE4"/>
            </a:solidFill>
            <a:prstDash val="solid"/>
            <a:miter/>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18" name="圓角矩形 100"/>
          <p:cNvSpPr/>
          <p:nvPr/>
        </p:nvSpPr>
        <p:spPr>
          <a:xfrm>
            <a:off x="657225" y="1252535"/>
            <a:ext cx="2000250" cy="747714"/>
          </a:xfrm>
          <a:custGeom>
            <a:avLst/>
            <a:gdLst>
              <a:gd name="f0" fmla="val 10800000"/>
              <a:gd name="f1" fmla="val 5400000"/>
              <a:gd name="f2" fmla="val 180"/>
              <a:gd name="f3" fmla="val w"/>
              <a:gd name="f4" fmla="val h"/>
              <a:gd name="f5" fmla="val 0"/>
              <a:gd name="f6" fmla="val 1333506"/>
              <a:gd name="f7" fmla="val 498210"/>
              <a:gd name="f8" fmla="val 83035"/>
              <a:gd name="f9" fmla="val 37176"/>
              <a:gd name="f10" fmla="val 83034"/>
              <a:gd name="f11" fmla="val 415175"/>
              <a:gd name="f12" fmla="val 415174"/>
              <a:gd name="f13" fmla="val 461033"/>
              <a:gd name="f14" fmla="val 498209"/>
              <a:gd name="f15" fmla="val 1250471"/>
              <a:gd name="f16" fmla="val 1296329"/>
              <a:gd name="f17" fmla="+- 0 0 -360"/>
              <a:gd name="f18" fmla="+- 0 0 -90"/>
              <a:gd name="f19" fmla="+- 0 0 -180"/>
              <a:gd name="f20" fmla="+- 0 0 -270"/>
              <a:gd name="f21" fmla="*/ f3 1 1333506"/>
              <a:gd name="f22" fmla="*/ f4 1 498210"/>
              <a:gd name="f23" fmla="+- f7 0 f5"/>
              <a:gd name="f24" fmla="+- f6 0 f5"/>
              <a:gd name="f25" fmla="*/ f17 f0 1"/>
              <a:gd name="f26" fmla="*/ f18 f0 1"/>
              <a:gd name="f27" fmla="*/ f19 f0 1"/>
              <a:gd name="f28" fmla="*/ f20 f0 1"/>
              <a:gd name="f29" fmla="*/ f24 1 1333506"/>
              <a:gd name="f30" fmla="*/ f23 1 498210"/>
              <a:gd name="f31" fmla="*/ 666741 f24 1"/>
              <a:gd name="f32" fmla="*/ 0 f23 1"/>
              <a:gd name="f33" fmla="*/ 1333482 f24 1"/>
              <a:gd name="f34" fmla="*/ 249637 f23 1"/>
              <a:gd name="f35" fmla="*/ 499270 f23 1"/>
              <a:gd name="f36" fmla="*/ 0 f24 1"/>
              <a:gd name="f37" fmla="*/ 24321 f24 1"/>
              <a:gd name="f38" fmla="*/ 24321 f23 1"/>
              <a:gd name="f39" fmla="*/ 1309185 f24 1"/>
              <a:gd name="f40" fmla="*/ 473889 f23 1"/>
              <a:gd name="f41" fmla="*/ f25 1 f2"/>
              <a:gd name="f42" fmla="*/ f26 1 f2"/>
              <a:gd name="f43" fmla="*/ f27 1 f2"/>
              <a:gd name="f44" fmla="*/ f28 1 f2"/>
              <a:gd name="f45" fmla="*/ f31 1 1333506"/>
              <a:gd name="f46" fmla="*/ f32 1 498210"/>
              <a:gd name="f47" fmla="*/ f33 1 1333506"/>
              <a:gd name="f48" fmla="*/ f34 1 498210"/>
              <a:gd name="f49" fmla="*/ f35 1 498210"/>
              <a:gd name="f50" fmla="*/ f36 1 1333506"/>
              <a:gd name="f51" fmla="*/ f37 1 1333506"/>
              <a:gd name="f52" fmla="*/ f38 1 498210"/>
              <a:gd name="f53" fmla="*/ f39 1 1333506"/>
              <a:gd name="f54" fmla="*/ f40 1 498210"/>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3 1 f29"/>
              <a:gd name="f67" fmla="*/ f52 1 f30"/>
              <a:gd name="f68" fmla="*/ f54 1 f30"/>
              <a:gd name="f69" fmla="*/ f65 f21 1"/>
              <a:gd name="f70" fmla="*/ f66 f21 1"/>
              <a:gd name="f71" fmla="*/ f68 f22 1"/>
              <a:gd name="f72" fmla="*/ f67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Lst>
            <a:rect l="f69" t="f72" r="f70" b="f71"/>
            <a:pathLst>
              <a:path w="1333506" h="498210">
                <a:moveTo>
                  <a:pt x="f8" y="f5"/>
                </a:moveTo>
                <a:lnTo>
                  <a:pt x="f8" y="f5"/>
                </a:lnTo>
                <a:cubicBezTo>
                  <a:pt x="f9" y="f5"/>
                  <a:pt x="f5" y="f9"/>
                  <a:pt x="f5" y="f10"/>
                </a:cubicBezTo>
                <a:lnTo>
                  <a:pt x="f5" y="f11"/>
                </a:lnTo>
                <a:lnTo>
                  <a:pt x="f5" y="f12"/>
                </a:lnTo>
                <a:cubicBezTo>
                  <a:pt x="f5" y="f13"/>
                  <a:pt x="f9" y="f14"/>
                  <a:pt x="f10" y="f14"/>
                </a:cubicBezTo>
                <a:lnTo>
                  <a:pt x="f15" y="f7"/>
                </a:lnTo>
                <a:lnTo>
                  <a:pt x="f15" y="f14"/>
                </a:lnTo>
                <a:cubicBezTo>
                  <a:pt x="f16" y="f14"/>
                  <a:pt x="f6" y="f13"/>
                  <a:pt x="f6" y="f11"/>
                </a:cubicBezTo>
                <a:lnTo>
                  <a:pt x="f6" y="f8"/>
                </a:lnTo>
                <a:cubicBezTo>
                  <a:pt x="f6" y="f9"/>
                  <a:pt x="f16" y="f5"/>
                  <a:pt x="f15" y="f5"/>
                </a:cubicBezTo>
                <a:lnTo>
                  <a:pt x="f8" y="f5"/>
                </a:lnTo>
                <a:close/>
              </a:path>
            </a:pathLst>
          </a:custGeom>
          <a:solidFill>
            <a:srgbClr val="9DEBE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個案服務</a:t>
            </a:r>
          </a:p>
        </p:txBody>
      </p:sp>
      <p:sp>
        <p:nvSpPr>
          <p:cNvPr id="19" name="圓角矩形 101"/>
          <p:cNvSpPr/>
          <p:nvPr/>
        </p:nvSpPr>
        <p:spPr>
          <a:xfrm>
            <a:off x="300042" y="5776914"/>
            <a:ext cx="5988844" cy="2919414"/>
          </a:xfrm>
          <a:custGeom>
            <a:avLst/>
            <a:gdLst>
              <a:gd name="f0" fmla="val 10800000"/>
              <a:gd name="f1" fmla="val 5400000"/>
              <a:gd name="f2" fmla="val 180"/>
              <a:gd name="f3" fmla="val w"/>
              <a:gd name="f4" fmla="val h"/>
              <a:gd name="f5" fmla="val 0"/>
              <a:gd name="f6" fmla="val 3992928"/>
              <a:gd name="f7" fmla="val 1947287"/>
              <a:gd name="f8" fmla="val 324548"/>
              <a:gd name="f9" fmla="val 145305"/>
              <a:gd name="f10" fmla="val 324547"/>
              <a:gd name="f11" fmla="val 1622739"/>
              <a:gd name="f12" fmla="val 1622738"/>
              <a:gd name="f13" fmla="val 1801981"/>
              <a:gd name="f14" fmla="val 1947286"/>
              <a:gd name="f15" fmla="val 3668380"/>
              <a:gd name="f16" fmla="val 3847622"/>
              <a:gd name="f17" fmla="+- 0 0 -360"/>
              <a:gd name="f18" fmla="+- 0 0 -90"/>
              <a:gd name="f19" fmla="+- 0 0 -180"/>
              <a:gd name="f20" fmla="+- 0 0 -270"/>
              <a:gd name="f21" fmla="*/ f3 1 3992928"/>
              <a:gd name="f22" fmla="*/ f4 1 1947287"/>
              <a:gd name="f23" fmla="+- f7 0 f5"/>
              <a:gd name="f24" fmla="+- f6 0 f5"/>
              <a:gd name="f25" fmla="*/ f17 f0 1"/>
              <a:gd name="f26" fmla="*/ f18 f0 1"/>
              <a:gd name="f27" fmla="*/ f19 f0 1"/>
              <a:gd name="f28" fmla="*/ f20 f0 1"/>
              <a:gd name="f29" fmla="*/ f24 1 3992928"/>
              <a:gd name="f30" fmla="*/ f23 1 1947287"/>
              <a:gd name="f31" fmla="*/ 1995736 f24 1"/>
              <a:gd name="f32" fmla="*/ 0 f23 1"/>
              <a:gd name="f33" fmla="*/ 3991468 f24 1"/>
              <a:gd name="f34" fmla="*/ 971622 f23 1"/>
              <a:gd name="f35" fmla="*/ 1943243 f23 1"/>
              <a:gd name="f36" fmla="*/ 0 f24 1"/>
              <a:gd name="f37" fmla="*/ 95060 f24 1"/>
              <a:gd name="f38" fmla="*/ 95060 f23 1"/>
              <a:gd name="f39" fmla="*/ 3897868 f24 1"/>
              <a:gd name="f40" fmla="*/ 1852227 f23 1"/>
              <a:gd name="f41" fmla="*/ f25 1 f2"/>
              <a:gd name="f42" fmla="*/ f26 1 f2"/>
              <a:gd name="f43" fmla="*/ f27 1 f2"/>
              <a:gd name="f44" fmla="*/ f28 1 f2"/>
              <a:gd name="f45" fmla="*/ f31 1 3992928"/>
              <a:gd name="f46" fmla="*/ f32 1 1947287"/>
              <a:gd name="f47" fmla="*/ f33 1 3992928"/>
              <a:gd name="f48" fmla="*/ f34 1 1947287"/>
              <a:gd name="f49" fmla="*/ f35 1 1947287"/>
              <a:gd name="f50" fmla="*/ f36 1 3992928"/>
              <a:gd name="f51" fmla="*/ f37 1 3992928"/>
              <a:gd name="f52" fmla="*/ f38 1 1947287"/>
              <a:gd name="f53" fmla="*/ f39 1 3992928"/>
              <a:gd name="f54" fmla="*/ f40 1 1947287"/>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3 1 f29"/>
              <a:gd name="f67" fmla="*/ f52 1 f30"/>
              <a:gd name="f68" fmla="*/ f54 1 f30"/>
              <a:gd name="f69" fmla="*/ f65 f21 1"/>
              <a:gd name="f70" fmla="*/ f66 f21 1"/>
              <a:gd name="f71" fmla="*/ f68 f22 1"/>
              <a:gd name="f72" fmla="*/ f67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Lst>
            <a:rect l="f69" t="f72" r="f70" b="f71"/>
            <a:pathLst>
              <a:path w="3992928" h="1947287">
                <a:moveTo>
                  <a:pt x="f8" y="f5"/>
                </a:moveTo>
                <a:lnTo>
                  <a:pt x="f8" y="f5"/>
                </a:lnTo>
                <a:cubicBezTo>
                  <a:pt x="f9" y="f5"/>
                  <a:pt x="f5" y="f9"/>
                  <a:pt x="f5" y="f10"/>
                </a:cubicBezTo>
                <a:lnTo>
                  <a:pt x="f5" y="f11"/>
                </a:lnTo>
                <a:lnTo>
                  <a:pt x="f5" y="f12"/>
                </a:lnTo>
                <a:cubicBezTo>
                  <a:pt x="f5" y="f13"/>
                  <a:pt x="f9" y="f14"/>
                  <a:pt x="f10" y="f14"/>
                </a:cubicBezTo>
                <a:lnTo>
                  <a:pt x="f15" y="f7"/>
                </a:lnTo>
                <a:lnTo>
                  <a:pt x="f15" y="f14"/>
                </a:lnTo>
                <a:cubicBezTo>
                  <a:pt x="f16" y="f14"/>
                  <a:pt x="f6" y="f13"/>
                  <a:pt x="f6" y="f11"/>
                </a:cubicBezTo>
                <a:lnTo>
                  <a:pt x="f6" y="f8"/>
                </a:lnTo>
                <a:cubicBezTo>
                  <a:pt x="f6" y="f9"/>
                  <a:pt x="f16" y="f5"/>
                  <a:pt x="f15" y="f5"/>
                </a:cubicBezTo>
                <a:lnTo>
                  <a:pt x="f8" y="f5"/>
                </a:lnTo>
                <a:close/>
              </a:path>
            </a:pathLst>
          </a:custGeom>
          <a:noFill/>
          <a:ln w="38103" cap="flat">
            <a:solidFill>
              <a:srgbClr val="FFA3A3"/>
            </a:solidFill>
            <a:prstDash val="solid"/>
            <a:miter/>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20" name="圓角矩形 102"/>
          <p:cNvSpPr/>
          <p:nvPr/>
        </p:nvSpPr>
        <p:spPr>
          <a:xfrm>
            <a:off x="4060027" y="5403061"/>
            <a:ext cx="2000250" cy="745327"/>
          </a:xfrm>
          <a:custGeom>
            <a:avLst/>
            <a:gdLst>
              <a:gd name="f0" fmla="val 10800000"/>
              <a:gd name="f1" fmla="val 5400000"/>
              <a:gd name="f2" fmla="val 180"/>
              <a:gd name="f3" fmla="val w"/>
              <a:gd name="f4" fmla="val h"/>
              <a:gd name="f5" fmla="val 0"/>
              <a:gd name="f6" fmla="val 1333506"/>
              <a:gd name="f7" fmla="val 498210"/>
              <a:gd name="f8" fmla="val 83035"/>
              <a:gd name="f9" fmla="val 37176"/>
              <a:gd name="f10" fmla="val 83034"/>
              <a:gd name="f11" fmla="val 415175"/>
              <a:gd name="f12" fmla="val 415174"/>
              <a:gd name="f13" fmla="val 461033"/>
              <a:gd name="f14" fmla="val 498209"/>
              <a:gd name="f15" fmla="val 1250471"/>
              <a:gd name="f16" fmla="val 1296329"/>
              <a:gd name="f17" fmla="+- 0 0 -360"/>
              <a:gd name="f18" fmla="+- 0 0 -90"/>
              <a:gd name="f19" fmla="+- 0 0 -180"/>
              <a:gd name="f20" fmla="+- 0 0 -270"/>
              <a:gd name="f21" fmla="*/ f3 1 1333506"/>
              <a:gd name="f22" fmla="*/ f4 1 498210"/>
              <a:gd name="f23" fmla="+- f7 0 f5"/>
              <a:gd name="f24" fmla="+- f6 0 f5"/>
              <a:gd name="f25" fmla="*/ f17 f0 1"/>
              <a:gd name="f26" fmla="*/ f18 f0 1"/>
              <a:gd name="f27" fmla="*/ f19 f0 1"/>
              <a:gd name="f28" fmla="*/ f20 f0 1"/>
              <a:gd name="f29" fmla="*/ f24 1 1333506"/>
              <a:gd name="f30" fmla="*/ f23 1 498210"/>
              <a:gd name="f31" fmla="*/ 666741 f24 1"/>
              <a:gd name="f32" fmla="*/ 0 f23 1"/>
              <a:gd name="f33" fmla="*/ 1333482 f24 1"/>
              <a:gd name="f34" fmla="*/ 246470 f23 1"/>
              <a:gd name="f35" fmla="*/ 492940 f23 1"/>
              <a:gd name="f36" fmla="*/ 0 f24 1"/>
              <a:gd name="f37" fmla="*/ 24321 f24 1"/>
              <a:gd name="f38" fmla="*/ 24321 f23 1"/>
              <a:gd name="f39" fmla="*/ 1309185 f24 1"/>
              <a:gd name="f40" fmla="*/ 473889 f23 1"/>
              <a:gd name="f41" fmla="*/ f25 1 f2"/>
              <a:gd name="f42" fmla="*/ f26 1 f2"/>
              <a:gd name="f43" fmla="*/ f27 1 f2"/>
              <a:gd name="f44" fmla="*/ f28 1 f2"/>
              <a:gd name="f45" fmla="*/ f31 1 1333506"/>
              <a:gd name="f46" fmla="*/ f32 1 498210"/>
              <a:gd name="f47" fmla="*/ f33 1 1333506"/>
              <a:gd name="f48" fmla="*/ f34 1 498210"/>
              <a:gd name="f49" fmla="*/ f35 1 498210"/>
              <a:gd name="f50" fmla="*/ f36 1 1333506"/>
              <a:gd name="f51" fmla="*/ f37 1 1333506"/>
              <a:gd name="f52" fmla="*/ f38 1 498210"/>
              <a:gd name="f53" fmla="*/ f39 1 1333506"/>
              <a:gd name="f54" fmla="*/ f40 1 498210"/>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3 1 f29"/>
              <a:gd name="f67" fmla="*/ f52 1 f30"/>
              <a:gd name="f68" fmla="*/ f54 1 f30"/>
              <a:gd name="f69" fmla="*/ f65 f21 1"/>
              <a:gd name="f70" fmla="*/ f66 f21 1"/>
              <a:gd name="f71" fmla="*/ f68 f22 1"/>
              <a:gd name="f72" fmla="*/ f67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Lst>
            <a:rect l="f69" t="f72" r="f70" b="f71"/>
            <a:pathLst>
              <a:path w="1333506" h="498210">
                <a:moveTo>
                  <a:pt x="f8" y="f5"/>
                </a:moveTo>
                <a:lnTo>
                  <a:pt x="f8" y="f5"/>
                </a:lnTo>
                <a:cubicBezTo>
                  <a:pt x="f9" y="f5"/>
                  <a:pt x="f5" y="f9"/>
                  <a:pt x="f5" y="f10"/>
                </a:cubicBezTo>
                <a:lnTo>
                  <a:pt x="f5" y="f11"/>
                </a:lnTo>
                <a:lnTo>
                  <a:pt x="f5" y="f12"/>
                </a:lnTo>
                <a:cubicBezTo>
                  <a:pt x="f5" y="f13"/>
                  <a:pt x="f9" y="f14"/>
                  <a:pt x="f10" y="f14"/>
                </a:cubicBezTo>
                <a:lnTo>
                  <a:pt x="f15" y="f7"/>
                </a:lnTo>
                <a:lnTo>
                  <a:pt x="f15" y="f14"/>
                </a:lnTo>
                <a:cubicBezTo>
                  <a:pt x="f16" y="f14"/>
                  <a:pt x="f6" y="f13"/>
                  <a:pt x="f6" y="f11"/>
                </a:cubicBezTo>
                <a:lnTo>
                  <a:pt x="f6" y="f8"/>
                </a:lnTo>
                <a:cubicBezTo>
                  <a:pt x="f6" y="f9"/>
                  <a:pt x="f16" y="f5"/>
                  <a:pt x="f15" y="f5"/>
                </a:cubicBezTo>
                <a:lnTo>
                  <a:pt x="f8" y="f5"/>
                </a:lnTo>
                <a:close/>
              </a:path>
            </a:pathLst>
          </a:custGeom>
          <a:solidFill>
            <a:srgbClr val="FFA3A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團體工作</a:t>
            </a:r>
          </a:p>
        </p:txBody>
      </p:sp>
      <p:sp>
        <p:nvSpPr>
          <p:cNvPr id="21" name="圓角矩形 103"/>
          <p:cNvSpPr/>
          <p:nvPr/>
        </p:nvSpPr>
        <p:spPr>
          <a:xfrm>
            <a:off x="11680033" y="1619246"/>
            <a:ext cx="6343650" cy="2528892"/>
          </a:xfrm>
          <a:custGeom>
            <a:avLst/>
            <a:gdLst>
              <a:gd name="f0" fmla="val 10800000"/>
              <a:gd name="f1" fmla="val 5400000"/>
              <a:gd name="f2" fmla="val 180"/>
              <a:gd name="f3" fmla="val w"/>
              <a:gd name="f4" fmla="val h"/>
              <a:gd name="f5" fmla="val 0"/>
              <a:gd name="f6" fmla="val 4230069"/>
              <a:gd name="f7" fmla="val 1685925"/>
              <a:gd name="f8" fmla="val 280988"/>
              <a:gd name="f9" fmla="val 125802"/>
              <a:gd name="f10" fmla="val 280987"/>
              <a:gd name="f11" fmla="val 1404938"/>
              <a:gd name="f12" fmla="val 1404937"/>
              <a:gd name="f13" fmla="val 1560123"/>
              <a:gd name="f14" fmla="val 3949081"/>
              <a:gd name="f15" fmla="val 1685924"/>
              <a:gd name="f16" fmla="val 4104266"/>
              <a:gd name="f17" fmla="val 1560122"/>
              <a:gd name="f18" fmla="+- 0 0 -360"/>
              <a:gd name="f19" fmla="+- 0 0 -90"/>
              <a:gd name="f20" fmla="+- 0 0 -180"/>
              <a:gd name="f21" fmla="+- 0 0 -270"/>
              <a:gd name="f22" fmla="*/ f3 1 4230069"/>
              <a:gd name="f23" fmla="*/ f4 1 1685925"/>
              <a:gd name="f24" fmla="+- f7 0 f5"/>
              <a:gd name="f25" fmla="+- f6 0 f5"/>
              <a:gd name="f26" fmla="*/ f18 f0 1"/>
              <a:gd name="f27" fmla="*/ f19 f0 1"/>
              <a:gd name="f28" fmla="*/ f20 f0 1"/>
              <a:gd name="f29" fmla="*/ f21 f0 1"/>
              <a:gd name="f30" fmla="*/ f25 1 4230069"/>
              <a:gd name="f31" fmla="*/ f24 1 1685925"/>
              <a:gd name="f32" fmla="*/ 2113098 f25 1"/>
              <a:gd name="f33" fmla="*/ 0 f24 1"/>
              <a:gd name="f34" fmla="*/ 4226194 f25 1"/>
              <a:gd name="f35" fmla="*/ 842963 f24 1"/>
              <a:gd name="f36" fmla="*/ 1685925 f24 1"/>
              <a:gd name="f37" fmla="*/ 0 f25 1"/>
              <a:gd name="f38" fmla="*/ 82301 f25 1"/>
              <a:gd name="f39" fmla="*/ 82301 f24 1"/>
              <a:gd name="f40" fmla="*/ 4147768 f25 1"/>
              <a:gd name="f41" fmla="*/ 1603624 f24 1"/>
              <a:gd name="f42" fmla="*/ f26 1 f2"/>
              <a:gd name="f43" fmla="*/ f27 1 f2"/>
              <a:gd name="f44" fmla="*/ f28 1 f2"/>
              <a:gd name="f45" fmla="*/ f29 1 f2"/>
              <a:gd name="f46" fmla="*/ f32 1 4230069"/>
              <a:gd name="f47" fmla="*/ f33 1 1685925"/>
              <a:gd name="f48" fmla="*/ f34 1 4230069"/>
              <a:gd name="f49" fmla="*/ f35 1 1685925"/>
              <a:gd name="f50" fmla="*/ f36 1 1685925"/>
              <a:gd name="f51" fmla="*/ f37 1 4230069"/>
              <a:gd name="f52" fmla="*/ f38 1 4230069"/>
              <a:gd name="f53" fmla="*/ f39 1 1685925"/>
              <a:gd name="f54" fmla="*/ f40 1 4230069"/>
              <a:gd name="f55" fmla="*/ f41 1 1685925"/>
              <a:gd name="f56" fmla="+- f42 0 f1"/>
              <a:gd name="f57" fmla="+- f43 0 f1"/>
              <a:gd name="f58" fmla="+- f44 0 f1"/>
              <a:gd name="f59" fmla="+- f45 0 f1"/>
              <a:gd name="f60" fmla="*/ f46 1 f30"/>
              <a:gd name="f61" fmla="*/ f47 1 f31"/>
              <a:gd name="f62" fmla="*/ f48 1 f30"/>
              <a:gd name="f63" fmla="*/ f49 1 f31"/>
              <a:gd name="f64" fmla="*/ f50 1 f31"/>
              <a:gd name="f65" fmla="*/ f51 1 f30"/>
              <a:gd name="f66" fmla="*/ f52 1 f30"/>
              <a:gd name="f67" fmla="*/ f54 1 f30"/>
              <a:gd name="f68" fmla="*/ f53 1 f31"/>
              <a:gd name="f69" fmla="*/ f55 1 f31"/>
              <a:gd name="f70" fmla="*/ f66 f22 1"/>
              <a:gd name="f71" fmla="*/ f67 f22 1"/>
              <a:gd name="f72" fmla="*/ f69 f23 1"/>
              <a:gd name="f73" fmla="*/ f68 f23 1"/>
              <a:gd name="f74" fmla="*/ f60 f22 1"/>
              <a:gd name="f75" fmla="*/ f61 f23 1"/>
              <a:gd name="f76" fmla="*/ f62 f22 1"/>
              <a:gd name="f77" fmla="*/ f63 f23 1"/>
              <a:gd name="f78" fmla="*/ f64 f23 1"/>
              <a:gd name="f79" fmla="*/ f65 f22 1"/>
            </a:gdLst>
            <a:ahLst/>
            <a:cxnLst>
              <a:cxn ang="3cd4">
                <a:pos x="hc" y="t"/>
              </a:cxn>
              <a:cxn ang="0">
                <a:pos x="r" y="vc"/>
              </a:cxn>
              <a:cxn ang="cd4">
                <a:pos x="hc" y="b"/>
              </a:cxn>
              <a:cxn ang="cd2">
                <a:pos x="l" y="vc"/>
              </a:cxn>
              <a:cxn ang="f56">
                <a:pos x="f74" y="f75"/>
              </a:cxn>
              <a:cxn ang="f57">
                <a:pos x="f76" y="f77"/>
              </a:cxn>
              <a:cxn ang="f58">
                <a:pos x="f74" y="f78"/>
              </a:cxn>
              <a:cxn ang="f59">
                <a:pos x="f79" y="f77"/>
              </a:cxn>
            </a:cxnLst>
            <a:rect l="f70" t="f73" r="f71" b="f72"/>
            <a:pathLst>
              <a:path w="4230069" h="1685925">
                <a:moveTo>
                  <a:pt x="f8" y="f5"/>
                </a:moveTo>
                <a:lnTo>
                  <a:pt x="f8" y="f5"/>
                </a:lnTo>
                <a:cubicBezTo>
                  <a:pt x="f9" y="f5"/>
                  <a:pt x="f5" y="f9"/>
                  <a:pt x="f5" y="f10"/>
                </a:cubicBezTo>
                <a:lnTo>
                  <a:pt x="f5" y="f11"/>
                </a:lnTo>
                <a:lnTo>
                  <a:pt x="f5" y="f12"/>
                </a:lnTo>
                <a:cubicBezTo>
                  <a:pt x="f5" y="f13"/>
                  <a:pt x="f9" y="f7"/>
                  <a:pt x="f10" y="f7"/>
                </a:cubicBezTo>
                <a:lnTo>
                  <a:pt x="f14" y="f7"/>
                </a:lnTo>
                <a:lnTo>
                  <a:pt x="f14" y="f15"/>
                </a:lnTo>
                <a:cubicBezTo>
                  <a:pt x="f16" y="f15"/>
                  <a:pt x="f6" y="f17"/>
                  <a:pt x="f6" y="f12"/>
                </a:cubicBezTo>
                <a:lnTo>
                  <a:pt x="f6" y="f8"/>
                </a:lnTo>
                <a:cubicBezTo>
                  <a:pt x="f6" y="f9"/>
                  <a:pt x="f16" y="f5"/>
                  <a:pt x="f14" y="f5"/>
                </a:cubicBezTo>
                <a:lnTo>
                  <a:pt x="f8" y="f5"/>
                </a:lnTo>
                <a:close/>
              </a:path>
            </a:pathLst>
          </a:custGeom>
          <a:noFill/>
          <a:ln w="38103" cap="flat">
            <a:solidFill>
              <a:srgbClr val="F9E090"/>
            </a:solidFill>
            <a:prstDash val="solid"/>
            <a:miter/>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22" name="圓角矩形 104"/>
          <p:cNvSpPr/>
          <p:nvPr/>
        </p:nvSpPr>
        <p:spPr>
          <a:xfrm>
            <a:off x="11963396" y="1316836"/>
            <a:ext cx="2000250" cy="747714"/>
          </a:xfrm>
          <a:custGeom>
            <a:avLst/>
            <a:gdLst>
              <a:gd name="f0" fmla="val 10800000"/>
              <a:gd name="f1" fmla="val 5400000"/>
              <a:gd name="f2" fmla="val 180"/>
              <a:gd name="f3" fmla="val w"/>
              <a:gd name="f4" fmla="val h"/>
              <a:gd name="f5" fmla="val 0"/>
              <a:gd name="f6" fmla="val 1333506"/>
              <a:gd name="f7" fmla="val 498210"/>
              <a:gd name="f8" fmla="val 83035"/>
              <a:gd name="f9" fmla="val 37176"/>
              <a:gd name="f10" fmla="val 83034"/>
              <a:gd name="f11" fmla="val 415175"/>
              <a:gd name="f12" fmla="val 415174"/>
              <a:gd name="f13" fmla="val 461033"/>
              <a:gd name="f14" fmla="val 498209"/>
              <a:gd name="f15" fmla="val 1250471"/>
              <a:gd name="f16" fmla="val 1296329"/>
              <a:gd name="f17" fmla="+- 0 0 -360"/>
              <a:gd name="f18" fmla="+- 0 0 -90"/>
              <a:gd name="f19" fmla="+- 0 0 -180"/>
              <a:gd name="f20" fmla="+- 0 0 -270"/>
              <a:gd name="f21" fmla="*/ f3 1 1333506"/>
              <a:gd name="f22" fmla="*/ f4 1 498210"/>
              <a:gd name="f23" fmla="+- f7 0 f5"/>
              <a:gd name="f24" fmla="+- f6 0 f5"/>
              <a:gd name="f25" fmla="*/ f17 f0 1"/>
              <a:gd name="f26" fmla="*/ f18 f0 1"/>
              <a:gd name="f27" fmla="*/ f19 f0 1"/>
              <a:gd name="f28" fmla="*/ f20 f0 1"/>
              <a:gd name="f29" fmla="*/ f24 1 1333506"/>
              <a:gd name="f30" fmla="*/ f23 1 498210"/>
              <a:gd name="f31" fmla="*/ 666741 f24 1"/>
              <a:gd name="f32" fmla="*/ 0 f23 1"/>
              <a:gd name="f33" fmla="*/ 1333482 f24 1"/>
              <a:gd name="f34" fmla="*/ 249637 f23 1"/>
              <a:gd name="f35" fmla="*/ 499270 f23 1"/>
              <a:gd name="f36" fmla="*/ 0 f24 1"/>
              <a:gd name="f37" fmla="*/ 24321 f24 1"/>
              <a:gd name="f38" fmla="*/ 24321 f23 1"/>
              <a:gd name="f39" fmla="*/ 1309185 f24 1"/>
              <a:gd name="f40" fmla="*/ 473889 f23 1"/>
              <a:gd name="f41" fmla="*/ f25 1 f2"/>
              <a:gd name="f42" fmla="*/ f26 1 f2"/>
              <a:gd name="f43" fmla="*/ f27 1 f2"/>
              <a:gd name="f44" fmla="*/ f28 1 f2"/>
              <a:gd name="f45" fmla="*/ f31 1 1333506"/>
              <a:gd name="f46" fmla="*/ f32 1 498210"/>
              <a:gd name="f47" fmla="*/ f33 1 1333506"/>
              <a:gd name="f48" fmla="*/ f34 1 498210"/>
              <a:gd name="f49" fmla="*/ f35 1 498210"/>
              <a:gd name="f50" fmla="*/ f36 1 1333506"/>
              <a:gd name="f51" fmla="*/ f37 1 1333506"/>
              <a:gd name="f52" fmla="*/ f38 1 498210"/>
              <a:gd name="f53" fmla="*/ f39 1 1333506"/>
              <a:gd name="f54" fmla="*/ f40 1 498210"/>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3 1 f29"/>
              <a:gd name="f67" fmla="*/ f52 1 f30"/>
              <a:gd name="f68" fmla="*/ f54 1 f30"/>
              <a:gd name="f69" fmla="*/ f65 f21 1"/>
              <a:gd name="f70" fmla="*/ f66 f21 1"/>
              <a:gd name="f71" fmla="*/ f68 f22 1"/>
              <a:gd name="f72" fmla="*/ f67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Lst>
            <a:rect l="f69" t="f72" r="f70" b="f71"/>
            <a:pathLst>
              <a:path w="1333506" h="498210">
                <a:moveTo>
                  <a:pt x="f8" y="f5"/>
                </a:moveTo>
                <a:lnTo>
                  <a:pt x="f8" y="f5"/>
                </a:lnTo>
                <a:cubicBezTo>
                  <a:pt x="f9" y="f5"/>
                  <a:pt x="f5" y="f9"/>
                  <a:pt x="f5" y="f10"/>
                </a:cubicBezTo>
                <a:lnTo>
                  <a:pt x="f5" y="f11"/>
                </a:lnTo>
                <a:lnTo>
                  <a:pt x="f5" y="f12"/>
                </a:lnTo>
                <a:cubicBezTo>
                  <a:pt x="f5" y="f13"/>
                  <a:pt x="f9" y="f14"/>
                  <a:pt x="f10" y="f14"/>
                </a:cubicBezTo>
                <a:lnTo>
                  <a:pt x="f15" y="f7"/>
                </a:lnTo>
                <a:lnTo>
                  <a:pt x="f15" y="f14"/>
                </a:lnTo>
                <a:cubicBezTo>
                  <a:pt x="f16" y="f14"/>
                  <a:pt x="f6" y="f13"/>
                  <a:pt x="f6" y="f11"/>
                </a:cubicBezTo>
                <a:lnTo>
                  <a:pt x="f6" y="f8"/>
                </a:lnTo>
                <a:cubicBezTo>
                  <a:pt x="f6" y="f9"/>
                  <a:pt x="f16" y="f5"/>
                  <a:pt x="f15" y="f5"/>
                </a:cubicBezTo>
                <a:lnTo>
                  <a:pt x="f8" y="f5"/>
                </a:lnTo>
                <a:close/>
              </a:path>
            </a:pathLst>
          </a:custGeom>
          <a:solidFill>
            <a:srgbClr val="F9E09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個案研討</a:t>
            </a:r>
          </a:p>
        </p:txBody>
      </p:sp>
      <p:sp>
        <p:nvSpPr>
          <p:cNvPr id="23" name="圓角矩形 105"/>
          <p:cNvSpPr/>
          <p:nvPr/>
        </p:nvSpPr>
        <p:spPr>
          <a:xfrm>
            <a:off x="11606214" y="4862166"/>
            <a:ext cx="6417469" cy="4245769"/>
          </a:xfrm>
          <a:custGeom>
            <a:avLst/>
            <a:gdLst>
              <a:gd name="f0" fmla="val 10800000"/>
              <a:gd name="f1" fmla="val 5400000"/>
              <a:gd name="f2" fmla="val 180"/>
              <a:gd name="f3" fmla="val w"/>
              <a:gd name="f4" fmla="val h"/>
              <a:gd name="f5" fmla="val 0"/>
              <a:gd name="f6" fmla="val 4278669"/>
              <a:gd name="f7" fmla="val 2830964"/>
              <a:gd name="f8" fmla="val 471827"/>
              <a:gd name="f9" fmla="val 211244"/>
              <a:gd name="f10" fmla="val 471826"/>
              <a:gd name="f11" fmla="val 2359137"/>
              <a:gd name="f12" fmla="val 2359136"/>
              <a:gd name="f13" fmla="val 2619719"/>
              <a:gd name="f14" fmla="val 2830963"/>
              <a:gd name="f15" fmla="val 3806842"/>
              <a:gd name="f16" fmla="val 4067424"/>
              <a:gd name="f17" fmla="+- 0 0 -360"/>
              <a:gd name="f18" fmla="+- 0 0 -90"/>
              <a:gd name="f19" fmla="+- 0 0 -180"/>
              <a:gd name="f20" fmla="+- 0 0 -270"/>
              <a:gd name="f21" fmla="*/ f3 1 4278669"/>
              <a:gd name="f22" fmla="*/ f4 1 2830964"/>
              <a:gd name="f23" fmla="+- f7 0 f5"/>
              <a:gd name="f24" fmla="+- f6 0 f5"/>
              <a:gd name="f25" fmla="*/ f17 f0 1"/>
              <a:gd name="f26" fmla="*/ f18 f0 1"/>
              <a:gd name="f27" fmla="*/ f19 f0 1"/>
              <a:gd name="f28" fmla="*/ f20 f0 1"/>
              <a:gd name="f29" fmla="*/ f24 1 4278669"/>
              <a:gd name="f30" fmla="*/ f23 1 2830964"/>
              <a:gd name="f31" fmla="*/ 2138623 f24 1"/>
              <a:gd name="f32" fmla="*/ 0 f23 1"/>
              <a:gd name="f33" fmla="*/ 4277245 f24 1"/>
              <a:gd name="f34" fmla="*/ 1414578 f23 1"/>
              <a:gd name="f35" fmla="*/ 2829156 f23 1"/>
              <a:gd name="f36" fmla="*/ 0 f24 1"/>
              <a:gd name="f37" fmla="*/ 138198 f24 1"/>
              <a:gd name="f38" fmla="*/ 138198 f23 1"/>
              <a:gd name="f39" fmla="*/ 4140471 f24 1"/>
              <a:gd name="f40" fmla="*/ 2692766 f23 1"/>
              <a:gd name="f41" fmla="*/ f25 1 f2"/>
              <a:gd name="f42" fmla="*/ f26 1 f2"/>
              <a:gd name="f43" fmla="*/ f27 1 f2"/>
              <a:gd name="f44" fmla="*/ f28 1 f2"/>
              <a:gd name="f45" fmla="*/ f31 1 4278669"/>
              <a:gd name="f46" fmla="*/ f32 1 2830964"/>
              <a:gd name="f47" fmla="*/ f33 1 4278669"/>
              <a:gd name="f48" fmla="*/ f34 1 2830964"/>
              <a:gd name="f49" fmla="*/ f35 1 2830964"/>
              <a:gd name="f50" fmla="*/ f36 1 4278669"/>
              <a:gd name="f51" fmla="*/ f37 1 4278669"/>
              <a:gd name="f52" fmla="*/ f38 1 2830964"/>
              <a:gd name="f53" fmla="*/ f39 1 4278669"/>
              <a:gd name="f54" fmla="*/ f40 1 2830964"/>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3 1 f29"/>
              <a:gd name="f67" fmla="*/ f52 1 f30"/>
              <a:gd name="f68" fmla="*/ f54 1 f30"/>
              <a:gd name="f69" fmla="*/ f65 f21 1"/>
              <a:gd name="f70" fmla="*/ f66 f21 1"/>
              <a:gd name="f71" fmla="*/ f68 f22 1"/>
              <a:gd name="f72" fmla="*/ f67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Lst>
            <a:rect l="f69" t="f72" r="f70" b="f71"/>
            <a:pathLst>
              <a:path w="4278669" h="2830964">
                <a:moveTo>
                  <a:pt x="f8" y="f5"/>
                </a:moveTo>
                <a:lnTo>
                  <a:pt x="f8" y="f5"/>
                </a:lnTo>
                <a:cubicBezTo>
                  <a:pt x="f9" y="f5"/>
                  <a:pt x="f5" y="f9"/>
                  <a:pt x="f5" y="f10"/>
                </a:cubicBezTo>
                <a:lnTo>
                  <a:pt x="f5" y="f11"/>
                </a:lnTo>
                <a:lnTo>
                  <a:pt x="f5" y="f12"/>
                </a:lnTo>
                <a:cubicBezTo>
                  <a:pt x="f5" y="f13"/>
                  <a:pt x="f9" y="f14"/>
                  <a:pt x="f10" y="f14"/>
                </a:cubicBezTo>
                <a:lnTo>
                  <a:pt x="f15" y="f7"/>
                </a:lnTo>
                <a:lnTo>
                  <a:pt x="f15" y="f14"/>
                </a:lnTo>
                <a:cubicBezTo>
                  <a:pt x="f16" y="f14"/>
                  <a:pt x="f6" y="f13"/>
                  <a:pt x="f6" y="f11"/>
                </a:cubicBezTo>
                <a:lnTo>
                  <a:pt x="f6" y="f8"/>
                </a:lnTo>
                <a:cubicBezTo>
                  <a:pt x="f6" y="f9"/>
                  <a:pt x="f16" y="f5"/>
                  <a:pt x="f15" y="f5"/>
                </a:cubicBezTo>
                <a:lnTo>
                  <a:pt x="f8" y="f5"/>
                </a:lnTo>
                <a:close/>
              </a:path>
            </a:pathLst>
          </a:custGeom>
          <a:noFill/>
          <a:ln w="38103" cap="flat">
            <a:solidFill>
              <a:srgbClr val="9ACA9F"/>
            </a:solidFill>
            <a:prstDash val="solid"/>
            <a:miter/>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24" name="圓角矩形 106"/>
          <p:cNvSpPr/>
          <p:nvPr/>
        </p:nvSpPr>
        <p:spPr>
          <a:xfrm>
            <a:off x="15617851" y="4391021"/>
            <a:ext cx="2000250" cy="747714"/>
          </a:xfrm>
          <a:custGeom>
            <a:avLst/>
            <a:gdLst>
              <a:gd name="f0" fmla="val 10800000"/>
              <a:gd name="f1" fmla="val 5400000"/>
              <a:gd name="f2" fmla="val 180"/>
              <a:gd name="f3" fmla="val w"/>
              <a:gd name="f4" fmla="val h"/>
              <a:gd name="f5" fmla="val 0"/>
              <a:gd name="f6" fmla="val 1333506"/>
              <a:gd name="f7" fmla="val 498210"/>
              <a:gd name="f8" fmla="val 83035"/>
              <a:gd name="f9" fmla="val 37176"/>
              <a:gd name="f10" fmla="val 83034"/>
              <a:gd name="f11" fmla="val 415175"/>
              <a:gd name="f12" fmla="val 415174"/>
              <a:gd name="f13" fmla="val 461033"/>
              <a:gd name="f14" fmla="val 498209"/>
              <a:gd name="f15" fmla="val 1250471"/>
              <a:gd name="f16" fmla="val 1296329"/>
              <a:gd name="f17" fmla="+- 0 0 -360"/>
              <a:gd name="f18" fmla="+- 0 0 -90"/>
              <a:gd name="f19" fmla="+- 0 0 -180"/>
              <a:gd name="f20" fmla="+- 0 0 -270"/>
              <a:gd name="f21" fmla="*/ f3 1 1333506"/>
              <a:gd name="f22" fmla="*/ f4 1 498210"/>
              <a:gd name="f23" fmla="+- f7 0 f5"/>
              <a:gd name="f24" fmla="+- f6 0 f5"/>
              <a:gd name="f25" fmla="*/ f17 f0 1"/>
              <a:gd name="f26" fmla="*/ f18 f0 1"/>
              <a:gd name="f27" fmla="*/ f19 f0 1"/>
              <a:gd name="f28" fmla="*/ f20 f0 1"/>
              <a:gd name="f29" fmla="*/ f24 1 1333506"/>
              <a:gd name="f30" fmla="*/ f23 1 498210"/>
              <a:gd name="f31" fmla="*/ 666741 f24 1"/>
              <a:gd name="f32" fmla="*/ 0 f23 1"/>
              <a:gd name="f33" fmla="*/ 1333482 f24 1"/>
              <a:gd name="f34" fmla="*/ 249637 f23 1"/>
              <a:gd name="f35" fmla="*/ 499270 f23 1"/>
              <a:gd name="f36" fmla="*/ 0 f24 1"/>
              <a:gd name="f37" fmla="*/ 24321 f24 1"/>
              <a:gd name="f38" fmla="*/ 24321 f23 1"/>
              <a:gd name="f39" fmla="*/ 1309185 f24 1"/>
              <a:gd name="f40" fmla="*/ 473889 f23 1"/>
              <a:gd name="f41" fmla="*/ f25 1 f2"/>
              <a:gd name="f42" fmla="*/ f26 1 f2"/>
              <a:gd name="f43" fmla="*/ f27 1 f2"/>
              <a:gd name="f44" fmla="*/ f28 1 f2"/>
              <a:gd name="f45" fmla="*/ f31 1 1333506"/>
              <a:gd name="f46" fmla="*/ f32 1 498210"/>
              <a:gd name="f47" fmla="*/ f33 1 1333506"/>
              <a:gd name="f48" fmla="*/ f34 1 498210"/>
              <a:gd name="f49" fmla="*/ f35 1 498210"/>
              <a:gd name="f50" fmla="*/ f36 1 1333506"/>
              <a:gd name="f51" fmla="*/ f37 1 1333506"/>
              <a:gd name="f52" fmla="*/ f38 1 498210"/>
              <a:gd name="f53" fmla="*/ f39 1 1333506"/>
              <a:gd name="f54" fmla="*/ f40 1 498210"/>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3 1 f29"/>
              <a:gd name="f67" fmla="*/ f52 1 f30"/>
              <a:gd name="f68" fmla="*/ f54 1 f30"/>
              <a:gd name="f69" fmla="*/ f65 f21 1"/>
              <a:gd name="f70" fmla="*/ f66 f21 1"/>
              <a:gd name="f71" fmla="*/ f68 f22 1"/>
              <a:gd name="f72" fmla="*/ f67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Lst>
            <a:rect l="f69" t="f72" r="f70" b="f71"/>
            <a:pathLst>
              <a:path w="1333506" h="498210">
                <a:moveTo>
                  <a:pt x="f8" y="f5"/>
                </a:moveTo>
                <a:lnTo>
                  <a:pt x="f8" y="f5"/>
                </a:lnTo>
                <a:cubicBezTo>
                  <a:pt x="f9" y="f5"/>
                  <a:pt x="f5" y="f9"/>
                  <a:pt x="f5" y="f10"/>
                </a:cubicBezTo>
                <a:lnTo>
                  <a:pt x="f5" y="f11"/>
                </a:lnTo>
                <a:lnTo>
                  <a:pt x="f5" y="f12"/>
                </a:lnTo>
                <a:cubicBezTo>
                  <a:pt x="f5" y="f13"/>
                  <a:pt x="f9" y="f14"/>
                  <a:pt x="f10" y="f14"/>
                </a:cubicBezTo>
                <a:lnTo>
                  <a:pt x="f15" y="f7"/>
                </a:lnTo>
                <a:lnTo>
                  <a:pt x="f15" y="f14"/>
                </a:lnTo>
                <a:cubicBezTo>
                  <a:pt x="f16" y="f14"/>
                  <a:pt x="f6" y="f13"/>
                  <a:pt x="f6" y="f11"/>
                </a:cubicBezTo>
                <a:lnTo>
                  <a:pt x="f6" y="f8"/>
                </a:lnTo>
                <a:cubicBezTo>
                  <a:pt x="f6" y="f9"/>
                  <a:pt x="f16" y="f5"/>
                  <a:pt x="f15" y="f5"/>
                </a:cubicBezTo>
                <a:lnTo>
                  <a:pt x="f8" y="f5"/>
                </a:lnTo>
                <a:close/>
              </a:path>
            </a:pathLst>
          </a:custGeom>
          <a:solidFill>
            <a:srgbClr val="9ACA9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心理諮商</a:t>
            </a:r>
          </a:p>
        </p:txBody>
      </p:sp>
      <p:pic>
        <p:nvPicPr>
          <p:cNvPr id="25" name="圖片 2"/>
          <p:cNvPicPr>
            <a:picLocks noChangeAspect="1"/>
          </p:cNvPicPr>
          <p:nvPr/>
        </p:nvPicPr>
        <p:blipFill>
          <a:blip r:embed="rId2"/>
          <a:stretch>
            <a:fillRect/>
          </a:stretch>
        </p:blipFill>
        <p:spPr>
          <a:xfrm>
            <a:off x="283546" y="8696328"/>
            <a:ext cx="1956989" cy="1511942"/>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p:nvPr/>
        </p:nvSpPr>
        <p:spPr>
          <a:xfrm>
            <a:off x="4053288" y="333600"/>
            <a:ext cx="10187403" cy="87716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保護令裁定前鑑定之工作流程</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grpSp>
        <p:nvGrpSpPr>
          <p:cNvPr id="3" name="群組 9"/>
          <p:cNvGrpSpPr/>
          <p:nvPr/>
        </p:nvGrpSpPr>
        <p:grpSpPr>
          <a:xfrm>
            <a:off x="1997223" y="1662113"/>
            <a:ext cx="3263593" cy="2847971"/>
            <a:chOff x="1997223" y="1662113"/>
            <a:chExt cx="3263593" cy="2847971"/>
          </a:xfrm>
        </p:grpSpPr>
        <p:sp>
          <p:nvSpPr>
            <p:cNvPr id="4" name="饼形 20"/>
            <p:cNvSpPr/>
            <p:nvPr/>
          </p:nvSpPr>
          <p:spPr>
            <a:xfrm rot="5399996" flipH="1">
              <a:off x="2321482" y="1570751"/>
              <a:ext cx="2847971" cy="3030696"/>
            </a:xfrm>
            <a:custGeom>
              <a:avLst/>
              <a:gdLst>
                <a:gd name="f0" fmla="val 10800000"/>
                <a:gd name="f1" fmla="val 5400000"/>
                <a:gd name="f2" fmla="val 180"/>
                <a:gd name="f3" fmla="val w"/>
                <a:gd name="f4" fmla="val h"/>
                <a:gd name="f5" fmla="val 0"/>
                <a:gd name="f6" fmla="val 1899391"/>
                <a:gd name="f7" fmla="val 2020220"/>
                <a:gd name="f8" fmla="val 949695"/>
                <a:gd name="f9" fmla="val 2020219"/>
                <a:gd name="f10" fmla="val 425192"/>
                <a:gd name="f11" fmla="val 1567978"/>
                <a:gd name="f12" fmla="val 1010110"/>
                <a:gd name="f13" fmla="val 452241"/>
                <a:gd name="f14" fmla="val 949694"/>
                <a:gd name="f15" fmla="+- 0 0 -360"/>
                <a:gd name="f16" fmla="+- 0 0 -90"/>
                <a:gd name="f17" fmla="+- 0 0 -180"/>
                <a:gd name="f18" fmla="+- 0 0 -270"/>
                <a:gd name="f19" fmla="*/ f3 1 1899391"/>
                <a:gd name="f20" fmla="*/ f4 1 2020220"/>
                <a:gd name="f21" fmla="+- f7 0 f5"/>
                <a:gd name="f22" fmla="+- f6 0 f5"/>
                <a:gd name="f23" fmla="*/ f15 f0 1"/>
                <a:gd name="f24" fmla="*/ f16 f0 1"/>
                <a:gd name="f25" fmla="*/ f17 f0 1"/>
                <a:gd name="f26" fmla="*/ f18 f0 1"/>
                <a:gd name="f27" fmla="*/ f22 1 1899391"/>
                <a:gd name="f28" fmla="*/ f21 1 2020220"/>
                <a:gd name="f29" fmla="*/ 949696 f22 1"/>
                <a:gd name="f30" fmla="*/ 0 f21 1"/>
                <a:gd name="f31" fmla="*/ 1899391 f22 1"/>
                <a:gd name="f32" fmla="*/ 1010110 f21 1"/>
                <a:gd name="f33" fmla="*/ 2020220 f21 1"/>
                <a:gd name="f34" fmla="*/ 0 f22 1"/>
                <a:gd name="f35" fmla="*/ 278159 f22 1"/>
                <a:gd name="f36" fmla="*/ 295854 f21 1"/>
                <a:gd name="f37" fmla="*/ 1621232 f22 1"/>
                <a:gd name="f38" fmla="*/ 1724366 f21 1"/>
                <a:gd name="f39" fmla="*/ f23 1 f2"/>
                <a:gd name="f40" fmla="*/ f24 1 f2"/>
                <a:gd name="f41" fmla="*/ f25 1 f2"/>
                <a:gd name="f42" fmla="*/ f26 1 f2"/>
                <a:gd name="f43" fmla="*/ f29 1 1899391"/>
                <a:gd name="f44" fmla="*/ f30 1 2020220"/>
                <a:gd name="f45" fmla="*/ f31 1 1899391"/>
                <a:gd name="f46" fmla="*/ f32 1 2020220"/>
                <a:gd name="f47" fmla="*/ f33 1 2020220"/>
                <a:gd name="f48" fmla="*/ f34 1 1899391"/>
                <a:gd name="f49" fmla="*/ f35 1 1899391"/>
                <a:gd name="f50" fmla="*/ f36 1 2020220"/>
                <a:gd name="f51" fmla="*/ f37 1 1899391"/>
                <a:gd name="f52" fmla="*/ f38 1 2020220"/>
                <a:gd name="f53" fmla="+- f39 0 f1"/>
                <a:gd name="f54" fmla="+- f40 0 f1"/>
                <a:gd name="f55" fmla="+- f41 0 f1"/>
                <a:gd name="f56" fmla="+- f42 0 f1"/>
                <a:gd name="f57" fmla="*/ f43 1 f27"/>
                <a:gd name="f58" fmla="*/ f44 1 f28"/>
                <a:gd name="f59" fmla="*/ f45 1 f27"/>
                <a:gd name="f60" fmla="*/ f46 1 f28"/>
                <a:gd name="f61" fmla="*/ f47 1 f28"/>
                <a:gd name="f62" fmla="*/ f48 1 f27"/>
                <a:gd name="f63" fmla="*/ f49 1 f27"/>
                <a:gd name="f64" fmla="*/ f51 1 f27"/>
                <a:gd name="f65" fmla="*/ f50 1 f28"/>
                <a:gd name="f66" fmla="*/ f52 1 f28"/>
                <a:gd name="f67" fmla="*/ f63 f19 1"/>
                <a:gd name="f68" fmla="*/ f64 f19 1"/>
                <a:gd name="f69" fmla="*/ f66 f20 1"/>
                <a:gd name="f70" fmla="*/ f65 f20 1"/>
                <a:gd name="f71" fmla="*/ f57 f19 1"/>
                <a:gd name="f72" fmla="*/ f58 f20 1"/>
                <a:gd name="f73" fmla="*/ f59 f19 1"/>
                <a:gd name="f74" fmla="*/ f60 f20 1"/>
                <a:gd name="f75" fmla="*/ f61 f20 1"/>
                <a:gd name="f76" fmla="*/ f62 f19 1"/>
              </a:gdLst>
              <a:ahLst/>
              <a:cxnLst>
                <a:cxn ang="3cd4">
                  <a:pos x="hc" y="t"/>
                </a:cxn>
                <a:cxn ang="0">
                  <a:pos x="r" y="vc"/>
                </a:cxn>
                <a:cxn ang="cd4">
                  <a:pos x="hc" y="b"/>
                </a:cxn>
                <a:cxn ang="cd2">
                  <a:pos x="l" y="vc"/>
                </a:cxn>
                <a:cxn ang="f53">
                  <a:pos x="f71" y="f72"/>
                </a:cxn>
                <a:cxn ang="f54">
                  <a:pos x="f73" y="f74"/>
                </a:cxn>
                <a:cxn ang="f55">
                  <a:pos x="f71" y="f75"/>
                </a:cxn>
                <a:cxn ang="f56">
                  <a:pos x="f76" y="f74"/>
                </a:cxn>
              </a:cxnLst>
              <a:rect l="f67" t="f70" r="f68" b="f69"/>
              <a:pathLst>
                <a:path w="1899391" h="2020220">
                  <a:moveTo>
                    <a:pt x="f8" y="f7"/>
                  </a:moveTo>
                  <a:lnTo>
                    <a:pt x="f8" y="f9"/>
                  </a:lnTo>
                  <a:cubicBezTo>
                    <a:pt x="f10" y="f7"/>
                    <a:pt x="f5" y="f11"/>
                    <a:pt x="f5" y="f12"/>
                  </a:cubicBezTo>
                  <a:cubicBezTo>
                    <a:pt x="f5" y="f13"/>
                    <a:pt x="f10" y="f5"/>
                    <a:pt x="f14" y="f5"/>
                  </a:cubicBezTo>
                  <a:lnTo>
                    <a:pt x="f8" y="f12"/>
                  </a:lnTo>
                  <a:lnTo>
                    <a:pt x="f8" y="f7"/>
                  </a:lnTo>
                  <a:close/>
                </a:path>
              </a:pathLst>
            </a:custGeom>
            <a:solidFill>
              <a:srgbClr val="DC3D2A"/>
            </a:solidFill>
            <a:ln cap="flat">
              <a:noFill/>
              <a:prstDash val="solid"/>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5" name="TextBox 11"/>
            <p:cNvSpPr txBox="1"/>
            <p:nvPr/>
          </p:nvSpPr>
          <p:spPr>
            <a:xfrm>
              <a:off x="4762103" y="2456261"/>
              <a:ext cx="497252" cy="73866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200" b="0" i="0" u="none" strike="noStrike" kern="0" cap="none" spc="0" baseline="0" dirty="0">
                  <a:solidFill>
                    <a:srgbClr val="DC3D2A"/>
                  </a:solidFill>
                  <a:uFillTx/>
                  <a:latin typeface="微軟正黑體" panose="020B0604030504040204" pitchFamily="34" charset="-120"/>
                  <a:ea typeface="微軟正黑體" panose="020B0604030504040204" pitchFamily="34" charset="-120"/>
                  <a:cs typeface="Arial"/>
                </a:rPr>
                <a:t>1</a:t>
              </a:r>
            </a:p>
          </p:txBody>
        </p:sp>
        <p:grpSp>
          <p:nvGrpSpPr>
            <p:cNvPr id="6" name="群組 12"/>
            <p:cNvGrpSpPr/>
            <p:nvPr/>
          </p:nvGrpSpPr>
          <p:grpSpPr>
            <a:xfrm>
              <a:off x="1997223" y="1900342"/>
              <a:ext cx="2916478" cy="2529807"/>
              <a:chOff x="1997223" y="1900342"/>
              <a:chExt cx="2916478" cy="2529807"/>
            </a:xfrm>
          </p:grpSpPr>
          <p:sp>
            <p:nvSpPr>
              <p:cNvPr id="7" name="饼形 19"/>
              <p:cNvSpPr/>
              <p:nvPr/>
            </p:nvSpPr>
            <p:spPr>
              <a:xfrm rot="5400013">
                <a:off x="2304905" y="1819815"/>
                <a:ext cx="2426259" cy="2587313"/>
              </a:xfrm>
              <a:custGeom>
                <a:avLst/>
                <a:gdLst>
                  <a:gd name="f0" fmla="val 10800000"/>
                  <a:gd name="f1" fmla="val 5400000"/>
                  <a:gd name="f2" fmla="val 180"/>
                  <a:gd name="f3" fmla="val w"/>
                  <a:gd name="f4" fmla="val h"/>
                  <a:gd name="f5" fmla="val 0"/>
                  <a:gd name="f6" fmla="val 1618140"/>
                  <a:gd name="f7" fmla="val 1724668"/>
                  <a:gd name="f8" fmla="val 809070"/>
                  <a:gd name="f9" fmla="val 1724667"/>
                  <a:gd name="f10" fmla="val 362232"/>
                  <a:gd name="f11" fmla="val 1338587"/>
                  <a:gd name="f12" fmla="val 862334"/>
                  <a:gd name="f13" fmla="val 386080"/>
                  <a:gd name="f14" fmla="val 809069"/>
                  <a:gd name="f15" fmla="+- 0 0 -360"/>
                  <a:gd name="f16" fmla="+- 0 0 -90"/>
                  <a:gd name="f17" fmla="+- 0 0 -180"/>
                  <a:gd name="f18" fmla="+- 0 0 -270"/>
                  <a:gd name="f19" fmla="*/ f3 1 1618140"/>
                  <a:gd name="f20" fmla="*/ f4 1 1724668"/>
                  <a:gd name="f21" fmla="+- f7 0 f5"/>
                  <a:gd name="f22" fmla="+- f6 0 f5"/>
                  <a:gd name="f23" fmla="*/ f15 f0 1"/>
                  <a:gd name="f24" fmla="*/ f16 f0 1"/>
                  <a:gd name="f25" fmla="*/ f17 f0 1"/>
                  <a:gd name="f26" fmla="*/ f18 f0 1"/>
                  <a:gd name="f27" fmla="*/ f22 1 1618140"/>
                  <a:gd name="f28" fmla="*/ f21 1 1724668"/>
                  <a:gd name="f29" fmla="*/ 809070 f22 1"/>
                  <a:gd name="f30" fmla="*/ 0 f21 1"/>
                  <a:gd name="f31" fmla="*/ 1618140 f22 1"/>
                  <a:gd name="f32" fmla="*/ 862334 f21 1"/>
                  <a:gd name="f33" fmla="*/ 1724668 f21 1"/>
                  <a:gd name="f34" fmla="*/ 0 f22 1"/>
                  <a:gd name="f35" fmla="*/ 236971 f22 1"/>
                  <a:gd name="f36" fmla="*/ 252572 f21 1"/>
                  <a:gd name="f37" fmla="*/ 1381169 f22 1"/>
                  <a:gd name="f38" fmla="*/ 1472096 f21 1"/>
                  <a:gd name="f39" fmla="*/ f23 1 f2"/>
                  <a:gd name="f40" fmla="*/ f24 1 f2"/>
                  <a:gd name="f41" fmla="*/ f25 1 f2"/>
                  <a:gd name="f42" fmla="*/ f26 1 f2"/>
                  <a:gd name="f43" fmla="*/ f29 1 1618140"/>
                  <a:gd name="f44" fmla="*/ f30 1 1724668"/>
                  <a:gd name="f45" fmla="*/ f31 1 1618140"/>
                  <a:gd name="f46" fmla="*/ f32 1 1724668"/>
                  <a:gd name="f47" fmla="*/ f33 1 1724668"/>
                  <a:gd name="f48" fmla="*/ f34 1 1618140"/>
                  <a:gd name="f49" fmla="*/ f35 1 1618140"/>
                  <a:gd name="f50" fmla="*/ f36 1 1724668"/>
                  <a:gd name="f51" fmla="*/ f37 1 1618140"/>
                  <a:gd name="f52" fmla="*/ f38 1 1724668"/>
                  <a:gd name="f53" fmla="+- f39 0 f1"/>
                  <a:gd name="f54" fmla="+- f40 0 f1"/>
                  <a:gd name="f55" fmla="+- f41 0 f1"/>
                  <a:gd name="f56" fmla="+- f42 0 f1"/>
                  <a:gd name="f57" fmla="*/ f43 1 f27"/>
                  <a:gd name="f58" fmla="*/ f44 1 f28"/>
                  <a:gd name="f59" fmla="*/ f45 1 f27"/>
                  <a:gd name="f60" fmla="*/ f46 1 f28"/>
                  <a:gd name="f61" fmla="*/ f47 1 f28"/>
                  <a:gd name="f62" fmla="*/ f48 1 f27"/>
                  <a:gd name="f63" fmla="*/ f49 1 f27"/>
                  <a:gd name="f64" fmla="*/ f51 1 f27"/>
                  <a:gd name="f65" fmla="*/ f50 1 f28"/>
                  <a:gd name="f66" fmla="*/ f52 1 f28"/>
                  <a:gd name="f67" fmla="*/ f63 f19 1"/>
                  <a:gd name="f68" fmla="*/ f64 f19 1"/>
                  <a:gd name="f69" fmla="*/ f66 f20 1"/>
                  <a:gd name="f70" fmla="*/ f65 f20 1"/>
                  <a:gd name="f71" fmla="*/ f57 f19 1"/>
                  <a:gd name="f72" fmla="*/ f58 f20 1"/>
                  <a:gd name="f73" fmla="*/ f59 f19 1"/>
                  <a:gd name="f74" fmla="*/ f60 f20 1"/>
                  <a:gd name="f75" fmla="*/ f61 f20 1"/>
                  <a:gd name="f76" fmla="*/ f62 f19 1"/>
                </a:gdLst>
                <a:ahLst/>
                <a:cxnLst>
                  <a:cxn ang="3cd4">
                    <a:pos x="hc" y="t"/>
                  </a:cxn>
                  <a:cxn ang="0">
                    <a:pos x="r" y="vc"/>
                  </a:cxn>
                  <a:cxn ang="cd4">
                    <a:pos x="hc" y="b"/>
                  </a:cxn>
                  <a:cxn ang="cd2">
                    <a:pos x="l" y="vc"/>
                  </a:cxn>
                  <a:cxn ang="f53">
                    <a:pos x="f71" y="f72"/>
                  </a:cxn>
                  <a:cxn ang="f54">
                    <a:pos x="f73" y="f74"/>
                  </a:cxn>
                  <a:cxn ang="f55">
                    <a:pos x="f71" y="f75"/>
                  </a:cxn>
                  <a:cxn ang="f56">
                    <a:pos x="f76" y="f74"/>
                  </a:cxn>
                </a:cxnLst>
                <a:rect l="f67" t="f70" r="f68" b="f69"/>
                <a:pathLst>
                  <a:path w="1618140" h="1724668">
                    <a:moveTo>
                      <a:pt x="f8" y="f7"/>
                    </a:moveTo>
                    <a:lnTo>
                      <a:pt x="f8" y="f9"/>
                    </a:lnTo>
                    <a:cubicBezTo>
                      <a:pt x="f10" y="f7"/>
                      <a:pt x="f5" y="f11"/>
                      <a:pt x="f5" y="f12"/>
                    </a:cubicBezTo>
                    <a:cubicBezTo>
                      <a:pt x="f5" y="f13"/>
                      <a:pt x="f10" y="f5"/>
                      <a:pt x="f14" y="f5"/>
                    </a:cubicBezTo>
                    <a:lnTo>
                      <a:pt x="f8" y="f12"/>
                    </a:lnTo>
                    <a:lnTo>
                      <a:pt x="f8" y="f7"/>
                    </a:lnTo>
                    <a:close/>
                  </a:path>
                </a:pathLst>
              </a:custGeom>
              <a:solidFill>
                <a:srgbClr val="DC3D2A">
                  <a:alpha val="50195"/>
                </a:srgbClr>
              </a:solidFill>
              <a:ln cap="flat">
                <a:noFill/>
                <a:prstDash val="solid"/>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8" name="椭圆 21"/>
              <p:cNvSpPr/>
              <p:nvPr/>
            </p:nvSpPr>
            <p:spPr>
              <a:xfrm>
                <a:off x="2448982" y="2116689"/>
                <a:ext cx="2123520" cy="1993584"/>
              </a:xfrm>
              <a:custGeom>
                <a:avLst/>
                <a:gdLst>
                  <a:gd name="f0" fmla="val 10800000"/>
                  <a:gd name="f1" fmla="val 5400000"/>
                  <a:gd name="f2" fmla="val 180"/>
                  <a:gd name="f3" fmla="val w"/>
                  <a:gd name="f4" fmla="val h"/>
                  <a:gd name="f5" fmla="val 0"/>
                  <a:gd name="f6" fmla="val 1415509"/>
                  <a:gd name="f7" fmla="val 1329574"/>
                  <a:gd name="f8" fmla="val 664787"/>
                  <a:gd name="f9" fmla="val 664786"/>
                  <a:gd name="f10" fmla="val 1031938"/>
                  <a:gd name="f11" fmla="val 316872"/>
                  <a:gd name="f12" fmla="val 707755"/>
                  <a:gd name="f13" fmla="val 1098637"/>
                  <a:gd name="f14" fmla="val 1415510"/>
                  <a:gd name="f15" fmla="val 297635"/>
                  <a:gd name="f16" fmla="+- 0 0 1"/>
                  <a:gd name="f17" fmla="+- 0 0 -360"/>
                  <a:gd name="f18" fmla="+- 0 0 -90"/>
                  <a:gd name="f19" fmla="+- 0 0 -180"/>
                  <a:gd name="f20" fmla="+- 0 0 -270"/>
                  <a:gd name="f21" fmla="*/ f3 1 1415509"/>
                  <a:gd name="f22" fmla="*/ f4 1 1329574"/>
                  <a:gd name="f23" fmla="+- f7 0 f5"/>
                  <a:gd name="f24" fmla="+- f6 0 f5"/>
                  <a:gd name="f25" fmla="*/ f17 f0 1"/>
                  <a:gd name="f26" fmla="*/ f18 f0 1"/>
                  <a:gd name="f27" fmla="*/ f19 f0 1"/>
                  <a:gd name="f28" fmla="*/ f20 f0 1"/>
                  <a:gd name="f29" fmla="*/ f24 1 1415509"/>
                  <a:gd name="f30" fmla="*/ f23 1 1329574"/>
                  <a:gd name="f31" fmla="*/ 707755 f24 1"/>
                  <a:gd name="f32" fmla="*/ 0 f23 1"/>
                  <a:gd name="f33" fmla="*/ 1415509 f24 1"/>
                  <a:gd name="f34" fmla="*/ 664787 f23 1"/>
                  <a:gd name="f35" fmla="*/ 1329574 f23 1"/>
                  <a:gd name="f36" fmla="*/ 0 f24 1"/>
                  <a:gd name="f37" fmla="*/ 207296 f24 1"/>
                  <a:gd name="f38" fmla="*/ 194712 f23 1"/>
                  <a:gd name="f39" fmla="*/ 1134862 f23 1"/>
                  <a:gd name="f40" fmla="*/ 1208213 f24 1"/>
                  <a:gd name="f41" fmla="*/ f25 1 f2"/>
                  <a:gd name="f42" fmla="*/ f26 1 f2"/>
                  <a:gd name="f43" fmla="*/ f27 1 f2"/>
                  <a:gd name="f44" fmla="*/ f28 1 f2"/>
                  <a:gd name="f45" fmla="*/ f31 1 1415509"/>
                  <a:gd name="f46" fmla="*/ f32 1 1329574"/>
                  <a:gd name="f47" fmla="*/ f33 1 1415509"/>
                  <a:gd name="f48" fmla="*/ f34 1 1329574"/>
                  <a:gd name="f49" fmla="*/ f35 1 1329574"/>
                  <a:gd name="f50" fmla="*/ f36 1 1415509"/>
                  <a:gd name="f51" fmla="*/ f37 1 1415509"/>
                  <a:gd name="f52" fmla="*/ f38 1 1329574"/>
                  <a:gd name="f53" fmla="*/ f39 1 1329574"/>
                  <a:gd name="f54" fmla="*/ f40 1 1415509"/>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2 1 f30"/>
                  <a:gd name="f67" fmla="*/ f53 1 f30"/>
                  <a:gd name="f68" fmla="*/ f54 1 f29"/>
                  <a:gd name="f69" fmla="*/ f65 f21 1"/>
                  <a:gd name="f70" fmla="*/ f68 f21 1"/>
                  <a:gd name="f71" fmla="*/ f67 f22 1"/>
                  <a:gd name="f72" fmla="*/ f66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 ang="f55">
                    <a:pos x="f69" y="f72"/>
                  </a:cxn>
                  <a:cxn ang="f57">
                    <a:pos x="f69" y="f71"/>
                  </a:cxn>
                  <a:cxn ang="f57">
                    <a:pos x="f70" y="f71"/>
                  </a:cxn>
                  <a:cxn ang="f55">
                    <a:pos x="f70" y="f72"/>
                  </a:cxn>
                </a:cxnLst>
                <a:rect l="f69" t="f72" r="f70" b="f71"/>
                <a:pathLst>
                  <a:path w="1415509" h="1329574">
                    <a:moveTo>
                      <a:pt x="f5" y="f8"/>
                    </a:moveTo>
                    <a:lnTo>
                      <a:pt x="f5" y="f9"/>
                    </a:lnTo>
                    <a:cubicBezTo>
                      <a:pt x="f5" y="f10"/>
                      <a:pt x="f11" y="f7"/>
                      <a:pt x="f12" y="f7"/>
                    </a:cubicBezTo>
                    <a:cubicBezTo>
                      <a:pt x="f13" y="f7"/>
                      <a:pt x="f14" y="f10"/>
                      <a:pt x="f14" y="f8"/>
                    </a:cubicBezTo>
                    <a:cubicBezTo>
                      <a:pt x="f14" y="f15"/>
                      <a:pt x="f13" y="f5"/>
                      <a:pt x="f12" y="f5"/>
                    </a:cubicBezTo>
                    <a:cubicBezTo>
                      <a:pt x="f11" y="f16"/>
                      <a:pt x="f5" y="f15"/>
                      <a:pt x="f5" y="f9"/>
                    </a:cubicBezTo>
                    <a:lnTo>
                      <a:pt x="f5" y="f8"/>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9" name="TextBox 67"/>
              <p:cNvSpPr txBox="1"/>
              <p:nvPr/>
            </p:nvSpPr>
            <p:spPr>
              <a:xfrm rot="17855519">
                <a:off x="3144255" y="3184773"/>
                <a:ext cx="1936754" cy="55399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000" b="1" i="0" u="none" strike="noStrike" kern="0" cap="none" spc="0" baseline="0">
                    <a:solidFill>
                      <a:srgbClr val="FFFFFF"/>
                    </a:solidFill>
                    <a:uFillTx/>
                    <a:latin typeface="Microsoft YaHei" pitchFamily="34"/>
                    <a:ea typeface="Microsoft YaHei" pitchFamily="34"/>
                    <a:cs typeface="Arial"/>
                  </a:rPr>
                  <a:t>First Line</a:t>
                </a:r>
              </a:p>
            </p:txBody>
          </p:sp>
          <p:sp>
            <p:nvSpPr>
              <p:cNvPr id="10" name="文字方塊 16"/>
              <p:cNvSpPr txBox="1"/>
              <p:nvPr/>
            </p:nvSpPr>
            <p:spPr>
              <a:xfrm>
                <a:off x="1997223" y="2603168"/>
                <a:ext cx="2916478" cy="87716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55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本市相對人</a:t>
                </a:r>
                <a:endParaRPr lang="en-US" sz="255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55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評估小組</a:t>
                </a:r>
              </a:p>
            </p:txBody>
          </p:sp>
        </p:grpSp>
      </p:grpSp>
      <p:grpSp>
        <p:nvGrpSpPr>
          <p:cNvPr id="11" name="群組 35"/>
          <p:cNvGrpSpPr/>
          <p:nvPr/>
        </p:nvGrpSpPr>
        <p:grpSpPr>
          <a:xfrm>
            <a:off x="564358" y="1600200"/>
            <a:ext cx="16952116" cy="6886574"/>
            <a:chOff x="564358" y="1600200"/>
            <a:chExt cx="16952116" cy="6886574"/>
          </a:xfrm>
        </p:grpSpPr>
        <p:sp>
          <p:nvSpPr>
            <p:cNvPr id="12" name="圓角矩形 5"/>
            <p:cNvSpPr/>
            <p:nvPr/>
          </p:nvSpPr>
          <p:spPr>
            <a:xfrm>
              <a:off x="11722470" y="4938948"/>
              <a:ext cx="5794004" cy="3547826"/>
            </a:xfrm>
            <a:custGeom>
              <a:avLst/>
              <a:gdLst>
                <a:gd name="f0" fmla="val 10800000"/>
                <a:gd name="f1" fmla="val 5400000"/>
                <a:gd name="f2" fmla="val 180"/>
                <a:gd name="f3" fmla="val w"/>
                <a:gd name="f4" fmla="val h"/>
                <a:gd name="f5" fmla="val 0"/>
                <a:gd name="f6" fmla="val 3862617"/>
                <a:gd name="f7" fmla="val 2365488"/>
                <a:gd name="f8" fmla="val 394248"/>
                <a:gd name="f9" fmla="val 176510"/>
                <a:gd name="f10" fmla="val 394247"/>
                <a:gd name="f11" fmla="val 1971240"/>
                <a:gd name="f12" fmla="val 1971239"/>
                <a:gd name="f13" fmla="val 2188977"/>
                <a:gd name="f14" fmla="val 2365487"/>
                <a:gd name="f15" fmla="val 3468369"/>
                <a:gd name="f16" fmla="val 3686106"/>
                <a:gd name="f17" fmla="+- 0 0 -360"/>
                <a:gd name="f18" fmla="+- 0 0 -90"/>
                <a:gd name="f19" fmla="+- 0 0 -180"/>
                <a:gd name="f20" fmla="+- 0 0 -270"/>
                <a:gd name="f21" fmla="*/ f3 1 3862617"/>
                <a:gd name="f22" fmla="*/ f4 1 2365488"/>
                <a:gd name="f23" fmla="+- f7 0 f5"/>
                <a:gd name="f24" fmla="+- f6 0 f5"/>
                <a:gd name="f25" fmla="*/ f17 f0 1"/>
                <a:gd name="f26" fmla="*/ f18 f0 1"/>
                <a:gd name="f27" fmla="*/ f19 f0 1"/>
                <a:gd name="f28" fmla="*/ f20 f0 1"/>
                <a:gd name="f29" fmla="*/ f24 1 3862617"/>
                <a:gd name="f30" fmla="*/ f23 1 2365488"/>
                <a:gd name="f31" fmla="*/ 1931309 f24 1"/>
                <a:gd name="f32" fmla="*/ 0 f23 1"/>
                <a:gd name="f33" fmla="*/ 3862617 f24 1"/>
                <a:gd name="f34" fmla="*/ 1182744 f23 1"/>
                <a:gd name="f35" fmla="*/ 2365488 f23 1"/>
                <a:gd name="f36" fmla="*/ 0 f24 1"/>
                <a:gd name="f37" fmla="*/ 115475 f24 1"/>
                <a:gd name="f38" fmla="*/ 115475 f23 1"/>
                <a:gd name="f39" fmla="*/ 3747142 f24 1"/>
                <a:gd name="f40" fmla="*/ 2250013 f23 1"/>
                <a:gd name="f41" fmla="*/ f25 1 f2"/>
                <a:gd name="f42" fmla="*/ f26 1 f2"/>
                <a:gd name="f43" fmla="*/ f27 1 f2"/>
                <a:gd name="f44" fmla="*/ f28 1 f2"/>
                <a:gd name="f45" fmla="*/ f31 1 3862617"/>
                <a:gd name="f46" fmla="*/ f32 1 2365488"/>
                <a:gd name="f47" fmla="*/ f33 1 3862617"/>
                <a:gd name="f48" fmla="*/ f34 1 2365488"/>
                <a:gd name="f49" fmla="*/ f35 1 2365488"/>
                <a:gd name="f50" fmla="*/ f36 1 3862617"/>
                <a:gd name="f51" fmla="*/ f37 1 3862617"/>
                <a:gd name="f52" fmla="*/ f38 1 2365488"/>
                <a:gd name="f53" fmla="*/ f39 1 3862617"/>
                <a:gd name="f54" fmla="*/ f40 1 2365488"/>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3 1 f29"/>
                <a:gd name="f67" fmla="*/ f52 1 f30"/>
                <a:gd name="f68" fmla="*/ f54 1 f30"/>
                <a:gd name="f69" fmla="*/ f65 f21 1"/>
                <a:gd name="f70" fmla="*/ f66 f21 1"/>
                <a:gd name="f71" fmla="*/ f68 f22 1"/>
                <a:gd name="f72" fmla="*/ f67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Lst>
              <a:rect l="f69" t="f72" r="f70" b="f71"/>
              <a:pathLst>
                <a:path w="3862617" h="2365488">
                  <a:moveTo>
                    <a:pt x="f8" y="f5"/>
                  </a:moveTo>
                  <a:lnTo>
                    <a:pt x="f8" y="f5"/>
                  </a:lnTo>
                  <a:cubicBezTo>
                    <a:pt x="f9" y="f5"/>
                    <a:pt x="f5" y="f9"/>
                    <a:pt x="f5" y="f10"/>
                  </a:cubicBezTo>
                  <a:lnTo>
                    <a:pt x="f5" y="f11"/>
                  </a:lnTo>
                  <a:lnTo>
                    <a:pt x="f5" y="f12"/>
                  </a:lnTo>
                  <a:cubicBezTo>
                    <a:pt x="f5" y="f13"/>
                    <a:pt x="f9" y="f14"/>
                    <a:pt x="f10" y="f14"/>
                  </a:cubicBezTo>
                  <a:lnTo>
                    <a:pt x="f15" y="f7"/>
                  </a:lnTo>
                  <a:lnTo>
                    <a:pt x="f15" y="f14"/>
                  </a:lnTo>
                  <a:cubicBezTo>
                    <a:pt x="f16" y="f14"/>
                    <a:pt x="f6" y="f13"/>
                    <a:pt x="f6" y="f11"/>
                  </a:cubicBezTo>
                  <a:lnTo>
                    <a:pt x="f6" y="f8"/>
                  </a:lnTo>
                  <a:cubicBezTo>
                    <a:pt x="f6" y="f9"/>
                    <a:pt x="f16" y="f5"/>
                    <a:pt x="f15" y="f5"/>
                  </a:cubicBezTo>
                  <a:lnTo>
                    <a:pt x="f8" y="f5"/>
                  </a:lnTo>
                  <a:close/>
                </a:path>
              </a:pathLst>
            </a:custGeom>
            <a:solidFill>
              <a:srgbClr val="FFFFFF"/>
            </a:solidFill>
            <a:ln w="38103" cap="flat">
              <a:solidFill>
                <a:srgbClr val="00B050"/>
              </a:solidFill>
              <a:prstDash val="solid"/>
              <a:miter/>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13" name="圓角矩形 6"/>
            <p:cNvSpPr/>
            <p:nvPr/>
          </p:nvSpPr>
          <p:spPr>
            <a:xfrm>
              <a:off x="6872081" y="4906213"/>
              <a:ext cx="4470693" cy="3580561"/>
            </a:xfrm>
            <a:custGeom>
              <a:avLst/>
              <a:gdLst>
                <a:gd name="f0" fmla="val 10800000"/>
                <a:gd name="f1" fmla="val 5400000"/>
                <a:gd name="f2" fmla="val 180"/>
                <a:gd name="f3" fmla="val w"/>
                <a:gd name="f4" fmla="val h"/>
                <a:gd name="f5" fmla="val 0"/>
                <a:gd name="f6" fmla="val 2980422"/>
                <a:gd name="f7" fmla="val 2387315"/>
                <a:gd name="f8" fmla="val 397886"/>
                <a:gd name="f9" fmla="val 178139"/>
                <a:gd name="f10" fmla="val 397885"/>
                <a:gd name="f11" fmla="val 1989429"/>
                <a:gd name="f12" fmla="val 1989428"/>
                <a:gd name="f13" fmla="val 2209175"/>
                <a:gd name="f14" fmla="val 2387314"/>
                <a:gd name="f15" fmla="val 2582536"/>
                <a:gd name="f16" fmla="val 2802282"/>
                <a:gd name="f17" fmla="+- 0 0 -360"/>
                <a:gd name="f18" fmla="+- 0 0 -90"/>
                <a:gd name="f19" fmla="+- 0 0 -180"/>
                <a:gd name="f20" fmla="+- 0 0 -270"/>
                <a:gd name="f21" fmla="*/ f3 1 2980422"/>
                <a:gd name="f22" fmla="*/ f4 1 2387315"/>
                <a:gd name="f23" fmla="+- f7 0 f5"/>
                <a:gd name="f24" fmla="+- f6 0 f5"/>
                <a:gd name="f25" fmla="*/ f17 f0 1"/>
                <a:gd name="f26" fmla="*/ f18 f0 1"/>
                <a:gd name="f27" fmla="*/ f19 f0 1"/>
                <a:gd name="f28" fmla="*/ f20 f0 1"/>
                <a:gd name="f29" fmla="*/ f24 1 2980422"/>
                <a:gd name="f30" fmla="*/ f23 1 2387315"/>
                <a:gd name="f31" fmla="*/ 1490211 f24 1"/>
                <a:gd name="f32" fmla="*/ 0 f23 1"/>
                <a:gd name="f33" fmla="*/ 2980422 f24 1"/>
                <a:gd name="f34" fmla="*/ 1193658 f23 1"/>
                <a:gd name="f35" fmla="*/ 2387315 f23 1"/>
                <a:gd name="f36" fmla="*/ 0 f24 1"/>
                <a:gd name="f37" fmla="*/ 116540 f24 1"/>
                <a:gd name="f38" fmla="*/ 116540 f23 1"/>
                <a:gd name="f39" fmla="*/ 2863882 f24 1"/>
                <a:gd name="f40" fmla="*/ 2270775 f23 1"/>
                <a:gd name="f41" fmla="*/ f25 1 f2"/>
                <a:gd name="f42" fmla="*/ f26 1 f2"/>
                <a:gd name="f43" fmla="*/ f27 1 f2"/>
                <a:gd name="f44" fmla="*/ f28 1 f2"/>
                <a:gd name="f45" fmla="*/ f31 1 2980422"/>
                <a:gd name="f46" fmla="*/ f32 1 2387315"/>
                <a:gd name="f47" fmla="*/ f33 1 2980422"/>
                <a:gd name="f48" fmla="*/ f34 1 2387315"/>
                <a:gd name="f49" fmla="*/ f35 1 2387315"/>
                <a:gd name="f50" fmla="*/ f36 1 2980422"/>
                <a:gd name="f51" fmla="*/ f37 1 2980422"/>
                <a:gd name="f52" fmla="*/ f38 1 2387315"/>
                <a:gd name="f53" fmla="*/ f39 1 2980422"/>
                <a:gd name="f54" fmla="*/ f40 1 2387315"/>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3 1 f29"/>
                <a:gd name="f67" fmla="*/ f52 1 f30"/>
                <a:gd name="f68" fmla="*/ f54 1 f30"/>
                <a:gd name="f69" fmla="*/ f65 f21 1"/>
                <a:gd name="f70" fmla="*/ f66 f21 1"/>
                <a:gd name="f71" fmla="*/ f68 f22 1"/>
                <a:gd name="f72" fmla="*/ f67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Lst>
              <a:rect l="f69" t="f72" r="f70" b="f71"/>
              <a:pathLst>
                <a:path w="2980422" h="2387315">
                  <a:moveTo>
                    <a:pt x="f8" y="f5"/>
                  </a:moveTo>
                  <a:lnTo>
                    <a:pt x="f8" y="f5"/>
                  </a:lnTo>
                  <a:cubicBezTo>
                    <a:pt x="f9" y="f5"/>
                    <a:pt x="f5" y="f9"/>
                    <a:pt x="f5" y="f10"/>
                  </a:cubicBezTo>
                  <a:lnTo>
                    <a:pt x="f5" y="f11"/>
                  </a:lnTo>
                  <a:lnTo>
                    <a:pt x="f5" y="f12"/>
                  </a:lnTo>
                  <a:cubicBezTo>
                    <a:pt x="f5" y="f13"/>
                    <a:pt x="f9" y="f14"/>
                    <a:pt x="f10" y="f14"/>
                  </a:cubicBezTo>
                  <a:lnTo>
                    <a:pt x="f15" y="f7"/>
                  </a:lnTo>
                  <a:lnTo>
                    <a:pt x="f15" y="f14"/>
                  </a:lnTo>
                  <a:cubicBezTo>
                    <a:pt x="f16" y="f14"/>
                    <a:pt x="f6" y="f13"/>
                    <a:pt x="f6" y="f11"/>
                  </a:cubicBezTo>
                  <a:lnTo>
                    <a:pt x="f6" y="f8"/>
                  </a:lnTo>
                  <a:cubicBezTo>
                    <a:pt x="f6" y="f9"/>
                    <a:pt x="f16" y="f5"/>
                    <a:pt x="f15" y="f5"/>
                  </a:cubicBezTo>
                  <a:lnTo>
                    <a:pt x="f8" y="f5"/>
                  </a:lnTo>
                  <a:close/>
                </a:path>
              </a:pathLst>
            </a:custGeom>
            <a:solidFill>
              <a:srgbClr val="FFFFFF"/>
            </a:solidFill>
            <a:ln w="38103" cap="flat">
              <a:solidFill>
                <a:srgbClr val="DAA600"/>
              </a:solidFill>
              <a:prstDash val="solid"/>
              <a:miter/>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14" name="圓角矩形 7"/>
            <p:cNvSpPr/>
            <p:nvPr/>
          </p:nvSpPr>
          <p:spPr>
            <a:xfrm>
              <a:off x="564358" y="4938582"/>
              <a:ext cx="5792906" cy="3547826"/>
            </a:xfrm>
            <a:custGeom>
              <a:avLst/>
              <a:gdLst>
                <a:gd name="f0" fmla="val 10800000"/>
                <a:gd name="f1" fmla="val 5400000"/>
                <a:gd name="f2" fmla="val 180"/>
                <a:gd name="f3" fmla="val w"/>
                <a:gd name="f4" fmla="val h"/>
                <a:gd name="f5" fmla="val 0"/>
                <a:gd name="f6" fmla="val 3861886"/>
                <a:gd name="f7" fmla="val 2365488"/>
                <a:gd name="f8" fmla="val 394248"/>
                <a:gd name="f9" fmla="val 176510"/>
                <a:gd name="f10" fmla="val 394247"/>
                <a:gd name="f11" fmla="val 1971240"/>
                <a:gd name="f12" fmla="val 1971239"/>
                <a:gd name="f13" fmla="val 2188977"/>
                <a:gd name="f14" fmla="val 2365487"/>
                <a:gd name="f15" fmla="val 3467638"/>
                <a:gd name="f16" fmla="val 3685375"/>
                <a:gd name="f17" fmla="+- 0 0 -360"/>
                <a:gd name="f18" fmla="+- 0 0 -90"/>
                <a:gd name="f19" fmla="+- 0 0 -180"/>
                <a:gd name="f20" fmla="+- 0 0 -270"/>
                <a:gd name="f21" fmla="*/ f3 1 3861886"/>
                <a:gd name="f22" fmla="*/ f4 1 2365488"/>
                <a:gd name="f23" fmla="+- f7 0 f5"/>
                <a:gd name="f24" fmla="+- f6 0 f5"/>
                <a:gd name="f25" fmla="*/ f17 f0 1"/>
                <a:gd name="f26" fmla="*/ f18 f0 1"/>
                <a:gd name="f27" fmla="*/ f19 f0 1"/>
                <a:gd name="f28" fmla="*/ f20 f0 1"/>
                <a:gd name="f29" fmla="*/ f24 1 3861886"/>
                <a:gd name="f30" fmla="*/ f23 1 2365488"/>
                <a:gd name="f31" fmla="*/ 1930943 f24 1"/>
                <a:gd name="f32" fmla="*/ 0 f23 1"/>
                <a:gd name="f33" fmla="*/ 3861886 f24 1"/>
                <a:gd name="f34" fmla="*/ 1182744 f23 1"/>
                <a:gd name="f35" fmla="*/ 2365488 f23 1"/>
                <a:gd name="f36" fmla="*/ 0 f24 1"/>
                <a:gd name="f37" fmla="*/ 115475 f24 1"/>
                <a:gd name="f38" fmla="*/ 115475 f23 1"/>
                <a:gd name="f39" fmla="*/ 3746411 f24 1"/>
                <a:gd name="f40" fmla="*/ 2250013 f23 1"/>
                <a:gd name="f41" fmla="*/ f25 1 f2"/>
                <a:gd name="f42" fmla="*/ f26 1 f2"/>
                <a:gd name="f43" fmla="*/ f27 1 f2"/>
                <a:gd name="f44" fmla="*/ f28 1 f2"/>
                <a:gd name="f45" fmla="*/ f31 1 3861886"/>
                <a:gd name="f46" fmla="*/ f32 1 2365488"/>
                <a:gd name="f47" fmla="*/ f33 1 3861886"/>
                <a:gd name="f48" fmla="*/ f34 1 2365488"/>
                <a:gd name="f49" fmla="*/ f35 1 2365488"/>
                <a:gd name="f50" fmla="*/ f36 1 3861886"/>
                <a:gd name="f51" fmla="*/ f37 1 3861886"/>
                <a:gd name="f52" fmla="*/ f38 1 2365488"/>
                <a:gd name="f53" fmla="*/ f39 1 3861886"/>
                <a:gd name="f54" fmla="*/ f40 1 2365488"/>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3 1 f29"/>
                <a:gd name="f67" fmla="*/ f52 1 f30"/>
                <a:gd name="f68" fmla="*/ f54 1 f30"/>
                <a:gd name="f69" fmla="*/ f65 f21 1"/>
                <a:gd name="f70" fmla="*/ f66 f21 1"/>
                <a:gd name="f71" fmla="*/ f68 f22 1"/>
                <a:gd name="f72" fmla="*/ f67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Lst>
              <a:rect l="f69" t="f72" r="f70" b="f71"/>
              <a:pathLst>
                <a:path w="3861886" h="2365488">
                  <a:moveTo>
                    <a:pt x="f8" y="f5"/>
                  </a:moveTo>
                  <a:lnTo>
                    <a:pt x="f8" y="f5"/>
                  </a:lnTo>
                  <a:cubicBezTo>
                    <a:pt x="f9" y="f5"/>
                    <a:pt x="f5" y="f9"/>
                    <a:pt x="f5" y="f10"/>
                  </a:cubicBezTo>
                  <a:lnTo>
                    <a:pt x="f5" y="f11"/>
                  </a:lnTo>
                  <a:lnTo>
                    <a:pt x="f5" y="f12"/>
                  </a:lnTo>
                  <a:cubicBezTo>
                    <a:pt x="f5" y="f13"/>
                    <a:pt x="f9" y="f14"/>
                    <a:pt x="f10" y="f14"/>
                  </a:cubicBezTo>
                  <a:lnTo>
                    <a:pt x="f15" y="f7"/>
                  </a:lnTo>
                  <a:lnTo>
                    <a:pt x="f15" y="f14"/>
                  </a:lnTo>
                  <a:cubicBezTo>
                    <a:pt x="f16" y="f14"/>
                    <a:pt x="f6" y="f13"/>
                    <a:pt x="f6" y="f11"/>
                  </a:cubicBezTo>
                  <a:lnTo>
                    <a:pt x="f6" y="f8"/>
                  </a:lnTo>
                  <a:cubicBezTo>
                    <a:pt x="f6" y="f9"/>
                    <a:pt x="f16" y="f5"/>
                    <a:pt x="f15" y="f5"/>
                  </a:cubicBezTo>
                  <a:lnTo>
                    <a:pt x="f8" y="f5"/>
                  </a:lnTo>
                  <a:close/>
                </a:path>
              </a:pathLst>
            </a:custGeom>
            <a:solidFill>
              <a:srgbClr val="FFFFFF"/>
            </a:solidFill>
            <a:ln w="38103" cap="flat">
              <a:solidFill>
                <a:srgbClr val="D00000"/>
              </a:solidFill>
              <a:prstDash val="solid"/>
              <a:miter/>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grpSp>
          <p:nvGrpSpPr>
            <p:cNvPr id="15" name="群組 17"/>
            <p:cNvGrpSpPr/>
            <p:nvPr/>
          </p:nvGrpSpPr>
          <p:grpSpPr>
            <a:xfrm>
              <a:off x="7713064" y="1600200"/>
              <a:ext cx="3057453" cy="3054662"/>
              <a:chOff x="7713064" y="1600200"/>
              <a:chExt cx="3057453" cy="3054662"/>
            </a:xfrm>
          </p:grpSpPr>
          <p:sp>
            <p:nvSpPr>
              <p:cNvPr id="16" name="饼形 24"/>
              <p:cNvSpPr/>
              <p:nvPr/>
            </p:nvSpPr>
            <p:spPr>
              <a:xfrm rot="5399996" flipH="1">
                <a:off x="7803864" y="1509400"/>
                <a:ext cx="2848758" cy="3030358"/>
              </a:xfrm>
              <a:custGeom>
                <a:avLst/>
                <a:gdLst>
                  <a:gd name="f0" fmla="val 10800000"/>
                  <a:gd name="f1" fmla="val 5400000"/>
                  <a:gd name="f2" fmla="val 180"/>
                  <a:gd name="f3" fmla="val w"/>
                  <a:gd name="f4" fmla="val h"/>
                  <a:gd name="f5" fmla="val 0"/>
                  <a:gd name="f6" fmla="val 1899391"/>
                  <a:gd name="f7" fmla="val 2020211"/>
                  <a:gd name="f8" fmla="val 949695"/>
                  <a:gd name="f9" fmla="val 2020210"/>
                  <a:gd name="f10" fmla="val 425192"/>
                  <a:gd name="f11" fmla="val 1567971"/>
                  <a:gd name="f12" fmla="val 1010105"/>
                  <a:gd name="f13" fmla="val 452238"/>
                  <a:gd name="f14" fmla="+- 0 0 1"/>
                  <a:gd name="f15" fmla="val 949694"/>
                  <a:gd name="f16" fmla="val 1010106"/>
                  <a:gd name="f17" fmla="+- 0 0 -360"/>
                  <a:gd name="f18" fmla="+- 0 0 -90"/>
                  <a:gd name="f19" fmla="+- 0 0 -180"/>
                  <a:gd name="f20" fmla="+- 0 0 -270"/>
                  <a:gd name="f21" fmla="*/ f3 1 1899391"/>
                  <a:gd name="f22" fmla="*/ f4 1 2020211"/>
                  <a:gd name="f23" fmla="+- f7 0 f5"/>
                  <a:gd name="f24" fmla="+- f6 0 f5"/>
                  <a:gd name="f25" fmla="*/ f17 f0 1"/>
                  <a:gd name="f26" fmla="*/ f18 f0 1"/>
                  <a:gd name="f27" fmla="*/ f19 f0 1"/>
                  <a:gd name="f28" fmla="*/ f20 f0 1"/>
                  <a:gd name="f29" fmla="*/ f24 1 1899391"/>
                  <a:gd name="f30" fmla="*/ f23 1 2020211"/>
                  <a:gd name="f31" fmla="*/ 949696 f24 1"/>
                  <a:gd name="f32" fmla="*/ 0 f23 1"/>
                  <a:gd name="f33" fmla="*/ 1899391 f24 1"/>
                  <a:gd name="f34" fmla="*/ 1010106 f23 1"/>
                  <a:gd name="f35" fmla="*/ 2020211 f23 1"/>
                  <a:gd name="f36" fmla="*/ 0 f24 1"/>
                  <a:gd name="f37" fmla="*/ 278159 f24 1"/>
                  <a:gd name="f38" fmla="*/ 295853 f23 1"/>
                  <a:gd name="f39" fmla="*/ 1621232 f24 1"/>
                  <a:gd name="f40" fmla="*/ 1724358 f23 1"/>
                  <a:gd name="f41" fmla="*/ f25 1 f2"/>
                  <a:gd name="f42" fmla="*/ f26 1 f2"/>
                  <a:gd name="f43" fmla="*/ f27 1 f2"/>
                  <a:gd name="f44" fmla="*/ f28 1 f2"/>
                  <a:gd name="f45" fmla="*/ f31 1 1899391"/>
                  <a:gd name="f46" fmla="*/ f32 1 2020211"/>
                  <a:gd name="f47" fmla="*/ f33 1 1899391"/>
                  <a:gd name="f48" fmla="*/ f34 1 2020211"/>
                  <a:gd name="f49" fmla="*/ f35 1 2020211"/>
                  <a:gd name="f50" fmla="*/ f36 1 1899391"/>
                  <a:gd name="f51" fmla="*/ f37 1 1899391"/>
                  <a:gd name="f52" fmla="*/ f38 1 2020211"/>
                  <a:gd name="f53" fmla="*/ f39 1 1899391"/>
                  <a:gd name="f54" fmla="*/ f40 1 2020211"/>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3 1 f29"/>
                  <a:gd name="f67" fmla="*/ f52 1 f30"/>
                  <a:gd name="f68" fmla="*/ f54 1 f30"/>
                  <a:gd name="f69" fmla="*/ f65 f21 1"/>
                  <a:gd name="f70" fmla="*/ f66 f21 1"/>
                  <a:gd name="f71" fmla="*/ f68 f22 1"/>
                  <a:gd name="f72" fmla="*/ f67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Lst>
                <a:rect l="f69" t="f72" r="f70" b="f71"/>
                <a:pathLst>
                  <a:path w="1899391" h="2020211">
                    <a:moveTo>
                      <a:pt x="f8" y="f7"/>
                    </a:moveTo>
                    <a:lnTo>
                      <a:pt x="f8" y="f9"/>
                    </a:lnTo>
                    <a:cubicBezTo>
                      <a:pt x="f10" y="f7"/>
                      <a:pt x="f5" y="f11"/>
                      <a:pt x="f5" y="f12"/>
                    </a:cubicBezTo>
                    <a:cubicBezTo>
                      <a:pt x="f5" y="f13"/>
                      <a:pt x="f10" y="f14"/>
                      <a:pt x="f15" y="f14"/>
                    </a:cubicBezTo>
                    <a:lnTo>
                      <a:pt x="f8" y="f16"/>
                    </a:lnTo>
                    <a:lnTo>
                      <a:pt x="f8" y="f7"/>
                    </a:lnTo>
                    <a:close/>
                  </a:path>
                </a:pathLst>
              </a:custGeom>
              <a:solidFill>
                <a:srgbClr val="DCC12A"/>
              </a:solidFill>
              <a:ln cap="flat">
                <a:noFill/>
                <a:prstDash val="solid"/>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grpSp>
            <p:nvGrpSpPr>
              <p:cNvPr id="17" name="群組 19"/>
              <p:cNvGrpSpPr/>
              <p:nvPr/>
            </p:nvGrpSpPr>
            <p:grpSpPr>
              <a:xfrm>
                <a:off x="7715981" y="1838502"/>
                <a:ext cx="3054536" cy="2816360"/>
                <a:chOff x="7715981" y="1838502"/>
                <a:chExt cx="3054536" cy="2816360"/>
              </a:xfrm>
            </p:grpSpPr>
            <p:sp>
              <p:nvSpPr>
                <p:cNvPr id="18" name="饼形 23"/>
                <p:cNvSpPr/>
                <p:nvPr/>
              </p:nvSpPr>
              <p:spPr>
                <a:xfrm rot="5400013">
                  <a:off x="7794569" y="1759914"/>
                  <a:ext cx="2426936" cy="2584112"/>
                </a:xfrm>
                <a:custGeom>
                  <a:avLst/>
                  <a:gdLst>
                    <a:gd name="f0" fmla="val 10800000"/>
                    <a:gd name="f1" fmla="val 5400000"/>
                    <a:gd name="f2" fmla="val 180"/>
                    <a:gd name="f3" fmla="val w"/>
                    <a:gd name="f4" fmla="val h"/>
                    <a:gd name="f5" fmla="val 0"/>
                    <a:gd name="f6" fmla="val 1618140"/>
                    <a:gd name="f7" fmla="val 1722720"/>
                    <a:gd name="f8" fmla="val 809070"/>
                    <a:gd name="f9" fmla="val 1722719"/>
                    <a:gd name="f10" fmla="val 362232"/>
                    <a:gd name="f11" fmla="val 1337075"/>
                    <a:gd name="f12" fmla="val 861360"/>
                    <a:gd name="f13" fmla="val 385644"/>
                    <a:gd name="f14" fmla="val 809069"/>
                    <a:gd name="f15" fmla="+- 0 0 -360"/>
                    <a:gd name="f16" fmla="+- 0 0 -90"/>
                    <a:gd name="f17" fmla="+- 0 0 -180"/>
                    <a:gd name="f18" fmla="+- 0 0 -270"/>
                    <a:gd name="f19" fmla="*/ f3 1 1618140"/>
                    <a:gd name="f20" fmla="*/ f4 1 1722720"/>
                    <a:gd name="f21" fmla="+- f7 0 f5"/>
                    <a:gd name="f22" fmla="+- f6 0 f5"/>
                    <a:gd name="f23" fmla="*/ f15 f0 1"/>
                    <a:gd name="f24" fmla="*/ f16 f0 1"/>
                    <a:gd name="f25" fmla="*/ f17 f0 1"/>
                    <a:gd name="f26" fmla="*/ f18 f0 1"/>
                    <a:gd name="f27" fmla="*/ f22 1 1618140"/>
                    <a:gd name="f28" fmla="*/ f21 1 1722720"/>
                    <a:gd name="f29" fmla="*/ 809070 f22 1"/>
                    <a:gd name="f30" fmla="*/ 0 f21 1"/>
                    <a:gd name="f31" fmla="*/ 1618140 f22 1"/>
                    <a:gd name="f32" fmla="*/ 861360 f21 1"/>
                    <a:gd name="f33" fmla="*/ 1722720 f21 1"/>
                    <a:gd name="f34" fmla="*/ 0 f22 1"/>
                    <a:gd name="f35" fmla="*/ 236971 f22 1"/>
                    <a:gd name="f36" fmla="*/ 252287 f21 1"/>
                    <a:gd name="f37" fmla="*/ 1381169 f22 1"/>
                    <a:gd name="f38" fmla="*/ 1470433 f21 1"/>
                    <a:gd name="f39" fmla="*/ f23 1 f2"/>
                    <a:gd name="f40" fmla="*/ f24 1 f2"/>
                    <a:gd name="f41" fmla="*/ f25 1 f2"/>
                    <a:gd name="f42" fmla="*/ f26 1 f2"/>
                    <a:gd name="f43" fmla="*/ f29 1 1618140"/>
                    <a:gd name="f44" fmla="*/ f30 1 1722720"/>
                    <a:gd name="f45" fmla="*/ f31 1 1618140"/>
                    <a:gd name="f46" fmla="*/ f32 1 1722720"/>
                    <a:gd name="f47" fmla="*/ f33 1 1722720"/>
                    <a:gd name="f48" fmla="*/ f34 1 1618140"/>
                    <a:gd name="f49" fmla="*/ f35 1 1618140"/>
                    <a:gd name="f50" fmla="*/ f36 1 1722720"/>
                    <a:gd name="f51" fmla="*/ f37 1 1618140"/>
                    <a:gd name="f52" fmla="*/ f38 1 1722720"/>
                    <a:gd name="f53" fmla="+- f39 0 f1"/>
                    <a:gd name="f54" fmla="+- f40 0 f1"/>
                    <a:gd name="f55" fmla="+- f41 0 f1"/>
                    <a:gd name="f56" fmla="+- f42 0 f1"/>
                    <a:gd name="f57" fmla="*/ f43 1 f27"/>
                    <a:gd name="f58" fmla="*/ f44 1 f28"/>
                    <a:gd name="f59" fmla="*/ f45 1 f27"/>
                    <a:gd name="f60" fmla="*/ f46 1 f28"/>
                    <a:gd name="f61" fmla="*/ f47 1 f28"/>
                    <a:gd name="f62" fmla="*/ f48 1 f27"/>
                    <a:gd name="f63" fmla="*/ f49 1 f27"/>
                    <a:gd name="f64" fmla="*/ f51 1 f27"/>
                    <a:gd name="f65" fmla="*/ f50 1 f28"/>
                    <a:gd name="f66" fmla="*/ f52 1 f28"/>
                    <a:gd name="f67" fmla="*/ f63 f19 1"/>
                    <a:gd name="f68" fmla="*/ f64 f19 1"/>
                    <a:gd name="f69" fmla="*/ f66 f20 1"/>
                    <a:gd name="f70" fmla="*/ f65 f20 1"/>
                    <a:gd name="f71" fmla="*/ f57 f19 1"/>
                    <a:gd name="f72" fmla="*/ f58 f20 1"/>
                    <a:gd name="f73" fmla="*/ f59 f19 1"/>
                    <a:gd name="f74" fmla="*/ f60 f20 1"/>
                    <a:gd name="f75" fmla="*/ f61 f20 1"/>
                    <a:gd name="f76" fmla="*/ f62 f19 1"/>
                  </a:gdLst>
                  <a:ahLst/>
                  <a:cxnLst>
                    <a:cxn ang="3cd4">
                      <a:pos x="hc" y="t"/>
                    </a:cxn>
                    <a:cxn ang="0">
                      <a:pos x="r" y="vc"/>
                    </a:cxn>
                    <a:cxn ang="cd4">
                      <a:pos x="hc" y="b"/>
                    </a:cxn>
                    <a:cxn ang="cd2">
                      <a:pos x="l" y="vc"/>
                    </a:cxn>
                    <a:cxn ang="f53">
                      <a:pos x="f71" y="f72"/>
                    </a:cxn>
                    <a:cxn ang="f54">
                      <a:pos x="f73" y="f74"/>
                    </a:cxn>
                    <a:cxn ang="f55">
                      <a:pos x="f71" y="f75"/>
                    </a:cxn>
                    <a:cxn ang="f56">
                      <a:pos x="f76" y="f74"/>
                    </a:cxn>
                  </a:cxnLst>
                  <a:rect l="f67" t="f70" r="f68" b="f69"/>
                  <a:pathLst>
                    <a:path w="1618140" h="1722720">
                      <a:moveTo>
                        <a:pt x="f8" y="f7"/>
                      </a:moveTo>
                      <a:lnTo>
                        <a:pt x="f8" y="f9"/>
                      </a:lnTo>
                      <a:cubicBezTo>
                        <a:pt x="f10" y="f7"/>
                        <a:pt x="f5" y="f11"/>
                        <a:pt x="f5" y="f12"/>
                      </a:cubicBezTo>
                      <a:cubicBezTo>
                        <a:pt x="f5" y="f13"/>
                        <a:pt x="f10" y="f5"/>
                        <a:pt x="f14" y="f5"/>
                      </a:cubicBezTo>
                      <a:lnTo>
                        <a:pt x="f8" y="f12"/>
                      </a:lnTo>
                      <a:lnTo>
                        <a:pt x="f8" y="f7"/>
                      </a:lnTo>
                      <a:close/>
                    </a:path>
                  </a:pathLst>
                </a:custGeom>
                <a:solidFill>
                  <a:srgbClr val="DCC12A">
                    <a:alpha val="50195"/>
                  </a:srgbClr>
                </a:solidFill>
                <a:ln cap="flat">
                  <a:noFill/>
                  <a:prstDash val="solid"/>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19" name="椭圆 25"/>
                <p:cNvSpPr/>
                <p:nvPr/>
              </p:nvSpPr>
              <p:spPr>
                <a:xfrm>
                  <a:off x="7905564" y="2054903"/>
                  <a:ext cx="2207882" cy="2073566"/>
                </a:xfrm>
                <a:custGeom>
                  <a:avLst/>
                  <a:gdLst>
                    <a:gd name="f0" fmla="val 10800000"/>
                    <a:gd name="f1" fmla="val 5400000"/>
                    <a:gd name="f2" fmla="val 180"/>
                    <a:gd name="f3" fmla="val w"/>
                    <a:gd name="f4" fmla="val h"/>
                    <a:gd name="f5" fmla="val 0"/>
                    <a:gd name="f6" fmla="val 1471900"/>
                    <a:gd name="f7" fmla="val 1382536"/>
                    <a:gd name="f8" fmla="val 691268"/>
                    <a:gd name="f9" fmla="val 691267"/>
                    <a:gd name="f10" fmla="val 1073044"/>
                    <a:gd name="f11" fmla="val 329496"/>
                    <a:gd name="f12" fmla="val 735950"/>
                    <a:gd name="f13" fmla="val 1142403"/>
                    <a:gd name="f14" fmla="val 309491"/>
                    <a:gd name="f15" fmla="+- 0 0 1"/>
                    <a:gd name="f16" fmla="+- 0 0 -360"/>
                    <a:gd name="f17" fmla="+- 0 0 -90"/>
                    <a:gd name="f18" fmla="+- 0 0 -180"/>
                    <a:gd name="f19" fmla="+- 0 0 -270"/>
                    <a:gd name="f20" fmla="*/ f3 1 1471900"/>
                    <a:gd name="f21" fmla="*/ f4 1 1382536"/>
                    <a:gd name="f22" fmla="+- f7 0 f5"/>
                    <a:gd name="f23" fmla="+- f6 0 f5"/>
                    <a:gd name="f24" fmla="*/ f16 f0 1"/>
                    <a:gd name="f25" fmla="*/ f17 f0 1"/>
                    <a:gd name="f26" fmla="*/ f18 f0 1"/>
                    <a:gd name="f27" fmla="*/ f19 f0 1"/>
                    <a:gd name="f28" fmla="*/ f23 1 1471900"/>
                    <a:gd name="f29" fmla="*/ f22 1 1382536"/>
                    <a:gd name="f30" fmla="*/ 735950 f23 1"/>
                    <a:gd name="f31" fmla="*/ 0 f22 1"/>
                    <a:gd name="f32" fmla="*/ 1471900 f23 1"/>
                    <a:gd name="f33" fmla="*/ 691268 f22 1"/>
                    <a:gd name="f34" fmla="*/ 1382536 f22 1"/>
                    <a:gd name="f35" fmla="*/ 0 f23 1"/>
                    <a:gd name="f36" fmla="*/ 215555 f23 1"/>
                    <a:gd name="f37" fmla="*/ 202468 f22 1"/>
                    <a:gd name="f38" fmla="*/ 1180068 f22 1"/>
                    <a:gd name="f39" fmla="*/ 1256345 f23 1"/>
                    <a:gd name="f40" fmla="*/ f24 1 f2"/>
                    <a:gd name="f41" fmla="*/ f25 1 f2"/>
                    <a:gd name="f42" fmla="*/ f26 1 f2"/>
                    <a:gd name="f43" fmla="*/ f27 1 f2"/>
                    <a:gd name="f44" fmla="*/ f30 1 1471900"/>
                    <a:gd name="f45" fmla="*/ f31 1 1382536"/>
                    <a:gd name="f46" fmla="*/ f32 1 1471900"/>
                    <a:gd name="f47" fmla="*/ f33 1 1382536"/>
                    <a:gd name="f48" fmla="*/ f34 1 1382536"/>
                    <a:gd name="f49" fmla="*/ f35 1 1471900"/>
                    <a:gd name="f50" fmla="*/ f36 1 1471900"/>
                    <a:gd name="f51" fmla="*/ f37 1 1382536"/>
                    <a:gd name="f52" fmla="*/ f38 1 1382536"/>
                    <a:gd name="f53" fmla="*/ f39 1 1471900"/>
                    <a:gd name="f54" fmla="+- f40 0 f1"/>
                    <a:gd name="f55" fmla="+- f41 0 f1"/>
                    <a:gd name="f56" fmla="+- f42 0 f1"/>
                    <a:gd name="f57" fmla="+- f43 0 f1"/>
                    <a:gd name="f58" fmla="*/ f44 1 f28"/>
                    <a:gd name="f59" fmla="*/ f45 1 f29"/>
                    <a:gd name="f60" fmla="*/ f46 1 f28"/>
                    <a:gd name="f61" fmla="*/ f47 1 f29"/>
                    <a:gd name="f62" fmla="*/ f48 1 f29"/>
                    <a:gd name="f63" fmla="*/ f49 1 f28"/>
                    <a:gd name="f64" fmla="*/ f50 1 f28"/>
                    <a:gd name="f65" fmla="*/ f51 1 f29"/>
                    <a:gd name="f66" fmla="*/ f52 1 f29"/>
                    <a:gd name="f67" fmla="*/ f53 1 f28"/>
                    <a:gd name="f68" fmla="*/ f64 f20 1"/>
                    <a:gd name="f69" fmla="*/ f67 f20 1"/>
                    <a:gd name="f70" fmla="*/ f66 f21 1"/>
                    <a:gd name="f71" fmla="*/ f65 f21 1"/>
                    <a:gd name="f72" fmla="*/ f58 f20 1"/>
                    <a:gd name="f73" fmla="*/ f59 f21 1"/>
                    <a:gd name="f74" fmla="*/ f60 f20 1"/>
                    <a:gd name="f75" fmla="*/ f61 f21 1"/>
                    <a:gd name="f76" fmla="*/ f62 f21 1"/>
                    <a:gd name="f77" fmla="*/ f63 f20 1"/>
                  </a:gdLst>
                  <a:ahLst/>
                  <a:cxnLst>
                    <a:cxn ang="3cd4">
                      <a:pos x="hc" y="t"/>
                    </a:cxn>
                    <a:cxn ang="0">
                      <a:pos x="r" y="vc"/>
                    </a:cxn>
                    <a:cxn ang="cd4">
                      <a:pos x="hc" y="b"/>
                    </a:cxn>
                    <a:cxn ang="cd2">
                      <a:pos x="l" y="vc"/>
                    </a:cxn>
                    <a:cxn ang="f54">
                      <a:pos x="f72" y="f73"/>
                    </a:cxn>
                    <a:cxn ang="f55">
                      <a:pos x="f74" y="f75"/>
                    </a:cxn>
                    <a:cxn ang="f56">
                      <a:pos x="f72" y="f76"/>
                    </a:cxn>
                    <a:cxn ang="f57">
                      <a:pos x="f77" y="f75"/>
                    </a:cxn>
                    <a:cxn ang="f54">
                      <a:pos x="f68" y="f71"/>
                    </a:cxn>
                    <a:cxn ang="f56">
                      <a:pos x="f68" y="f70"/>
                    </a:cxn>
                    <a:cxn ang="f56">
                      <a:pos x="f69" y="f70"/>
                    </a:cxn>
                    <a:cxn ang="f54">
                      <a:pos x="f69" y="f71"/>
                    </a:cxn>
                  </a:cxnLst>
                  <a:rect l="f68" t="f71" r="f69" b="f70"/>
                  <a:pathLst>
                    <a:path w="1471900" h="1382536">
                      <a:moveTo>
                        <a:pt x="f5" y="f8"/>
                      </a:moveTo>
                      <a:lnTo>
                        <a:pt x="f5" y="f9"/>
                      </a:lnTo>
                      <a:cubicBezTo>
                        <a:pt x="f5" y="f10"/>
                        <a:pt x="f11" y="f7"/>
                        <a:pt x="f12" y="f7"/>
                      </a:cubicBezTo>
                      <a:cubicBezTo>
                        <a:pt x="f13" y="f7"/>
                        <a:pt x="f6" y="f10"/>
                        <a:pt x="f6" y="f8"/>
                      </a:cubicBezTo>
                      <a:cubicBezTo>
                        <a:pt x="f6" y="f14"/>
                        <a:pt x="f13" y="f5"/>
                        <a:pt x="f12" y="f5"/>
                      </a:cubicBezTo>
                      <a:cubicBezTo>
                        <a:pt x="f11" y="f15"/>
                        <a:pt x="f5" y="f14"/>
                        <a:pt x="f5" y="f9"/>
                      </a:cubicBezTo>
                      <a:lnTo>
                        <a:pt x="f5" y="f8"/>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20" name="TextBox 19"/>
                <p:cNvSpPr txBox="1"/>
                <p:nvPr/>
              </p:nvSpPr>
              <p:spPr>
                <a:xfrm>
                  <a:off x="10273265" y="2402201"/>
                  <a:ext cx="497252" cy="73866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200" b="0" i="0" u="none" strike="noStrike" kern="0" cap="none" spc="0" baseline="0" dirty="0">
                      <a:solidFill>
                        <a:srgbClr val="DCC12A"/>
                      </a:solidFill>
                      <a:uFillTx/>
                      <a:latin typeface="微軟正黑體" panose="020B0604030504040204" pitchFamily="34" charset="-120"/>
                      <a:ea typeface="微軟正黑體" panose="020B0604030504040204" pitchFamily="34" charset="-120"/>
                      <a:cs typeface="Arial"/>
                    </a:rPr>
                    <a:t>2</a:t>
                  </a:r>
                </a:p>
              </p:txBody>
            </p:sp>
            <p:sp>
              <p:nvSpPr>
                <p:cNvPr id="21" name="TextBox 66"/>
                <p:cNvSpPr txBox="1"/>
                <p:nvPr/>
              </p:nvSpPr>
              <p:spPr>
                <a:xfrm rot="17855519">
                  <a:off x="8396139" y="3123352"/>
                  <a:ext cx="2509022" cy="55399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000" b="1" i="0" u="none" strike="noStrike" kern="0" cap="none" spc="0" baseline="0">
                      <a:solidFill>
                        <a:srgbClr val="FFFFFF"/>
                      </a:solidFill>
                      <a:uFillTx/>
                      <a:latin typeface="Microsoft YaHei" pitchFamily="34"/>
                      <a:ea typeface="Microsoft YaHei" pitchFamily="34"/>
                      <a:cs typeface="Arial"/>
                    </a:rPr>
                    <a:t>Second Line</a:t>
                  </a:r>
                </a:p>
              </p:txBody>
            </p:sp>
            <p:sp>
              <p:nvSpPr>
                <p:cNvPr id="22" name="矩形 24"/>
                <p:cNvSpPr/>
                <p:nvPr/>
              </p:nvSpPr>
              <p:spPr>
                <a:xfrm>
                  <a:off x="8261686" y="2512149"/>
                  <a:ext cx="1492712" cy="877165"/>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55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臺中</a:t>
                  </a:r>
                  <a:endParaRPr lang="en-US" sz="255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55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地方法院</a:t>
                  </a:r>
                </a:p>
              </p:txBody>
            </p:sp>
          </p:grpSp>
        </p:grpSp>
        <p:grpSp>
          <p:nvGrpSpPr>
            <p:cNvPr id="23" name="群組 25"/>
            <p:cNvGrpSpPr/>
            <p:nvPr/>
          </p:nvGrpSpPr>
          <p:grpSpPr>
            <a:xfrm>
              <a:off x="12873609" y="1600200"/>
              <a:ext cx="3033284" cy="2848758"/>
              <a:chOff x="12873609" y="1600200"/>
              <a:chExt cx="3033284" cy="2848758"/>
            </a:xfrm>
          </p:grpSpPr>
          <p:sp>
            <p:nvSpPr>
              <p:cNvPr id="24" name="饼形 31"/>
              <p:cNvSpPr/>
              <p:nvPr/>
            </p:nvSpPr>
            <p:spPr>
              <a:xfrm rot="5400013">
                <a:off x="12953660" y="1742266"/>
                <a:ext cx="2426936" cy="2587038"/>
              </a:xfrm>
              <a:custGeom>
                <a:avLst/>
                <a:gdLst>
                  <a:gd name="f0" fmla="val 10800000"/>
                  <a:gd name="f1" fmla="val 5400000"/>
                  <a:gd name="f2" fmla="val 180"/>
                  <a:gd name="f3" fmla="val w"/>
                  <a:gd name="f4" fmla="val h"/>
                  <a:gd name="f5" fmla="val 0"/>
                  <a:gd name="f6" fmla="val 1618140"/>
                  <a:gd name="f7" fmla="val 1724668"/>
                  <a:gd name="f8" fmla="val 809070"/>
                  <a:gd name="f9" fmla="val 1724667"/>
                  <a:gd name="f10" fmla="val 362232"/>
                  <a:gd name="f11" fmla="val 1338587"/>
                  <a:gd name="f12" fmla="val 862334"/>
                  <a:gd name="f13" fmla="val 386080"/>
                  <a:gd name="f14" fmla="val 809069"/>
                  <a:gd name="f15" fmla="+- 0 0 -360"/>
                  <a:gd name="f16" fmla="+- 0 0 -90"/>
                  <a:gd name="f17" fmla="+- 0 0 -180"/>
                  <a:gd name="f18" fmla="+- 0 0 -270"/>
                  <a:gd name="f19" fmla="*/ f3 1 1618140"/>
                  <a:gd name="f20" fmla="*/ f4 1 1724668"/>
                  <a:gd name="f21" fmla="+- f7 0 f5"/>
                  <a:gd name="f22" fmla="+- f6 0 f5"/>
                  <a:gd name="f23" fmla="*/ f15 f0 1"/>
                  <a:gd name="f24" fmla="*/ f16 f0 1"/>
                  <a:gd name="f25" fmla="*/ f17 f0 1"/>
                  <a:gd name="f26" fmla="*/ f18 f0 1"/>
                  <a:gd name="f27" fmla="*/ f22 1 1618140"/>
                  <a:gd name="f28" fmla="*/ f21 1 1724668"/>
                  <a:gd name="f29" fmla="*/ 809070 f22 1"/>
                  <a:gd name="f30" fmla="*/ 0 f21 1"/>
                  <a:gd name="f31" fmla="*/ 1618140 f22 1"/>
                  <a:gd name="f32" fmla="*/ 862334 f21 1"/>
                  <a:gd name="f33" fmla="*/ 1724668 f21 1"/>
                  <a:gd name="f34" fmla="*/ 0 f22 1"/>
                  <a:gd name="f35" fmla="*/ 236971 f22 1"/>
                  <a:gd name="f36" fmla="*/ 252572 f21 1"/>
                  <a:gd name="f37" fmla="*/ 1381169 f22 1"/>
                  <a:gd name="f38" fmla="*/ 1472096 f21 1"/>
                  <a:gd name="f39" fmla="*/ f23 1 f2"/>
                  <a:gd name="f40" fmla="*/ f24 1 f2"/>
                  <a:gd name="f41" fmla="*/ f25 1 f2"/>
                  <a:gd name="f42" fmla="*/ f26 1 f2"/>
                  <a:gd name="f43" fmla="*/ f29 1 1618140"/>
                  <a:gd name="f44" fmla="*/ f30 1 1724668"/>
                  <a:gd name="f45" fmla="*/ f31 1 1618140"/>
                  <a:gd name="f46" fmla="*/ f32 1 1724668"/>
                  <a:gd name="f47" fmla="*/ f33 1 1724668"/>
                  <a:gd name="f48" fmla="*/ f34 1 1618140"/>
                  <a:gd name="f49" fmla="*/ f35 1 1618140"/>
                  <a:gd name="f50" fmla="*/ f36 1 1724668"/>
                  <a:gd name="f51" fmla="*/ f37 1 1618140"/>
                  <a:gd name="f52" fmla="*/ f38 1 1724668"/>
                  <a:gd name="f53" fmla="+- f39 0 f1"/>
                  <a:gd name="f54" fmla="+- f40 0 f1"/>
                  <a:gd name="f55" fmla="+- f41 0 f1"/>
                  <a:gd name="f56" fmla="+- f42 0 f1"/>
                  <a:gd name="f57" fmla="*/ f43 1 f27"/>
                  <a:gd name="f58" fmla="*/ f44 1 f28"/>
                  <a:gd name="f59" fmla="*/ f45 1 f27"/>
                  <a:gd name="f60" fmla="*/ f46 1 f28"/>
                  <a:gd name="f61" fmla="*/ f47 1 f28"/>
                  <a:gd name="f62" fmla="*/ f48 1 f27"/>
                  <a:gd name="f63" fmla="*/ f49 1 f27"/>
                  <a:gd name="f64" fmla="*/ f51 1 f27"/>
                  <a:gd name="f65" fmla="*/ f50 1 f28"/>
                  <a:gd name="f66" fmla="*/ f52 1 f28"/>
                  <a:gd name="f67" fmla="*/ f63 f19 1"/>
                  <a:gd name="f68" fmla="*/ f64 f19 1"/>
                  <a:gd name="f69" fmla="*/ f66 f20 1"/>
                  <a:gd name="f70" fmla="*/ f65 f20 1"/>
                  <a:gd name="f71" fmla="*/ f57 f19 1"/>
                  <a:gd name="f72" fmla="*/ f58 f20 1"/>
                  <a:gd name="f73" fmla="*/ f59 f19 1"/>
                  <a:gd name="f74" fmla="*/ f60 f20 1"/>
                  <a:gd name="f75" fmla="*/ f61 f20 1"/>
                  <a:gd name="f76" fmla="*/ f62 f19 1"/>
                </a:gdLst>
                <a:ahLst/>
                <a:cxnLst>
                  <a:cxn ang="3cd4">
                    <a:pos x="hc" y="t"/>
                  </a:cxn>
                  <a:cxn ang="0">
                    <a:pos x="r" y="vc"/>
                  </a:cxn>
                  <a:cxn ang="cd4">
                    <a:pos x="hc" y="b"/>
                  </a:cxn>
                  <a:cxn ang="cd2">
                    <a:pos x="l" y="vc"/>
                  </a:cxn>
                  <a:cxn ang="f53">
                    <a:pos x="f71" y="f72"/>
                  </a:cxn>
                  <a:cxn ang="f54">
                    <a:pos x="f73" y="f74"/>
                  </a:cxn>
                  <a:cxn ang="f55">
                    <a:pos x="f71" y="f75"/>
                  </a:cxn>
                  <a:cxn ang="f56">
                    <a:pos x="f76" y="f74"/>
                  </a:cxn>
                </a:cxnLst>
                <a:rect l="f67" t="f70" r="f68" b="f69"/>
                <a:pathLst>
                  <a:path w="1618140" h="1724668">
                    <a:moveTo>
                      <a:pt x="f8" y="f7"/>
                    </a:moveTo>
                    <a:lnTo>
                      <a:pt x="f8" y="f9"/>
                    </a:lnTo>
                    <a:cubicBezTo>
                      <a:pt x="f10" y="f7"/>
                      <a:pt x="f5" y="f11"/>
                      <a:pt x="f5" y="f12"/>
                    </a:cubicBezTo>
                    <a:cubicBezTo>
                      <a:pt x="f5" y="f13"/>
                      <a:pt x="f10" y="f5"/>
                      <a:pt x="f14" y="f5"/>
                    </a:cubicBezTo>
                    <a:lnTo>
                      <a:pt x="f8" y="f12"/>
                    </a:lnTo>
                    <a:lnTo>
                      <a:pt x="f8" y="f7"/>
                    </a:lnTo>
                    <a:close/>
                  </a:path>
                </a:pathLst>
              </a:custGeom>
              <a:solidFill>
                <a:srgbClr val="4FA331">
                  <a:alpha val="50195"/>
                </a:srgbClr>
              </a:solidFill>
              <a:ln cap="flat">
                <a:noFill/>
                <a:prstDash val="solid"/>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25" name="饼形 32"/>
              <p:cNvSpPr/>
              <p:nvPr/>
            </p:nvSpPr>
            <p:spPr>
              <a:xfrm rot="5399996" flipH="1">
                <a:off x="12965872" y="1507937"/>
                <a:ext cx="2848758" cy="3033284"/>
              </a:xfrm>
              <a:custGeom>
                <a:avLst/>
                <a:gdLst>
                  <a:gd name="f0" fmla="val 10800000"/>
                  <a:gd name="f1" fmla="val 5400000"/>
                  <a:gd name="f2" fmla="val 180"/>
                  <a:gd name="f3" fmla="val w"/>
                  <a:gd name="f4" fmla="val h"/>
                  <a:gd name="f5" fmla="val 0"/>
                  <a:gd name="f6" fmla="val 1899391"/>
                  <a:gd name="f7" fmla="val 2022159"/>
                  <a:gd name="f8" fmla="val 949695"/>
                  <a:gd name="f9" fmla="val 2022158"/>
                  <a:gd name="f10" fmla="val 425192"/>
                  <a:gd name="f11" fmla="val 1569483"/>
                  <a:gd name="f12" fmla="val 1011080"/>
                  <a:gd name="f13" fmla="val 452676"/>
                  <a:gd name="f14" fmla="val 1"/>
                  <a:gd name="f15" fmla="val 949694"/>
                  <a:gd name="f16" fmla="val 1011079"/>
                  <a:gd name="f17" fmla="+- 0 0 -360"/>
                  <a:gd name="f18" fmla="+- 0 0 -90"/>
                  <a:gd name="f19" fmla="+- 0 0 -180"/>
                  <a:gd name="f20" fmla="+- 0 0 -270"/>
                  <a:gd name="f21" fmla="*/ f3 1 1899391"/>
                  <a:gd name="f22" fmla="*/ f4 1 2022159"/>
                  <a:gd name="f23" fmla="+- f7 0 f5"/>
                  <a:gd name="f24" fmla="+- f6 0 f5"/>
                  <a:gd name="f25" fmla="*/ f17 f0 1"/>
                  <a:gd name="f26" fmla="*/ f18 f0 1"/>
                  <a:gd name="f27" fmla="*/ f19 f0 1"/>
                  <a:gd name="f28" fmla="*/ f20 f0 1"/>
                  <a:gd name="f29" fmla="*/ f24 1 1899391"/>
                  <a:gd name="f30" fmla="*/ f23 1 2022159"/>
                  <a:gd name="f31" fmla="*/ 949696 f24 1"/>
                  <a:gd name="f32" fmla="*/ 0 f23 1"/>
                  <a:gd name="f33" fmla="*/ 1899391 f24 1"/>
                  <a:gd name="f34" fmla="*/ 1011080 f23 1"/>
                  <a:gd name="f35" fmla="*/ 2022159 f23 1"/>
                  <a:gd name="f36" fmla="*/ 0 f24 1"/>
                  <a:gd name="f37" fmla="*/ 278159 f24 1"/>
                  <a:gd name="f38" fmla="*/ 296138 f23 1"/>
                  <a:gd name="f39" fmla="*/ 1621232 f24 1"/>
                  <a:gd name="f40" fmla="*/ 1726021 f23 1"/>
                  <a:gd name="f41" fmla="*/ f25 1 f2"/>
                  <a:gd name="f42" fmla="*/ f26 1 f2"/>
                  <a:gd name="f43" fmla="*/ f27 1 f2"/>
                  <a:gd name="f44" fmla="*/ f28 1 f2"/>
                  <a:gd name="f45" fmla="*/ f31 1 1899391"/>
                  <a:gd name="f46" fmla="*/ f32 1 2022159"/>
                  <a:gd name="f47" fmla="*/ f33 1 1899391"/>
                  <a:gd name="f48" fmla="*/ f34 1 2022159"/>
                  <a:gd name="f49" fmla="*/ f35 1 2022159"/>
                  <a:gd name="f50" fmla="*/ f36 1 1899391"/>
                  <a:gd name="f51" fmla="*/ f37 1 1899391"/>
                  <a:gd name="f52" fmla="*/ f38 1 2022159"/>
                  <a:gd name="f53" fmla="*/ f39 1 1899391"/>
                  <a:gd name="f54" fmla="*/ f40 1 2022159"/>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3 1 f29"/>
                  <a:gd name="f67" fmla="*/ f52 1 f30"/>
                  <a:gd name="f68" fmla="*/ f54 1 f30"/>
                  <a:gd name="f69" fmla="*/ f65 f21 1"/>
                  <a:gd name="f70" fmla="*/ f66 f21 1"/>
                  <a:gd name="f71" fmla="*/ f68 f22 1"/>
                  <a:gd name="f72" fmla="*/ f67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Lst>
                <a:rect l="f69" t="f72" r="f70" b="f71"/>
                <a:pathLst>
                  <a:path w="1899391" h="2022159">
                    <a:moveTo>
                      <a:pt x="f8" y="f7"/>
                    </a:moveTo>
                    <a:lnTo>
                      <a:pt x="f8" y="f9"/>
                    </a:lnTo>
                    <a:cubicBezTo>
                      <a:pt x="f10" y="f7"/>
                      <a:pt x="f5" y="f11"/>
                      <a:pt x="f5" y="f12"/>
                    </a:cubicBezTo>
                    <a:cubicBezTo>
                      <a:pt x="f5" y="f13"/>
                      <a:pt x="f10" y="f14"/>
                      <a:pt x="f15" y="f14"/>
                    </a:cubicBezTo>
                    <a:lnTo>
                      <a:pt x="f8" y="f16"/>
                    </a:lnTo>
                    <a:lnTo>
                      <a:pt x="f8" y="f7"/>
                    </a:lnTo>
                    <a:close/>
                  </a:path>
                </a:pathLst>
              </a:custGeom>
              <a:solidFill>
                <a:srgbClr val="4FA331"/>
              </a:solidFill>
              <a:ln cap="flat">
                <a:noFill/>
                <a:prstDash val="solid"/>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26" name="椭圆 33"/>
              <p:cNvSpPr/>
              <p:nvPr/>
            </p:nvSpPr>
            <p:spPr>
              <a:xfrm>
                <a:off x="13066108" y="2054903"/>
                <a:ext cx="2207882" cy="2073566"/>
              </a:xfrm>
              <a:custGeom>
                <a:avLst/>
                <a:gdLst>
                  <a:gd name="f0" fmla="val 10800000"/>
                  <a:gd name="f1" fmla="val 5400000"/>
                  <a:gd name="f2" fmla="val 180"/>
                  <a:gd name="f3" fmla="val w"/>
                  <a:gd name="f4" fmla="val h"/>
                  <a:gd name="f5" fmla="val 0"/>
                  <a:gd name="f6" fmla="val 1471900"/>
                  <a:gd name="f7" fmla="val 1382536"/>
                  <a:gd name="f8" fmla="val 691268"/>
                  <a:gd name="f9" fmla="val 691267"/>
                  <a:gd name="f10" fmla="val 1073044"/>
                  <a:gd name="f11" fmla="val 329496"/>
                  <a:gd name="f12" fmla="val 735950"/>
                  <a:gd name="f13" fmla="val 1142403"/>
                  <a:gd name="f14" fmla="val 309491"/>
                  <a:gd name="f15" fmla="+- 0 0 1"/>
                  <a:gd name="f16" fmla="+- 0 0 -360"/>
                  <a:gd name="f17" fmla="+- 0 0 -90"/>
                  <a:gd name="f18" fmla="+- 0 0 -180"/>
                  <a:gd name="f19" fmla="+- 0 0 -270"/>
                  <a:gd name="f20" fmla="*/ f3 1 1471900"/>
                  <a:gd name="f21" fmla="*/ f4 1 1382536"/>
                  <a:gd name="f22" fmla="+- f7 0 f5"/>
                  <a:gd name="f23" fmla="+- f6 0 f5"/>
                  <a:gd name="f24" fmla="*/ f16 f0 1"/>
                  <a:gd name="f25" fmla="*/ f17 f0 1"/>
                  <a:gd name="f26" fmla="*/ f18 f0 1"/>
                  <a:gd name="f27" fmla="*/ f19 f0 1"/>
                  <a:gd name="f28" fmla="*/ f23 1 1471900"/>
                  <a:gd name="f29" fmla="*/ f22 1 1382536"/>
                  <a:gd name="f30" fmla="*/ 735950 f23 1"/>
                  <a:gd name="f31" fmla="*/ 0 f22 1"/>
                  <a:gd name="f32" fmla="*/ 1471900 f23 1"/>
                  <a:gd name="f33" fmla="*/ 691268 f22 1"/>
                  <a:gd name="f34" fmla="*/ 1382536 f22 1"/>
                  <a:gd name="f35" fmla="*/ 0 f23 1"/>
                  <a:gd name="f36" fmla="*/ 215555 f23 1"/>
                  <a:gd name="f37" fmla="*/ 202468 f22 1"/>
                  <a:gd name="f38" fmla="*/ 1180068 f22 1"/>
                  <a:gd name="f39" fmla="*/ 1256345 f23 1"/>
                  <a:gd name="f40" fmla="*/ f24 1 f2"/>
                  <a:gd name="f41" fmla="*/ f25 1 f2"/>
                  <a:gd name="f42" fmla="*/ f26 1 f2"/>
                  <a:gd name="f43" fmla="*/ f27 1 f2"/>
                  <a:gd name="f44" fmla="*/ f30 1 1471900"/>
                  <a:gd name="f45" fmla="*/ f31 1 1382536"/>
                  <a:gd name="f46" fmla="*/ f32 1 1471900"/>
                  <a:gd name="f47" fmla="*/ f33 1 1382536"/>
                  <a:gd name="f48" fmla="*/ f34 1 1382536"/>
                  <a:gd name="f49" fmla="*/ f35 1 1471900"/>
                  <a:gd name="f50" fmla="*/ f36 1 1471900"/>
                  <a:gd name="f51" fmla="*/ f37 1 1382536"/>
                  <a:gd name="f52" fmla="*/ f38 1 1382536"/>
                  <a:gd name="f53" fmla="*/ f39 1 1471900"/>
                  <a:gd name="f54" fmla="+- f40 0 f1"/>
                  <a:gd name="f55" fmla="+- f41 0 f1"/>
                  <a:gd name="f56" fmla="+- f42 0 f1"/>
                  <a:gd name="f57" fmla="+- f43 0 f1"/>
                  <a:gd name="f58" fmla="*/ f44 1 f28"/>
                  <a:gd name="f59" fmla="*/ f45 1 f29"/>
                  <a:gd name="f60" fmla="*/ f46 1 f28"/>
                  <a:gd name="f61" fmla="*/ f47 1 f29"/>
                  <a:gd name="f62" fmla="*/ f48 1 f29"/>
                  <a:gd name="f63" fmla="*/ f49 1 f28"/>
                  <a:gd name="f64" fmla="*/ f50 1 f28"/>
                  <a:gd name="f65" fmla="*/ f51 1 f29"/>
                  <a:gd name="f66" fmla="*/ f52 1 f29"/>
                  <a:gd name="f67" fmla="*/ f53 1 f28"/>
                  <a:gd name="f68" fmla="*/ f64 f20 1"/>
                  <a:gd name="f69" fmla="*/ f67 f20 1"/>
                  <a:gd name="f70" fmla="*/ f66 f21 1"/>
                  <a:gd name="f71" fmla="*/ f65 f21 1"/>
                  <a:gd name="f72" fmla="*/ f58 f20 1"/>
                  <a:gd name="f73" fmla="*/ f59 f21 1"/>
                  <a:gd name="f74" fmla="*/ f60 f20 1"/>
                  <a:gd name="f75" fmla="*/ f61 f21 1"/>
                  <a:gd name="f76" fmla="*/ f62 f21 1"/>
                  <a:gd name="f77" fmla="*/ f63 f20 1"/>
                </a:gdLst>
                <a:ahLst/>
                <a:cxnLst>
                  <a:cxn ang="3cd4">
                    <a:pos x="hc" y="t"/>
                  </a:cxn>
                  <a:cxn ang="0">
                    <a:pos x="r" y="vc"/>
                  </a:cxn>
                  <a:cxn ang="cd4">
                    <a:pos x="hc" y="b"/>
                  </a:cxn>
                  <a:cxn ang="cd2">
                    <a:pos x="l" y="vc"/>
                  </a:cxn>
                  <a:cxn ang="f54">
                    <a:pos x="f72" y="f73"/>
                  </a:cxn>
                  <a:cxn ang="f55">
                    <a:pos x="f74" y="f75"/>
                  </a:cxn>
                  <a:cxn ang="f56">
                    <a:pos x="f72" y="f76"/>
                  </a:cxn>
                  <a:cxn ang="f57">
                    <a:pos x="f77" y="f75"/>
                  </a:cxn>
                  <a:cxn ang="f54">
                    <a:pos x="f68" y="f71"/>
                  </a:cxn>
                  <a:cxn ang="f56">
                    <a:pos x="f68" y="f70"/>
                  </a:cxn>
                  <a:cxn ang="f56">
                    <a:pos x="f69" y="f70"/>
                  </a:cxn>
                  <a:cxn ang="f54">
                    <a:pos x="f69" y="f71"/>
                  </a:cxn>
                </a:cxnLst>
                <a:rect l="f68" t="f71" r="f69" b="f70"/>
                <a:pathLst>
                  <a:path w="1471900" h="1382536">
                    <a:moveTo>
                      <a:pt x="f5" y="f8"/>
                    </a:moveTo>
                    <a:lnTo>
                      <a:pt x="f5" y="f9"/>
                    </a:lnTo>
                    <a:cubicBezTo>
                      <a:pt x="f5" y="f10"/>
                      <a:pt x="f11" y="f7"/>
                      <a:pt x="f12" y="f7"/>
                    </a:cubicBezTo>
                    <a:cubicBezTo>
                      <a:pt x="f13" y="f7"/>
                      <a:pt x="f6" y="f10"/>
                      <a:pt x="f6" y="f8"/>
                    </a:cubicBezTo>
                    <a:cubicBezTo>
                      <a:pt x="f6" y="f14"/>
                      <a:pt x="f13" y="f5"/>
                      <a:pt x="f12" y="f5"/>
                    </a:cubicBezTo>
                    <a:cubicBezTo>
                      <a:pt x="f11" y="f15"/>
                      <a:pt x="f5" y="f14"/>
                      <a:pt x="f5" y="f9"/>
                    </a:cubicBezTo>
                    <a:lnTo>
                      <a:pt x="f5" y="f8"/>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27" name="TextBox 65"/>
              <p:cNvSpPr txBox="1"/>
              <p:nvPr/>
            </p:nvSpPr>
            <p:spPr>
              <a:xfrm rot="17855519">
                <a:off x="13761178" y="3105472"/>
                <a:ext cx="2117887" cy="55399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000" b="1" i="0" u="none" strike="noStrike" kern="0" cap="none" spc="0" baseline="0">
                    <a:solidFill>
                      <a:srgbClr val="FFFFFF"/>
                    </a:solidFill>
                    <a:uFillTx/>
                    <a:latin typeface="Microsoft YaHei" pitchFamily="34"/>
                    <a:ea typeface="Microsoft YaHei" pitchFamily="34"/>
                    <a:cs typeface="Arial"/>
                  </a:rPr>
                  <a:t>Third Line</a:t>
                </a:r>
              </a:p>
            </p:txBody>
          </p:sp>
          <p:sp>
            <p:nvSpPr>
              <p:cNvPr id="28" name="TextBox 27"/>
              <p:cNvSpPr txBox="1"/>
              <p:nvPr/>
            </p:nvSpPr>
            <p:spPr>
              <a:xfrm>
                <a:off x="15396950" y="2374404"/>
                <a:ext cx="497252" cy="73866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200" b="0" i="0" u="none" strike="noStrike" kern="0" cap="none" spc="0" baseline="0" dirty="0">
                    <a:solidFill>
                      <a:srgbClr val="4FA331"/>
                    </a:solidFill>
                    <a:uFillTx/>
                    <a:latin typeface="微軟正黑體" panose="020B0604030504040204" pitchFamily="34" charset="-120"/>
                    <a:ea typeface="微軟正黑體" panose="020B0604030504040204" pitchFamily="34" charset="-120"/>
                    <a:cs typeface="Arial"/>
                  </a:rPr>
                  <a:t>3</a:t>
                </a:r>
              </a:p>
            </p:txBody>
          </p:sp>
          <p:sp>
            <p:nvSpPr>
              <p:cNvPr id="29" name="矩形 31"/>
              <p:cNvSpPr/>
              <p:nvPr/>
            </p:nvSpPr>
            <p:spPr>
              <a:xfrm>
                <a:off x="13584225" y="2646941"/>
                <a:ext cx="1165704" cy="877165"/>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55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本市</a:t>
                </a:r>
                <a:endParaRPr lang="en-US" sz="255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55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衛生局</a:t>
                </a:r>
              </a:p>
            </p:txBody>
          </p:sp>
        </p:grpSp>
      </p:grpSp>
      <p:sp>
        <p:nvSpPr>
          <p:cNvPr id="30" name="矩形 32"/>
          <p:cNvSpPr/>
          <p:nvPr/>
        </p:nvSpPr>
        <p:spPr>
          <a:xfrm>
            <a:off x="773902" y="5350666"/>
            <a:ext cx="5372100" cy="2677655"/>
          </a:xfrm>
          <a:prstGeom prst="rect">
            <a:avLst/>
          </a:prstGeom>
          <a:noFill/>
          <a:ln cap="flat">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0" cap="none" spc="0" baseline="0" dirty="0">
                <a:solidFill>
                  <a:srgbClr val="D00000"/>
                </a:solidFill>
                <a:uFillTx/>
                <a:latin typeface="微軟正黑體" panose="020B0604030504040204" pitchFamily="34" charset="-120"/>
                <a:ea typeface="微軟正黑體" panose="020B0604030504040204" pitchFamily="34" charset="-120"/>
                <a:cs typeface="Arial"/>
              </a:rPr>
              <a:t>依據家庭暴力加害人處遇計畫</a:t>
            </a:r>
            <a:endParaRPr lang="en-US" sz="2400" b="1" i="0" u="none" strike="noStrike" kern="0" cap="none" spc="0" baseline="0" dirty="0">
              <a:solidFill>
                <a:srgbClr val="D00000"/>
              </a:solidFill>
              <a:uFillTx/>
              <a:latin typeface="微軟正黑體" panose="020B0604030504040204" pitchFamily="34" charset="-120"/>
              <a:ea typeface="微軟正黑體" panose="020B0604030504040204" pitchFamily="34" charset="-120"/>
              <a:cs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0" cap="none" spc="0" baseline="0" dirty="0">
                <a:solidFill>
                  <a:srgbClr val="D00000"/>
                </a:solidFill>
                <a:uFillTx/>
                <a:latin typeface="微軟正黑體" panose="020B0604030504040204" pitchFamily="34" charset="-120"/>
                <a:ea typeface="微軟正黑體" panose="020B0604030504040204" pitchFamily="34" charset="-120"/>
                <a:cs typeface="Arial"/>
              </a:rPr>
              <a:t>規範第</a:t>
            </a:r>
            <a:r>
              <a:rPr lang="en-US" sz="2400" b="1" i="0" u="none" strike="noStrike" kern="0" cap="none" spc="0" baseline="0" dirty="0">
                <a:solidFill>
                  <a:srgbClr val="D00000"/>
                </a:solidFill>
                <a:uFillTx/>
                <a:latin typeface="微軟正黑體" panose="020B0604030504040204" pitchFamily="34" charset="-120"/>
                <a:ea typeface="微軟正黑體" panose="020B0604030504040204" pitchFamily="34" charset="-120"/>
                <a:cs typeface="Arial"/>
              </a:rPr>
              <a:t>6</a:t>
            </a:r>
            <a:r>
              <a:rPr lang="zh-TW" sz="2400" b="1" i="0" u="none" strike="noStrike" kern="0" cap="none" spc="0" baseline="0" dirty="0">
                <a:solidFill>
                  <a:srgbClr val="D00000"/>
                </a:solidFill>
                <a:uFillTx/>
                <a:latin typeface="微軟正黑體" panose="020B0604030504040204" pitchFamily="34" charset="-120"/>
                <a:ea typeface="微軟正黑體" panose="020B0604030504040204" pitchFamily="34" charset="-120"/>
                <a:cs typeface="Arial"/>
              </a:rPr>
              <a:t>點規定辦理</a:t>
            </a:r>
            <a:endParaRPr lang="en-US" sz="2400" b="1" i="0" u="none" strike="noStrike" kern="0" cap="none" spc="0" baseline="0" dirty="0">
              <a:solidFill>
                <a:srgbClr val="D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臺中地方法院囑託本市相對人評估小組，辦理相對人有無接受處遇計畫必要及其建議之評估報告，以協助法官於裁定核發加害人處遇計畫之參考</a:t>
            </a:r>
            <a:endParaRPr lang="en-US" sz="27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31" name="矩形 33"/>
          <p:cNvSpPr/>
          <p:nvPr/>
        </p:nvSpPr>
        <p:spPr>
          <a:xfrm>
            <a:off x="6934196" y="5350666"/>
            <a:ext cx="4345777" cy="1938994"/>
          </a:xfrm>
          <a:prstGeom prst="rect">
            <a:avLst/>
          </a:prstGeom>
          <a:noFill/>
          <a:ln cap="flat">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0" cap="none" spc="0" baseline="0" dirty="0">
                <a:solidFill>
                  <a:srgbClr val="BF9000"/>
                </a:solidFill>
                <a:uFillTx/>
                <a:latin typeface="微軟正黑體" panose="020B0604030504040204" pitchFamily="34" charset="-120"/>
                <a:ea typeface="微軟正黑體" panose="020B0604030504040204" pitchFamily="34" charset="-120"/>
                <a:cs typeface="Arial"/>
              </a:rPr>
              <a:t>依據建議評估報告審酌</a:t>
            </a:r>
            <a:endParaRPr lang="en-US" sz="2400" b="1" i="0" u="none" strike="noStrike" kern="0" cap="none" spc="0" baseline="0" dirty="0">
              <a:solidFill>
                <a:srgbClr val="BF9000"/>
              </a:solidFill>
              <a:uFillTx/>
              <a:latin typeface="微軟正黑體" panose="020B0604030504040204" pitchFamily="34" charset="-120"/>
              <a:ea typeface="微軟正黑體" panose="020B0604030504040204" pitchFamily="34" charset="-120"/>
              <a:cs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0" cap="none" spc="0" baseline="0" dirty="0">
                <a:solidFill>
                  <a:srgbClr val="BF9000"/>
                </a:solidFill>
                <a:uFillTx/>
                <a:latin typeface="微軟正黑體" panose="020B0604030504040204" pitchFamily="34" charset="-120"/>
                <a:ea typeface="微軟正黑體" panose="020B0604030504040204" pitchFamily="34" charset="-120"/>
                <a:cs typeface="Arial"/>
              </a:rPr>
              <a:t>核發相對人處遇計畫款項辦理</a:t>
            </a:r>
            <a:endParaRPr lang="en-US" sz="2400" b="1" i="0" u="none" strike="noStrike" kern="0" cap="none" spc="0" baseline="0" dirty="0">
              <a:solidFill>
                <a:srgbClr val="BF9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依法官審判核心審理</a:t>
            </a:r>
          </a:p>
        </p:txBody>
      </p:sp>
      <p:sp>
        <p:nvSpPr>
          <p:cNvPr id="32" name="矩形 34"/>
          <p:cNvSpPr/>
          <p:nvPr/>
        </p:nvSpPr>
        <p:spPr>
          <a:xfrm>
            <a:off x="11970547" y="5417344"/>
            <a:ext cx="5298280" cy="2308320"/>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0" cap="none" spc="0" baseline="0" dirty="0">
                <a:solidFill>
                  <a:srgbClr val="008000"/>
                </a:solidFill>
                <a:uFillTx/>
                <a:latin typeface="微軟正黑體" panose="020B0604030504040204" pitchFamily="34" charset="-120"/>
                <a:ea typeface="微軟正黑體" panose="020B0604030504040204" pitchFamily="34" charset="-120"/>
                <a:cs typeface="Arial"/>
              </a:rPr>
              <a:t>安排相對人至指定處遇執行機構</a:t>
            </a:r>
            <a:endParaRPr lang="en-US" sz="2400" b="1" i="0" u="none" strike="noStrike" kern="0" cap="none" spc="0" baseline="0" dirty="0">
              <a:solidFill>
                <a:srgbClr val="008000"/>
              </a:solidFill>
              <a:uFillTx/>
              <a:latin typeface="微軟正黑體" panose="020B0604030504040204" pitchFamily="34" charset="-120"/>
              <a:ea typeface="微軟正黑體" panose="020B0604030504040204" pitchFamily="34" charset="-120"/>
              <a:cs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0" cap="none" spc="0" baseline="0" dirty="0">
                <a:solidFill>
                  <a:srgbClr val="008000"/>
                </a:solidFill>
                <a:uFillTx/>
                <a:latin typeface="微軟正黑體" panose="020B0604030504040204" pitchFamily="34" charset="-120"/>
                <a:ea typeface="微軟正黑體" panose="020B0604030504040204" pitchFamily="34" charset="-120"/>
                <a:cs typeface="Arial"/>
              </a:rPr>
              <a:t>或醫療院所接受課程</a:t>
            </a:r>
            <a:endParaRPr lang="en-US" sz="2400" b="1" i="0" u="none" strike="noStrike" kern="0" cap="none" spc="0" baseline="0" dirty="0">
              <a:solidFill>
                <a:srgbClr val="008000"/>
              </a:solidFill>
              <a:uFillTx/>
              <a:latin typeface="微軟正黑體" panose="020B0604030504040204" pitchFamily="34" charset="-120"/>
              <a:ea typeface="微軟正黑體" panose="020B0604030504040204" pitchFamily="34" charset="-120"/>
              <a:cs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i="0" u="none" strike="noStrike" kern="0" cap="none" spc="0" baseline="0" dirty="0">
                <a:uFillTx/>
                <a:latin typeface="微軟正黑體" panose="020B0604030504040204" pitchFamily="34" charset="-120"/>
                <a:ea typeface="微軟正黑體" panose="020B0604030504040204" pitchFamily="34" charset="-120"/>
                <a:cs typeface="Arial"/>
              </a:rPr>
              <a:t>認知教育輔導課程、親職教育、</a:t>
            </a:r>
            <a:endParaRPr lang="en-US" sz="2400" i="0" u="none" strike="noStrike" kern="0" cap="none" spc="0" baseline="0" dirty="0">
              <a:uFillTx/>
              <a:latin typeface="微軟正黑體" panose="020B0604030504040204" pitchFamily="34" charset="-120"/>
              <a:ea typeface="微軟正黑體" panose="020B0604030504040204" pitchFamily="34" charset="-120"/>
              <a:cs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i="0" u="none" strike="noStrike" kern="0" cap="none" spc="0" baseline="0" dirty="0">
                <a:uFillTx/>
                <a:latin typeface="微軟正黑體" panose="020B0604030504040204" pitchFamily="34" charset="-120"/>
                <a:ea typeface="微軟正黑體" panose="020B0604030504040204" pitchFamily="34" charset="-120"/>
                <a:cs typeface="Arial"/>
              </a:rPr>
              <a:t>戒癮治療、精神治療或心理輔導</a:t>
            </a:r>
            <a:endParaRPr lang="en-US" sz="2400" i="0" u="none" strike="noStrike" kern="0" cap="none" spc="0" baseline="0" dirty="0">
              <a:uFillTx/>
              <a:latin typeface="微軟正黑體" panose="020B0604030504040204" pitchFamily="34" charset="-120"/>
              <a:ea typeface="微軟正黑體" panose="020B0604030504040204" pitchFamily="34" charset="-120"/>
              <a:cs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i="0" u="none" strike="noStrike" kern="0" cap="none" spc="0" baseline="0" dirty="0">
                <a:uFillTx/>
                <a:latin typeface="微軟正黑體" panose="020B0604030504040204" pitchFamily="34" charset="-120"/>
                <a:ea typeface="微軟正黑體" panose="020B0604030504040204" pitchFamily="34" charset="-120"/>
                <a:cs typeface="Arial"/>
              </a:rPr>
              <a:t>等相關課程</a:t>
            </a:r>
          </a:p>
        </p:txBody>
      </p:sp>
      <p:pic>
        <p:nvPicPr>
          <p:cNvPr id="33" name="圖片 2"/>
          <p:cNvPicPr>
            <a:picLocks noChangeAspect="1"/>
          </p:cNvPicPr>
          <p:nvPr/>
        </p:nvPicPr>
        <p:blipFill>
          <a:blip r:embed="rId2"/>
          <a:stretch>
            <a:fillRect/>
          </a:stretch>
        </p:blipFill>
        <p:spPr>
          <a:xfrm>
            <a:off x="378817" y="8645203"/>
            <a:ext cx="1956989" cy="1511942"/>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p:nvPr/>
        </p:nvSpPr>
        <p:spPr>
          <a:xfrm>
            <a:off x="3821694" y="608450"/>
            <a:ext cx="10187404" cy="877163"/>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加害人處遇計畫</a:t>
            </a:r>
            <a:r>
              <a:rPr lang="en-US" alt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r>
              <a:rPr lang="zh-TW" alt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衛生局主責</a:t>
            </a:r>
            <a:r>
              <a:rPr lang="en-US" alt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sp>
        <p:nvSpPr>
          <p:cNvPr id="3" name="矩形 5"/>
          <p:cNvSpPr/>
          <p:nvPr/>
        </p:nvSpPr>
        <p:spPr>
          <a:xfrm>
            <a:off x="9489277" y="7098505"/>
            <a:ext cx="6647971" cy="515529"/>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ts val="3300"/>
              </a:lnSpc>
              <a:spcBef>
                <a:spcPts val="0"/>
              </a:spcBef>
              <a:spcAft>
                <a:spcPts val="0"/>
              </a:spcAft>
              <a:buNone/>
              <a:tabLst/>
              <a:defRPr sz="1800" b="0" i="0" u="none" strike="noStrike" kern="0" cap="none" spc="0" baseline="0">
                <a:solidFill>
                  <a:srgbClr val="000000"/>
                </a:solidFill>
                <a:uFillTx/>
              </a:defRPr>
            </a:pPr>
            <a:r>
              <a:rPr lang="zh-TW" sz="3600" b="1" i="0" u="none" strike="noStrike" kern="0" cap="none" spc="0" baseline="0" dirty="0">
                <a:solidFill>
                  <a:srgbClr val="6600CC"/>
                </a:solidFill>
                <a:uFillTx/>
                <a:latin typeface="微軟正黑體" panose="020B0604030504040204" pitchFamily="34" charset="-120"/>
                <a:ea typeface="微軟正黑體" panose="020B0604030504040204" pitchFamily="34" charset="-120"/>
                <a:cs typeface="Arial"/>
              </a:rPr>
              <a:t>由處遇計畫執行機關（構）執行</a:t>
            </a:r>
            <a:endParaRPr lang="en-US" sz="3600" b="1" i="0" u="none" strike="noStrike" kern="0" cap="none" spc="0" baseline="0" dirty="0">
              <a:solidFill>
                <a:srgbClr val="6600CC"/>
              </a:solidFill>
              <a:uFillTx/>
              <a:latin typeface="微軟正黑體" panose="020B0604030504040204" pitchFamily="34" charset="-120"/>
              <a:ea typeface="微軟正黑體" panose="020B0604030504040204" pitchFamily="34" charset="-120"/>
              <a:cs typeface="Arial"/>
            </a:endParaRPr>
          </a:p>
        </p:txBody>
      </p:sp>
      <p:sp>
        <p:nvSpPr>
          <p:cNvPr id="4" name="矩形 6"/>
          <p:cNvSpPr/>
          <p:nvPr/>
        </p:nvSpPr>
        <p:spPr>
          <a:xfrm>
            <a:off x="1864516" y="2350291"/>
            <a:ext cx="7624760" cy="513217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ts val="3300"/>
              </a:lnSpc>
              <a:spcBef>
                <a:spcPts val="0"/>
              </a:spcBef>
              <a:spcAft>
                <a:spcPts val="0"/>
              </a:spcAft>
              <a:buNone/>
              <a:tabLst/>
              <a:defRPr sz="1800" b="0" i="0" u="none" strike="noStrike" kern="0" cap="none" spc="0" baseline="0">
                <a:solidFill>
                  <a:srgbClr val="000000"/>
                </a:solidFill>
                <a:uFillTx/>
              </a:defRPr>
            </a:pPr>
            <a:endParaRPr lang="en-US" sz="2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ts val="6000"/>
              </a:lnSpc>
              <a:spcBef>
                <a:spcPts val="0"/>
              </a:spcBef>
              <a:spcAft>
                <a:spcPts val="0"/>
              </a:spcAft>
              <a:buClr>
                <a:srgbClr val="000000"/>
              </a:buClr>
              <a:buSzPct val="100000"/>
              <a:buFont typeface="Wingdings" pitchFamily="2"/>
              <a:buChar char="l"/>
              <a:tabLst/>
              <a:defRPr sz="1800" b="0" i="0" u="none" strike="noStrike" kern="0" cap="none" spc="0" baseline="0">
                <a:solidFill>
                  <a:srgbClr val="000000"/>
                </a:solidFill>
                <a:uFillTx/>
              </a:defRPr>
            </a:pPr>
            <a:r>
              <a:rPr lang="zh-TW" sz="42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認知教育輔導。</a:t>
            </a:r>
          </a:p>
          <a:p>
            <a:pPr marL="0" marR="0" lvl="0" indent="0" algn="l" defTabSz="914400" rtl="0" fontAlgn="auto" hangingPunct="1">
              <a:lnSpc>
                <a:spcPts val="6000"/>
              </a:lnSpc>
              <a:spcBef>
                <a:spcPts val="0"/>
              </a:spcBef>
              <a:spcAft>
                <a:spcPts val="0"/>
              </a:spcAft>
              <a:buClr>
                <a:srgbClr val="000000"/>
              </a:buClr>
              <a:buSzPct val="100000"/>
              <a:buFont typeface="Wingdings" pitchFamily="2"/>
              <a:buChar char="l"/>
              <a:tabLst/>
              <a:defRPr sz="1800" b="0" i="0" u="none" strike="noStrike" kern="0" cap="none" spc="0" baseline="0">
                <a:solidFill>
                  <a:srgbClr val="000000"/>
                </a:solidFill>
                <a:uFillTx/>
              </a:defRPr>
            </a:pPr>
            <a:r>
              <a:rPr lang="zh-TW" sz="42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親職教育輔導。</a:t>
            </a:r>
          </a:p>
          <a:p>
            <a:pPr marL="0" marR="0" lvl="0" indent="0" algn="l" defTabSz="914400" rtl="0" fontAlgn="auto" hangingPunct="1">
              <a:lnSpc>
                <a:spcPts val="6000"/>
              </a:lnSpc>
              <a:spcBef>
                <a:spcPts val="0"/>
              </a:spcBef>
              <a:spcAft>
                <a:spcPts val="0"/>
              </a:spcAft>
              <a:buClr>
                <a:srgbClr val="000000"/>
              </a:buClr>
              <a:buSzPct val="100000"/>
              <a:buFont typeface="Wingdings" pitchFamily="2"/>
              <a:buChar char="l"/>
              <a:tabLst/>
              <a:defRPr sz="1800" b="0" i="0" u="none" strike="noStrike" kern="0" cap="none" spc="0" baseline="0">
                <a:solidFill>
                  <a:srgbClr val="000000"/>
                </a:solidFill>
                <a:uFillTx/>
              </a:defRPr>
            </a:pPr>
            <a:r>
              <a:rPr lang="zh-TW" sz="42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心理輔導。</a:t>
            </a:r>
          </a:p>
          <a:p>
            <a:pPr marL="0" marR="0" lvl="0" indent="0" algn="l" defTabSz="914400" rtl="0" fontAlgn="auto" hangingPunct="1">
              <a:lnSpc>
                <a:spcPts val="6000"/>
              </a:lnSpc>
              <a:spcBef>
                <a:spcPts val="0"/>
              </a:spcBef>
              <a:spcAft>
                <a:spcPts val="0"/>
              </a:spcAft>
              <a:buClr>
                <a:srgbClr val="000000"/>
              </a:buClr>
              <a:buSzPct val="100000"/>
              <a:buFont typeface="Wingdings" pitchFamily="2"/>
              <a:buChar char="l"/>
              <a:tabLst/>
              <a:defRPr sz="1800" b="0" i="0" u="none" strike="noStrike" kern="0" cap="none" spc="0" baseline="0">
                <a:solidFill>
                  <a:srgbClr val="000000"/>
                </a:solidFill>
                <a:uFillTx/>
              </a:defRPr>
            </a:pPr>
            <a:r>
              <a:rPr lang="zh-TW" sz="42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精神治療。</a:t>
            </a:r>
          </a:p>
          <a:p>
            <a:pPr marL="0" marR="0" lvl="0" indent="0" algn="l" defTabSz="914400" rtl="0" fontAlgn="auto" hangingPunct="1">
              <a:lnSpc>
                <a:spcPts val="6000"/>
              </a:lnSpc>
              <a:spcBef>
                <a:spcPts val="0"/>
              </a:spcBef>
              <a:spcAft>
                <a:spcPts val="0"/>
              </a:spcAft>
              <a:buClr>
                <a:srgbClr val="000000"/>
              </a:buClr>
              <a:buSzPct val="100000"/>
              <a:buFont typeface="Wingdings" pitchFamily="2"/>
              <a:buChar char="l"/>
              <a:tabLst/>
              <a:defRPr sz="1800" b="0" i="0" u="none" strike="noStrike" kern="0" cap="none" spc="0" baseline="0">
                <a:solidFill>
                  <a:srgbClr val="000000"/>
                </a:solidFill>
                <a:uFillTx/>
              </a:defRPr>
            </a:pPr>
            <a:r>
              <a:rPr lang="zh-TW" sz="42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戒癮治療。</a:t>
            </a:r>
          </a:p>
          <a:p>
            <a:pPr marL="0" marR="0" lvl="0" indent="0" algn="l" defTabSz="914400" rtl="0" fontAlgn="auto" hangingPunct="1">
              <a:lnSpc>
                <a:spcPts val="6000"/>
              </a:lnSpc>
              <a:spcBef>
                <a:spcPts val="0"/>
              </a:spcBef>
              <a:spcAft>
                <a:spcPts val="0"/>
              </a:spcAft>
              <a:buClr>
                <a:srgbClr val="000000"/>
              </a:buClr>
              <a:buSzPct val="100000"/>
              <a:buFont typeface="Wingdings" pitchFamily="2"/>
              <a:buChar char="l"/>
              <a:tabLst/>
              <a:defRPr sz="1800" b="0" i="0" u="none" strike="noStrike" kern="0" cap="none" spc="0" baseline="0">
                <a:solidFill>
                  <a:srgbClr val="000000"/>
                </a:solidFill>
                <a:uFillTx/>
              </a:defRPr>
            </a:pPr>
            <a:r>
              <a:rPr lang="zh-TW" sz="42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其他輔導、治療。</a:t>
            </a:r>
          </a:p>
        </p:txBody>
      </p:sp>
      <p:pic>
        <p:nvPicPr>
          <p:cNvPr id="5" name="圖片 73"/>
          <p:cNvPicPr>
            <a:picLocks noChangeAspect="1"/>
          </p:cNvPicPr>
          <p:nvPr/>
        </p:nvPicPr>
        <p:blipFill>
          <a:blip r:embed="rId2"/>
          <a:srcRect/>
          <a:stretch>
            <a:fillRect/>
          </a:stretch>
        </p:blipFill>
        <p:spPr>
          <a:xfrm>
            <a:off x="10163171" y="2238378"/>
            <a:ext cx="4243392" cy="4243392"/>
          </a:xfrm>
          <a:prstGeom prst="rect">
            <a:avLst/>
          </a:prstGeom>
          <a:noFill/>
          <a:ln cap="flat">
            <a:noFill/>
          </a:ln>
        </p:spPr>
      </p:pic>
      <p:pic>
        <p:nvPicPr>
          <p:cNvPr id="6" name="圖片 2"/>
          <p:cNvPicPr>
            <a:picLocks noChangeAspect="1"/>
          </p:cNvPicPr>
          <p:nvPr/>
        </p:nvPicPr>
        <p:blipFill>
          <a:blip r:embed="rId3"/>
          <a:stretch>
            <a:fillRect/>
          </a:stretch>
        </p:blipFill>
        <p:spPr>
          <a:xfrm>
            <a:off x="264517" y="8559478"/>
            <a:ext cx="1956989" cy="1511942"/>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10;p15"/>
          <p:cNvGrpSpPr/>
          <p:nvPr/>
        </p:nvGrpSpPr>
        <p:grpSpPr>
          <a:xfrm>
            <a:off x="363967" y="283848"/>
            <a:ext cx="17439793" cy="9369975"/>
            <a:chOff x="363967" y="283848"/>
            <a:chExt cx="17439793" cy="9369975"/>
          </a:xfrm>
        </p:grpSpPr>
        <p:sp>
          <p:nvSpPr>
            <p:cNvPr id="3" name="Google Shape;211;p15"/>
            <p:cNvSpPr/>
            <p:nvPr/>
          </p:nvSpPr>
          <p:spPr>
            <a:xfrm>
              <a:off x="363967" y="283848"/>
              <a:ext cx="17439793" cy="9369975"/>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91421" tIns="45701" rIns="91421"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4" name="Google Shape;212;p15"/>
            <p:cNvSpPr txBox="1"/>
            <p:nvPr/>
          </p:nvSpPr>
          <p:spPr>
            <a:xfrm>
              <a:off x="363967" y="283848"/>
              <a:ext cx="3086099" cy="308609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 name="Google Shape;213;p15"/>
          <p:cNvGrpSpPr/>
          <p:nvPr/>
        </p:nvGrpSpPr>
        <p:grpSpPr>
          <a:xfrm>
            <a:off x="1403649" y="1350276"/>
            <a:ext cx="2587075" cy="794092"/>
            <a:chOff x="1403649" y="1350276"/>
            <a:chExt cx="2587075" cy="794092"/>
          </a:xfrm>
        </p:grpSpPr>
        <p:grpSp>
          <p:nvGrpSpPr>
            <p:cNvPr id="6" name="Google Shape;214;p15"/>
            <p:cNvGrpSpPr/>
            <p:nvPr/>
          </p:nvGrpSpPr>
          <p:grpSpPr>
            <a:xfrm>
              <a:off x="1403649" y="1350276"/>
              <a:ext cx="260411" cy="261582"/>
              <a:chOff x="1403649" y="1350276"/>
              <a:chExt cx="260411" cy="261582"/>
            </a:xfrm>
          </p:grpSpPr>
          <p:sp>
            <p:nvSpPr>
              <p:cNvPr id="7" name="Google Shape;215;p15"/>
              <p:cNvSpPr/>
              <p:nvPr/>
            </p:nvSpPr>
            <p:spPr>
              <a:xfrm>
                <a:off x="1403649"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 name="Google Shape;216;p15"/>
              <p:cNvSpPr txBox="1"/>
              <p:nvPr/>
            </p:nvSpPr>
            <p:spPr>
              <a:xfrm>
                <a:off x="1427588"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9" name="Google Shape;217;p15"/>
            <p:cNvGrpSpPr/>
            <p:nvPr/>
          </p:nvGrpSpPr>
          <p:grpSpPr>
            <a:xfrm>
              <a:off x="1991736" y="1350276"/>
              <a:ext cx="260411" cy="261582"/>
              <a:chOff x="1991736" y="1350276"/>
              <a:chExt cx="260411" cy="261582"/>
            </a:xfrm>
          </p:grpSpPr>
          <p:sp>
            <p:nvSpPr>
              <p:cNvPr id="10" name="Google Shape;218;p15"/>
              <p:cNvSpPr/>
              <p:nvPr/>
            </p:nvSpPr>
            <p:spPr>
              <a:xfrm>
                <a:off x="1991736"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1" name="Google Shape;219;p15"/>
              <p:cNvSpPr txBox="1"/>
              <p:nvPr/>
            </p:nvSpPr>
            <p:spPr>
              <a:xfrm>
                <a:off x="2015675"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2" name="Google Shape;220;p15"/>
            <p:cNvGrpSpPr/>
            <p:nvPr/>
          </p:nvGrpSpPr>
          <p:grpSpPr>
            <a:xfrm>
              <a:off x="2579815" y="1350276"/>
              <a:ext cx="260411" cy="261582"/>
              <a:chOff x="2579815" y="1350276"/>
              <a:chExt cx="260411" cy="261582"/>
            </a:xfrm>
          </p:grpSpPr>
          <p:sp>
            <p:nvSpPr>
              <p:cNvPr id="13" name="Google Shape;221;p15"/>
              <p:cNvSpPr/>
              <p:nvPr/>
            </p:nvSpPr>
            <p:spPr>
              <a:xfrm>
                <a:off x="257981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Google Shape;222;p15"/>
              <p:cNvSpPr txBox="1"/>
              <p:nvPr/>
            </p:nvSpPr>
            <p:spPr>
              <a:xfrm>
                <a:off x="260375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5" name="Google Shape;223;p15"/>
            <p:cNvGrpSpPr/>
            <p:nvPr/>
          </p:nvGrpSpPr>
          <p:grpSpPr>
            <a:xfrm>
              <a:off x="1403649" y="1882786"/>
              <a:ext cx="260411" cy="261582"/>
              <a:chOff x="1403649" y="1882786"/>
              <a:chExt cx="260411" cy="261582"/>
            </a:xfrm>
          </p:grpSpPr>
          <p:sp>
            <p:nvSpPr>
              <p:cNvPr id="16" name="Google Shape;224;p15"/>
              <p:cNvSpPr/>
              <p:nvPr/>
            </p:nvSpPr>
            <p:spPr>
              <a:xfrm>
                <a:off x="1403649"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7" name="Google Shape;225;p15"/>
              <p:cNvSpPr txBox="1"/>
              <p:nvPr/>
            </p:nvSpPr>
            <p:spPr>
              <a:xfrm>
                <a:off x="1427588"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8" name="Google Shape;226;p15"/>
            <p:cNvGrpSpPr/>
            <p:nvPr/>
          </p:nvGrpSpPr>
          <p:grpSpPr>
            <a:xfrm>
              <a:off x="1991736" y="1882786"/>
              <a:ext cx="260411" cy="261582"/>
              <a:chOff x="1991736" y="1882786"/>
              <a:chExt cx="260411" cy="261582"/>
            </a:xfrm>
          </p:grpSpPr>
          <p:sp>
            <p:nvSpPr>
              <p:cNvPr id="19" name="Google Shape;227;p15"/>
              <p:cNvSpPr/>
              <p:nvPr/>
            </p:nvSpPr>
            <p:spPr>
              <a:xfrm>
                <a:off x="1991736"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0" name="Google Shape;228;p15"/>
              <p:cNvSpPr txBox="1"/>
              <p:nvPr/>
            </p:nvSpPr>
            <p:spPr>
              <a:xfrm>
                <a:off x="2015675"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1" name="Google Shape;229;p15"/>
            <p:cNvGrpSpPr/>
            <p:nvPr/>
          </p:nvGrpSpPr>
          <p:grpSpPr>
            <a:xfrm>
              <a:off x="2579815" y="1882786"/>
              <a:ext cx="260411" cy="261582"/>
              <a:chOff x="2579815" y="1882786"/>
              <a:chExt cx="260411" cy="261582"/>
            </a:xfrm>
          </p:grpSpPr>
          <p:sp>
            <p:nvSpPr>
              <p:cNvPr id="22" name="Google Shape;230;p15"/>
              <p:cNvSpPr/>
              <p:nvPr/>
            </p:nvSpPr>
            <p:spPr>
              <a:xfrm>
                <a:off x="257981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3" name="Google Shape;231;p15"/>
              <p:cNvSpPr txBox="1"/>
              <p:nvPr/>
            </p:nvSpPr>
            <p:spPr>
              <a:xfrm>
                <a:off x="260375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4" name="Google Shape;232;p15"/>
            <p:cNvGrpSpPr/>
            <p:nvPr/>
          </p:nvGrpSpPr>
          <p:grpSpPr>
            <a:xfrm>
              <a:off x="3142225" y="1350276"/>
              <a:ext cx="260411" cy="261582"/>
              <a:chOff x="3142225" y="1350276"/>
              <a:chExt cx="260411" cy="261582"/>
            </a:xfrm>
          </p:grpSpPr>
          <p:sp>
            <p:nvSpPr>
              <p:cNvPr id="25" name="Google Shape;233;p15"/>
              <p:cNvSpPr/>
              <p:nvPr/>
            </p:nvSpPr>
            <p:spPr>
              <a:xfrm>
                <a:off x="314222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6" name="Google Shape;234;p15"/>
              <p:cNvSpPr txBox="1"/>
              <p:nvPr/>
            </p:nvSpPr>
            <p:spPr>
              <a:xfrm>
                <a:off x="316617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7" name="Google Shape;235;p15"/>
            <p:cNvGrpSpPr/>
            <p:nvPr/>
          </p:nvGrpSpPr>
          <p:grpSpPr>
            <a:xfrm>
              <a:off x="3730313" y="1350276"/>
              <a:ext cx="260411" cy="261582"/>
              <a:chOff x="3730313" y="1350276"/>
              <a:chExt cx="260411" cy="261582"/>
            </a:xfrm>
          </p:grpSpPr>
          <p:sp>
            <p:nvSpPr>
              <p:cNvPr id="28" name="Google Shape;236;p15"/>
              <p:cNvSpPr/>
              <p:nvPr/>
            </p:nvSpPr>
            <p:spPr>
              <a:xfrm>
                <a:off x="3730313"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9" name="Google Shape;237;p15"/>
              <p:cNvSpPr txBox="1"/>
              <p:nvPr/>
            </p:nvSpPr>
            <p:spPr>
              <a:xfrm>
                <a:off x="3754252"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0" name="Google Shape;238;p15"/>
            <p:cNvGrpSpPr/>
            <p:nvPr/>
          </p:nvGrpSpPr>
          <p:grpSpPr>
            <a:xfrm>
              <a:off x="3142225" y="1882786"/>
              <a:ext cx="260411" cy="261582"/>
              <a:chOff x="3142225" y="1882786"/>
              <a:chExt cx="260411" cy="261582"/>
            </a:xfrm>
          </p:grpSpPr>
          <p:sp>
            <p:nvSpPr>
              <p:cNvPr id="31" name="Google Shape;239;p15"/>
              <p:cNvSpPr/>
              <p:nvPr/>
            </p:nvSpPr>
            <p:spPr>
              <a:xfrm>
                <a:off x="314222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2" name="Google Shape;240;p15"/>
              <p:cNvSpPr txBox="1"/>
              <p:nvPr/>
            </p:nvSpPr>
            <p:spPr>
              <a:xfrm>
                <a:off x="316617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3" name="Google Shape;241;p15"/>
            <p:cNvGrpSpPr/>
            <p:nvPr/>
          </p:nvGrpSpPr>
          <p:grpSpPr>
            <a:xfrm>
              <a:off x="3730313" y="1882786"/>
              <a:ext cx="260411" cy="261582"/>
              <a:chOff x="3730313" y="1882786"/>
              <a:chExt cx="260411" cy="261582"/>
            </a:xfrm>
          </p:grpSpPr>
          <p:sp>
            <p:nvSpPr>
              <p:cNvPr id="34" name="Google Shape;242;p15"/>
              <p:cNvSpPr/>
              <p:nvPr/>
            </p:nvSpPr>
            <p:spPr>
              <a:xfrm>
                <a:off x="3730313"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5" name="Google Shape;243;p15"/>
              <p:cNvSpPr txBox="1"/>
              <p:nvPr/>
            </p:nvSpPr>
            <p:spPr>
              <a:xfrm>
                <a:off x="3754252"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pic>
        <p:nvPicPr>
          <p:cNvPr id="36" name="圖片 1"/>
          <p:cNvPicPr>
            <a:picLocks noChangeAspect="1"/>
          </p:cNvPicPr>
          <p:nvPr/>
        </p:nvPicPr>
        <p:blipFill>
          <a:blip r:embed="rId3"/>
          <a:stretch>
            <a:fillRect/>
          </a:stretch>
        </p:blipFill>
        <p:spPr>
          <a:xfrm>
            <a:off x="5605272" y="2427073"/>
            <a:ext cx="5057445" cy="5083515"/>
          </a:xfrm>
          <a:prstGeom prst="rect">
            <a:avLst/>
          </a:prstGeom>
          <a:noFill/>
          <a:ln cap="flat">
            <a:noFill/>
          </a:ln>
        </p:spPr>
      </p:pic>
      <p:grpSp>
        <p:nvGrpSpPr>
          <p:cNvPr id="37" name="Google Shape;247;p15"/>
          <p:cNvGrpSpPr/>
          <p:nvPr/>
        </p:nvGrpSpPr>
        <p:grpSpPr>
          <a:xfrm>
            <a:off x="14836094" y="4979904"/>
            <a:ext cx="3318549" cy="794092"/>
            <a:chOff x="14836094" y="4979904"/>
            <a:chExt cx="3318549" cy="794092"/>
          </a:xfrm>
        </p:grpSpPr>
        <p:grpSp>
          <p:nvGrpSpPr>
            <p:cNvPr id="38" name="Google Shape;248;p15"/>
            <p:cNvGrpSpPr/>
            <p:nvPr/>
          </p:nvGrpSpPr>
          <p:grpSpPr>
            <a:xfrm>
              <a:off x="14836094" y="4979904"/>
              <a:ext cx="231955" cy="261582"/>
              <a:chOff x="14836094" y="4979904"/>
              <a:chExt cx="231955" cy="261582"/>
            </a:xfrm>
          </p:grpSpPr>
          <p:sp>
            <p:nvSpPr>
              <p:cNvPr id="39" name="Google Shape;249;p15"/>
              <p:cNvSpPr/>
              <p:nvPr/>
            </p:nvSpPr>
            <p:spPr>
              <a:xfrm>
                <a:off x="14836094"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0" name="Google Shape;250;p15"/>
              <p:cNvSpPr txBox="1"/>
              <p:nvPr/>
            </p:nvSpPr>
            <p:spPr>
              <a:xfrm>
                <a:off x="14857418"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1" name="Google Shape;251;p15"/>
            <p:cNvGrpSpPr/>
            <p:nvPr/>
          </p:nvGrpSpPr>
          <p:grpSpPr>
            <a:xfrm>
              <a:off x="15359908" y="4979904"/>
              <a:ext cx="231955" cy="261582"/>
              <a:chOff x="15359908" y="4979904"/>
              <a:chExt cx="231955" cy="261582"/>
            </a:xfrm>
          </p:grpSpPr>
          <p:sp>
            <p:nvSpPr>
              <p:cNvPr id="42" name="Google Shape;252;p15"/>
              <p:cNvSpPr/>
              <p:nvPr/>
            </p:nvSpPr>
            <p:spPr>
              <a:xfrm>
                <a:off x="15359908"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3" name="Google Shape;253;p15"/>
              <p:cNvSpPr txBox="1"/>
              <p:nvPr/>
            </p:nvSpPr>
            <p:spPr>
              <a:xfrm>
                <a:off x="15381232"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4" name="Google Shape;254;p15"/>
            <p:cNvGrpSpPr/>
            <p:nvPr/>
          </p:nvGrpSpPr>
          <p:grpSpPr>
            <a:xfrm>
              <a:off x="15883722" y="4979904"/>
              <a:ext cx="231955" cy="261582"/>
              <a:chOff x="15883722" y="4979904"/>
              <a:chExt cx="231955" cy="261582"/>
            </a:xfrm>
          </p:grpSpPr>
          <p:sp>
            <p:nvSpPr>
              <p:cNvPr id="45" name="Google Shape;255;p15"/>
              <p:cNvSpPr/>
              <p:nvPr/>
            </p:nvSpPr>
            <p:spPr>
              <a:xfrm>
                <a:off x="15883722"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6" name="Google Shape;256;p15"/>
              <p:cNvSpPr txBox="1"/>
              <p:nvPr/>
            </p:nvSpPr>
            <p:spPr>
              <a:xfrm>
                <a:off x="15905037"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7" name="Google Shape;257;p15"/>
            <p:cNvGrpSpPr/>
            <p:nvPr/>
          </p:nvGrpSpPr>
          <p:grpSpPr>
            <a:xfrm>
              <a:off x="14836094" y="5512414"/>
              <a:ext cx="231955" cy="261582"/>
              <a:chOff x="14836094" y="5512414"/>
              <a:chExt cx="231955" cy="261582"/>
            </a:xfrm>
          </p:grpSpPr>
          <p:sp>
            <p:nvSpPr>
              <p:cNvPr id="48" name="Google Shape;258;p15"/>
              <p:cNvSpPr/>
              <p:nvPr/>
            </p:nvSpPr>
            <p:spPr>
              <a:xfrm>
                <a:off x="14836094"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9" name="Google Shape;259;p15"/>
              <p:cNvSpPr txBox="1"/>
              <p:nvPr/>
            </p:nvSpPr>
            <p:spPr>
              <a:xfrm>
                <a:off x="14857418"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0" name="Google Shape;260;p15"/>
            <p:cNvGrpSpPr/>
            <p:nvPr/>
          </p:nvGrpSpPr>
          <p:grpSpPr>
            <a:xfrm>
              <a:off x="15359908" y="5512414"/>
              <a:ext cx="231955" cy="261582"/>
              <a:chOff x="15359908" y="5512414"/>
              <a:chExt cx="231955" cy="261582"/>
            </a:xfrm>
          </p:grpSpPr>
          <p:sp>
            <p:nvSpPr>
              <p:cNvPr id="51" name="Google Shape;261;p15"/>
              <p:cNvSpPr/>
              <p:nvPr/>
            </p:nvSpPr>
            <p:spPr>
              <a:xfrm>
                <a:off x="15359908"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2" name="Google Shape;262;p15"/>
              <p:cNvSpPr txBox="1"/>
              <p:nvPr/>
            </p:nvSpPr>
            <p:spPr>
              <a:xfrm>
                <a:off x="15381232"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3" name="Google Shape;263;p15"/>
            <p:cNvGrpSpPr/>
            <p:nvPr/>
          </p:nvGrpSpPr>
          <p:grpSpPr>
            <a:xfrm>
              <a:off x="15883722" y="5512414"/>
              <a:ext cx="231955" cy="261582"/>
              <a:chOff x="15883722" y="5512414"/>
              <a:chExt cx="231955" cy="261582"/>
            </a:xfrm>
          </p:grpSpPr>
          <p:sp>
            <p:nvSpPr>
              <p:cNvPr id="54" name="Google Shape;264;p15"/>
              <p:cNvSpPr/>
              <p:nvPr/>
            </p:nvSpPr>
            <p:spPr>
              <a:xfrm>
                <a:off x="15883722"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5" name="Google Shape;265;p15"/>
              <p:cNvSpPr txBox="1"/>
              <p:nvPr/>
            </p:nvSpPr>
            <p:spPr>
              <a:xfrm>
                <a:off x="15905037"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6" name="Google Shape;266;p15"/>
            <p:cNvGrpSpPr/>
            <p:nvPr/>
          </p:nvGrpSpPr>
          <p:grpSpPr>
            <a:xfrm>
              <a:off x="16384676" y="4979904"/>
              <a:ext cx="231955" cy="261582"/>
              <a:chOff x="16384676" y="4979904"/>
              <a:chExt cx="231955" cy="261582"/>
            </a:xfrm>
          </p:grpSpPr>
          <p:sp>
            <p:nvSpPr>
              <p:cNvPr id="57" name="Google Shape;267;p15"/>
              <p:cNvSpPr/>
              <p:nvPr/>
            </p:nvSpPr>
            <p:spPr>
              <a:xfrm>
                <a:off x="16384676"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8" name="Google Shape;268;p15"/>
              <p:cNvSpPr txBox="1"/>
              <p:nvPr/>
            </p:nvSpPr>
            <p:spPr>
              <a:xfrm>
                <a:off x="16406000"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9" name="Google Shape;269;p15"/>
            <p:cNvGrpSpPr/>
            <p:nvPr/>
          </p:nvGrpSpPr>
          <p:grpSpPr>
            <a:xfrm>
              <a:off x="16908490" y="4979904"/>
              <a:ext cx="231955" cy="261582"/>
              <a:chOff x="16908490" y="4979904"/>
              <a:chExt cx="231955" cy="261582"/>
            </a:xfrm>
          </p:grpSpPr>
          <p:sp>
            <p:nvSpPr>
              <p:cNvPr id="60" name="Google Shape;270;p15"/>
              <p:cNvSpPr/>
              <p:nvPr/>
            </p:nvSpPr>
            <p:spPr>
              <a:xfrm>
                <a:off x="16908490"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1" name="Google Shape;271;p15"/>
              <p:cNvSpPr txBox="1"/>
              <p:nvPr/>
            </p:nvSpPr>
            <p:spPr>
              <a:xfrm>
                <a:off x="16929814"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2" name="Google Shape;272;p15"/>
            <p:cNvGrpSpPr/>
            <p:nvPr/>
          </p:nvGrpSpPr>
          <p:grpSpPr>
            <a:xfrm>
              <a:off x="16384676" y="5512414"/>
              <a:ext cx="231955" cy="261582"/>
              <a:chOff x="16384676" y="5512414"/>
              <a:chExt cx="231955" cy="261582"/>
            </a:xfrm>
          </p:grpSpPr>
          <p:sp>
            <p:nvSpPr>
              <p:cNvPr id="63" name="Google Shape;273;p15"/>
              <p:cNvSpPr/>
              <p:nvPr/>
            </p:nvSpPr>
            <p:spPr>
              <a:xfrm>
                <a:off x="16384676"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4" name="Google Shape;274;p15"/>
              <p:cNvSpPr txBox="1"/>
              <p:nvPr/>
            </p:nvSpPr>
            <p:spPr>
              <a:xfrm>
                <a:off x="16406000"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5" name="Google Shape;275;p15"/>
            <p:cNvGrpSpPr/>
            <p:nvPr/>
          </p:nvGrpSpPr>
          <p:grpSpPr>
            <a:xfrm>
              <a:off x="16908490" y="5512414"/>
              <a:ext cx="231955" cy="261582"/>
              <a:chOff x="16908490" y="5512414"/>
              <a:chExt cx="231955" cy="261582"/>
            </a:xfrm>
          </p:grpSpPr>
          <p:sp>
            <p:nvSpPr>
              <p:cNvPr id="66" name="Google Shape;276;p15"/>
              <p:cNvSpPr/>
              <p:nvPr/>
            </p:nvSpPr>
            <p:spPr>
              <a:xfrm>
                <a:off x="16908490"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7" name="Google Shape;277;p15"/>
              <p:cNvSpPr txBox="1"/>
              <p:nvPr/>
            </p:nvSpPr>
            <p:spPr>
              <a:xfrm>
                <a:off x="16929814"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68" name="Google Shape;278;p15"/>
            <p:cNvSpPr txBox="1"/>
            <p:nvPr/>
          </p:nvSpPr>
          <p:spPr>
            <a:xfrm>
              <a:off x="17441521"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69" name="Google Shape;279;p15"/>
            <p:cNvSpPr txBox="1"/>
            <p:nvPr/>
          </p:nvSpPr>
          <p:spPr>
            <a:xfrm>
              <a:off x="17965335"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0" name="Google Shape;280;p15"/>
            <p:cNvSpPr txBox="1"/>
            <p:nvPr/>
          </p:nvSpPr>
          <p:spPr>
            <a:xfrm>
              <a:off x="17441521"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1" name="Google Shape;281;p15"/>
            <p:cNvSpPr txBox="1"/>
            <p:nvPr/>
          </p:nvSpPr>
          <p:spPr>
            <a:xfrm>
              <a:off x="17965335"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72" name="Google Shape;244;p15"/>
          <p:cNvSpPr txBox="1"/>
          <p:nvPr/>
        </p:nvSpPr>
        <p:spPr>
          <a:xfrm>
            <a:off x="4353458" y="4044162"/>
            <a:ext cx="7744620" cy="172290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sz="96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兒少保護服務</a:t>
            </a:r>
          </a:p>
        </p:txBody>
      </p:sp>
      <p:pic>
        <p:nvPicPr>
          <p:cNvPr id="73" name="圖片 2"/>
          <p:cNvPicPr>
            <a:picLocks noChangeAspect="1"/>
          </p:cNvPicPr>
          <p:nvPr/>
        </p:nvPicPr>
        <p:blipFill>
          <a:blip r:embed="rId4"/>
          <a:stretch>
            <a:fillRect/>
          </a:stretch>
        </p:blipFill>
        <p:spPr>
          <a:xfrm>
            <a:off x="15520787" y="2889147"/>
            <a:ext cx="2221543" cy="2221543"/>
          </a:xfrm>
          <a:prstGeom prst="rect">
            <a:avLst/>
          </a:prstGeom>
          <a:noFill/>
          <a:ln cap="flat">
            <a:noFill/>
          </a:ln>
        </p:spPr>
      </p:pic>
      <p:pic>
        <p:nvPicPr>
          <p:cNvPr id="74" name="圖片 3"/>
          <p:cNvPicPr>
            <a:picLocks noChangeAspect="1"/>
          </p:cNvPicPr>
          <p:nvPr/>
        </p:nvPicPr>
        <p:blipFill>
          <a:blip r:embed="rId5"/>
          <a:stretch>
            <a:fillRect/>
          </a:stretch>
        </p:blipFill>
        <p:spPr>
          <a:xfrm>
            <a:off x="363967" y="8531269"/>
            <a:ext cx="1956989" cy="1499744"/>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3"/>
          <p:cNvSpPr txBox="1"/>
          <p:nvPr/>
        </p:nvSpPr>
        <p:spPr>
          <a:xfrm>
            <a:off x="12915900" y="9534521"/>
            <a:ext cx="4114800" cy="54768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C6EF7E-E151-4C12-B0C0-9A44644A9344}" type="slidenum">
              <a:rPr/>
              <a:t>35</a:t>
            </a:fld>
            <a:endParaRPr lang="en-US" sz="1800" b="0" i="0" u="none" strike="noStrike" kern="0" cap="none" spc="0" baseline="0">
              <a:solidFill>
                <a:srgbClr val="FFFFFF"/>
              </a:solidFill>
              <a:uFillTx/>
              <a:latin typeface="Calibri" pitchFamily="34"/>
              <a:ea typeface="微軟正黑體" pitchFamily="34"/>
              <a:cs typeface="Arial"/>
            </a:endParaRPr>
          </a:p>
        </p:txBody>
      </p:sp>
      <p:sp>
        <p:nvSpPr>
          <p:cNvPr id="3" name="矩形 8"/>
          <p:cNvSpPr/>
          <p:nvPr/>
        </p:nvSpPr>
        <p:spPr>
          <a:xfrm>
            <a:off x="6736494" y="738551"/>
            <a:ext cx="3262432" cy="877163"/>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兒少保護</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sp>
        <p:nvSpPr>
          <p:cNvPr id="4" name="文本框 6"/>
          <p:cNvSpPr txBox="1"/>
          <p:nvPr/>
        </p:nvSpPr>
        <p:spPr>
          <a:xfrm>
            <a:off x="6788944" y="4112422"/>
            <a:ext cx="8308183" cy="2308324"/>
          </a:xfrm>
          <a:prstGeom prst="rect">
            <a:avLst/>
          </a:prstGeom>
          <a:noFill/>
          <a:ln cap="flat">
            <a:noFill/>
          </a:ln>
        </p:spPr>
        <p:txBody>
          <a:bodyPr vert="horz" wrap="square" lIns="91440" tIns="45720" rIns="91440" bIns="45720" anchor="t" anchorCtr="0" compatLnSpc="1">
            <a:spAutoFit/>
          </a:bodyPr>
          <a:lstStyle/>
          <a:p>
            <a:pPr marL="342900" marR="0" lvl="0" indent="-3429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兒童：未滿十二歲之人。</a:t>
            </a:r>
            <a:endParaRPr lang="en-US"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342900" marR="0" lvl="0" indent="-3429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少年：十二歲以上未滿十八歲 </a:t>
            </a:r>
            <a:r>
              <a:rPr lang="en-US"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p>
          <a:p>
            <a:pPr marL="342900" marR="0" lvl="0" indent="-3429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8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之人。</a:t>
            </a:r>
            <a:endParaRPr lang="en-US" sz="4800" b="1" i="0" u="none" strike="noStrike" kern="0" cap="none" spc="0" baseline="0" dirty="0">
              <a:solidFill>
                <a:srgbClr val="F7C475"/>
              </a:solidFill>
              <a:uFillTx/>
              <a:latin typeface="微軟正黑體" panose="020B0604030504040204" pitchFamily="34" charset="-120"/>
              <a:ea typeface="微軟正黑體" panose="020B0604030504040204" pitchFamily="34" charset="-120"/>
              <a:cs typeface="Arial"/>
            </a:endParaRPr>
          </a:p>
        </p:txBody>
      </p:sp>
      <p:sp>
        <p:nvSpPr>
          <p:cNvPr id="5" name="矩形 1"/>
          <p:cNvSpPr/>
          <p:nvPr/>
        </p:nvSpPr>
        <p:spPr>
          <a:xfrm>
            <a:off x="6134096" y="2900367"/>
            <a:ext cx="10708483" cy="830997"/>
          </a:xfrm>
          <a:prstGeom prst="rect">
            <a:avLst/>
          </a:prstGeom>
          <a:noFill/>
          <a:ln cap="flat">
            <a:noFill/>
            <a:prstDash val="solid"/>
          </a:ln>
        </p:spPr>
        <p:txBody>
          <a:bodyPr vert="horz" wrap="square" lIns="91440" tIns="45720" rIns="91440" bIns="45720" anchor="t" anchorCtr="0" compatLnSpc="1">
            <a:spAutoFit/>
          </a:bodyPr>
          <a:lstStyle/>
          <a:p>
            <a:pPr marL="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兒童及少年福利與權益保障法第</a:t>
            </a:r>
            <a:r>
              <a:rPr lang="en-US" sz="48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2</a:t>
            </a:r>
            <a:r>
              <a:rPr lang="zh-TW"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條</a:t>
            </a:r>
            <a:endParaRPr lang="en-US"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pic>
        <p:nvPicPr>
          <p:cNvPr id="6" name="Picture 6" descr="Cartoon vector stick man stickman drawing of two smiling men holding a large empty sign."/>
          <p:cNvPicPr>
            <a:picLocks noChangeAspect="1"/>
          </p:cNvPicPr>
          <p:nvPr/>
        </p:nvPicPr>
        <p:blipFill>
          <a:blip r:embed="rId2"/>
          <a:srcRect b="9555"/>
          <a:stretch>
            <a:fillRect/>
          </a:stretch>
        </p:blipFill>
        <p:spPr>
          <a:xfrm>
            <a:off x="1073944" y="3128967"/>
            <a:ext cx="4857749" cy="3619496"/>
          </a:xfrm>
          <a:prstGeom prst="rect">
            <a:avLst/>
          </a:prstGeom>
          <a:noFill/>
          <a:ln cap="flat">
            <a:noFill/>
          </a:ln>
        </p:spPr>
      </p:pic>
      <p:sp>
        <p:nvSpPr>
          <p:cNvPr id="7" name="文字方塊 2"/>
          <p:cNvSpPr txBox="1"/>
          <p:nvPr/>
        </p:nvSpPr>
        <p:spPr>
          <a:xfrm>
            <a:off x="2028825" y="4874163"/>
            <a:ext cx="2714625" cy="78482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5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定義</a:t>
            </a:r>
            <a:r>
              <a:rPr lang="en-US" sz="45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a:t>
            </a:r>
            <a:r>
              <a:rPr lang="zh-TW" sz="45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一</a:t>
            </a:r>
            <a:r>
              <a:rPr lang="en-US" sz="45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a:t>
            </a:r>
          </a:p>
        </p:txBody>
      </p:sp>
      <p:pic>
        <p:nvPicPr>
          <p:cNvPr id="8" name="圖片 8"/>
          <p:cNvPicPr>
            <a:picLocks noChangeAspect="1"/>
          </p:cNvPicPr>
          <p:nvPr/>
        </p:nvPicPr>
        <p:blipFill>
          <a:blip r:embed="rId3"/>
          <a:stretch>
            <a:fillRect/>
          </a:stretch>
        </p:blipFill>
        <p:spPr>
          <a:xfrm>
            <a:off x="324255" y="8576367"/>
            <a:ext cx="1956989" cy="1505843"/>
          </a:xfrm>
          <a:prstGeom prst="rect">
            <a:avLst/>
          </a:prstGeom>
          <a:noFill/>
          <a:ln cap="flat">
            <a:noFill/>
          </a:ln>
        </p:spPr>
      </p:pic>
      <p:pic>
        <p:nvPicPr>
          <p:cNvPr id="9" name="圖片 9"/>
          <p:cNvPicPr>
            <a:picLocks noChangeAspect="1"/>
          </p:cNvPicPr>
          <p:nvPr/>
        </p:nvPicPr>
        <p:blipFill>
          <a:blip r:embed="rId4"/>
          <a:stretch>
            <a:fillRect/>
          </a:stretch>
        </p:blipFill>
        <p:spPr>
          <a:xfrm>
            <a:off x="14048210" y="6513115"/>
            <a:ext cx="2097834" cy="2063252"/>
          </a:xfrm>
          <a:prstGeom prst="rect">
            <a:avLst/>
          </a:prstGeom>
          <a:noFill/>
          <a:ln cap="flat">
            <a:noFill/>
          </a:ln>
        </p:spPr>
      </p:pic>
      <p:pic>
        <p:nvPicPr>
          <p:cNvPr id="10" name="圖片 10"/>
          <p:cNvPicPr>
            <a:picLocks noChangeAspect="1"/>
          </p:cNvPicPr>
          <p:nvPr/>
        </p:nvPicPr>
        <p:blipFill>
          <a:blip r:embed="rId5"/>
          <a:stretch>
            <a:fillRect/>
          </a:stretch>
        </p:blipFill>
        <p:spPr>
          <a:xfrm>
            <a:off x="14585347" y="7452369"/>
            <a:ext cx="2705581" cy="1657761"/>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Vector cartoon stick figure drawing conceptual illustration of man pointing and blaming boy or another man. Concept of guilt."/>
          <p:cNvPicPr>
            <a:picLocks noChangeAspect="1"/>
          </p:cNvPicPr>
          <p:nvPr/>
        </p:nvPicPr>
        <p:blipFill>
          <a:blip r:embed="rId3"/>
          <a:srcRect b="6245"/>
          <a:stretch>
            <a:fillRect/>
          </a:stretch>
        </p:blipFill>
        <p:spPr>
          <a:xfrm>
            <a:off x="12706346" y="4798222"/>
            <a:ext cx="3562346" cy="2793208"/>
          </a:xfrm>
          <a:prstGeom prst="rect">
            <a:avLst/>
          </a:prstGeom>
          <a:noFill/>
          <a:ln cap="flat">
            <a:noFill/>
          </a:ln>
        </p:spPr>
      </p:pic>
      <p:sp>
        <p:nvSpPr>
          <p:cNvPr id="3" name="文本框 6"/>
          <p:cNvSpPr txBox="1"/>
          <p:nvPr/>
        </p:nvSpPr>
        <p:spPr>
          <a:xfrm>
            <a:off x="1554955" y="1716877"/>
            <a:ext cx="1338827" cy="55399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000" b="0" i="0" u="none" strike="noStrike" kern="0" cap="none" spc="0" baseline="0">
                <a:solidFill>
                  <a:srgbClr val="FFFFFF"/>
                </a:solidFill>
                <a:uFillTx/>
                <a:latin typeface="Calibri" pitchFamily="34"/>
                <a:ea typeface="Microsoft YaHei" pitchFamily="34"/>
                <a:cs typeface="Arial"/>
              </a:rPr>
              <a:t>兒少法</a:t>
            </a:r>
            <a:endParaRPr lang="en-US" sz="3000" b="0" i="0" u="none" strike="noStrike" kern="0" cap="none" spc="0" baseline="0">
              <a:solidFill>
                <a:srgbClr val="FFFFFF"/>
              </a:solidFill>
              <a:uFillTx/>
              <a:latin typeface="Calibri" pitchFamily="34"/>
              <a:ea typeface="Microsoft YaHei" pitchFamily="34"/>
              <a:cs typeface="Arial"/>
            </a:endParaRPr>
          </a:p>
        </p:txBody>
      </p:sp>
      <p:sp>
        <p:nvSpPr>
          <p:cNvPr id="4" name="矩形 21"/>
          <p:cNvSpPr/>
          <p:nvPr/>
        </p:nvSpPr>
        <p:spPr>
          <a:xfrm>
            <a:off x="6366153" y="456770"/>
            <a:ext cx="6340197" cy="877163"/>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兒少保護定義</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r>
              <a:rPr lang="zh-TW" altLang="en-US" sz="6000" b="1" kern="0" dirty="0">
                <a:solidFill>
                  <a:srgbClr val="055E5C"/>
                </a:solidFill>
                <a:latin typeface="微軟正黑體" panose="020B0604030504040204" pitchFamily="34" charset="-120"/>
                <a:ea typeface="微軟正黑體" panose="020B0604030504040204" pitchFamily="34" charset="-120"/>
                <a:cs typeface="Arial"/>
              </a:rPr>
              <a:t>一</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pic>
        <p:nvPicPr>
          <p:cNvPr id="5" name="图片 5"/>
          <p:cNvPicPr>
            <a:picLocks noChangeAspect="1"/>
          </p:cNvPicPr>
          <p:nvPr/>
        </p:nvPicPr>
        <p:blipFill>
          <a:blip r:embed="rId4"/>
          <a:srcRect/>
          <a:stretch>
            <a:fillRect/>
          </a:stretch>
        </p:blipFill>
        <p:spPr>
          <a:xfrm>
            <a:off x="-1643679" y="721516"/>
            <a:ext cx="21492688" cy="8651083"/>
          </a:xfrm>
          <a:prstGeom prst="rect">
            <a:avLst/>
          </a:prstGeom>
          <a:noFill/>
          <a:ln cap="flat">
            <a:noFill/>
          </a:ln>
        </p:spPr>
      </p:pic>
      <p:sp>
        <p:nvSpPr>
          <p:cNvPr id="6" name="矩形 4"/>
          <p:cNvSpPr/>
          <p:nvPr/>
        </p:nvSpPr>
        <p:spPr>
          <a:xfrm>
            <a:off x="2012155" y="2169322"/>
            <a:ext cx="14608966" cy="738661"/>
          </a:xfrm>
          <a:prstGeom prst="rect">
            <a:avLst/>
          </a:prstGeom>
          <a:noFill/>
          <a:ln cap="flat">
            <a:noFill/>
            <a:prstDash val="solid"/>
          </a:ln>
        </p:spPr>
        <p:txBody>
          <a:bodyPr vert="horz" wrap="square" lIns="91440" tIns="45720" rIns="91440" bIns="45720" anchor="t" anchorCtr="0" compatLnSpc="1">
            <a:spAutoFit/>
          </a:bodyPr>
          <a:lstStyle/>
          <a:p>
            <a:pPr marL="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兒童及少年福利與權益保障法第</a:t>
            </a:r>
            <a:r>
              <a:rPr lang="en-US" sz="42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53</a:t>
            </a:r>
            <a:r>
              <a:rPr lang="zh-TW" sz="4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條責任通報之各項情形</a:t>
            </a:r>
            <a:endParaRPr lang="en-US" sz="4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7" name="矩形 5"/>
          <p:cNvSpPr/>
          <p:nvPr/>
        </p:nvSpPr>
        <p:spPr>
          <a:xfrm>
            <a:off x="2012155" y="3678649"/>
            <a:ext cx="13442155" cy="4170368"/>
          </a:xfrm>
          <a:prstGeom prst="rect">
            <a:avLst/>
          </a:prstGeom>
          <a:noFill/>
          <a:ln cap="flat">
            <a:noFill/>
            <a:prstDash val="solid"/>
          </a:ln>
        </p:spPr>
        <p:txBody>
          <a:bodyPr vert="horz" wrap="square" lIns="91440" tIns="45720" rIns="91440" bIns="45720" anchor="t" anchorCtr="0" compatLnSpc="1">
            <a:spAutoFit/>
          </a:bodyPr>
          <a:lstStyle/>
          <a:p>
            <a:pPr marL="358773" marR="0" lvl="1" indent="0" algn="l" defTabSz="914400" rtl="0" fontAlgn="auto" hangingPunct="1">
              <a:lnSpc>
                <a:spcPts val="525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施用毒品、非法施用管制藥品或其他有害身心健康物質。</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358773" marR="0" lvl="1" indent="0" algn="l" defTabSz="914400" rtl="0" fontAlgn="auto" hangingPunct="1">
              <a:lnSpc>
                <a:spcPts val="525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充當第四十七條第一項場所之侍應。</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358773" marR="0" lvl="1" indent="0" algn="l" defTabSz="914400" rtl="0" fontAlgn="auto" hangingPunct="1">
              <a:lnSpc>
                <a:spcPts val="525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遭受第四十九條各款之行為。 </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p>
          <a:p>
            <a:pPr marL="358773" marR="0" lvl="1" indent="0" algn="l" defTabSz="914400" rtl="0" fontAlgn="auto" hangingPunct="1">
              <a:lnSpc>
                <a:spcPts val="525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有第五十一條之情形。</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p>
          <a:p>
            <a:pPr marL="358773" marR="0" lvl="1" indent="0" algn="l" defTabSz="914400" rtl="0" fontAlgn="auto" hangingPunct="1">
              <a:lnSpc>
                <a:spcPts val="525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有第五十六條第一項各款之情形。 </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p>
          <a:p>
            <a:pPr marL="358773" marR="0" lvl="1" indent="0" algn="l" defTabSz="914400" rtl="0" fontAlgn="auto" hangingPunct="1">
              <a:lnSpc>
                <a:spcPts val="525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遭受其他傷害之情形。</a:t>
            </a:r>
          </a:p>
        </p:txBody>
      </p:sp>
      <p:pic>
        <p:nvPicPr>
          <p:cNvPr id="8" name="圖片 1"/>
          <p:cNvPicPr>
            <a:picLocks noChangeAspect="1"/>
          </p:cNvPicPr>
          <p:nvPr/>
        </p:nvPicPr>
        <p:blipFill>
          <a:blip r:embed="rId5"/>
          <a:stretch>
            <a:fillRect/>
          </a:stretch>
        </p:blipFill>
        <p:spPr>
          <a:xfrm>
            <a:off x="267388" y="8619683"/>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1554955" y="1716877"/>
            <a:ext cx="1338827" cy="55399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000" b="0" i="0" u="none" strike="noStrike" kern="0" cap="none" spc="0" baseline="0">
                <a:solidFill>
                  <a:srgbClr val="FFFFFF"/>
                </a:solidFill>
                <a:uFillTx/>
                <a:latin typeface="Calibri" pitchFamily="34"/>
                <a:ea typeface="Microsoft YaHei" pitchFamily="34"/>
                <a:cs typeface="Arial"/>
              </a:rPr>
              <a:t>兒少法</a:t>
            </a:r>
            <a:endParaRPr lang="en-US" sz="3000" b="0" i="0" u="none" strike="noStrike" kern="0" cap="none" spc="0" baseline="0">
              <a:solidFill>
                <a:srgbClr val="FFFFFF"/>
              </a:solidFill>
              <a:uFillTx/>
              <a:latin typeface="Calibri" pitchFamily="34"/>
              <a:ea typeface="Microsoft YaHei" pitchFamily="34"/>
              <a:cs typeface="Arial"/>
            </a:endParaRPr>
          </a:p>
        </p:txBody>
      </p:sp>
      <p:sp>
        <p:nvSpPr>
          <p:cNvPr id="3" name="矩形 21"/>
          <p:cNvSpPr/>
          <p:nvPr/>
        </p:nvSpPr>
        <p:spPr>
          <a:xfrm>
            <a:off x="6326980" y="407191"/>
            <a:ext cx="6340193" cy="87716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兒少保護定義</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二</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pic>
        <p:nvPicPr>
          <p:cNvPr id="4" name="图片 5"/>
          <p:cNvPicPr>
            <a:picLocks noChangeAspect="1"/>
          </p:cNvPicPr>
          <p:nvPr/>
        </p:nvPicPr>
        <p:blipFill>
          <a:blip r:embed="rId3"/>
          <a:srcRect/>
          <a:stretch>
            <a:fillRect/>
          </a:stretch>
        </p:blipFill>
        <p:spPr>
          <a:xfrm>
            <a:off x="-1712122" y="845774"/>
            <a:ext cx="21464589" cy="8336758"/>
          </a:xfrm>
          <a:prstGeom prst="rect">
            <a:avLst/>
          </a:prstGeom>
          <a:noFill/>
          <a:ln cap="flat">
            <a:noFill/>
          </a:ln>
        </p:spPr>
      </p:pic>
      <p:sp>
        <p:nvSpPr>
          <p:cNvPr id="5" name="矩形 4"/>
          <p:cNvSpPr/>
          <p:nvPr/>
        </p:nvSpPr>
        <p:spPr>
          <a:xfrm>
            <a:off x="1809753" y="2609853"/>
            <a:ext cx="14611353" cy="830997"/>
          </a:xfrm>
          <a:prstGeom prst="rect">
            <a:avLst/>
          </a:prstGeom>
          <a:noFill/>
          <a:ln cap="flat">
            <a:noFill/>
            <a:prstDash val="solid"/>
          </a:ln>
        </p:spPr>
        <p:txBody>
          <a:bodyPr vert="horz" wrap="square" lIns="91440" tIns="45720" rIns="91440" bIns="45720" anchor="t" anchorCtr="0" compatLnSpc="1">
            <a:spAutoFit/>
          </a:bodyPr>
          <a:lstStyle/>
          <a:p>
            <a:pPr marL="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兒童及少年福利與權益保障法第</a:t>
            </a:r>
            <a:r>
              <a:rPr lang="en-US" sz="48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47</a:t>
            </a:r>
            <a:r>
              <a:rPr lang="zh-TW"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條第</a:t>
            </a:r>
            <a:r>
              <a:rPr lang="en-US" sz="48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1</a:t>
            </a:r>
            <a:r>
              <a:rPr lang="zh-TW"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項場所</a:t>
            </a:r>
            <a:endParaRPr lang="en-US"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6" name="矩形 1"/>
          <p:cNvSpPr/>
          <p:nvPr/>
        </p:nvSpPr>
        <p:spPr>
          <a:xfrm>
            <a:off x="1809753" y="3586167"/>
            <a:ext cx="14420846" cy="1900516"/>
          </a:xfrm>
          <a:prstGeom prst="rect">
            <a:avLst/>
          </a:prstGeom>
          <a:noFill/>
          <a:ln cap="flat">
            <a:noFill/>
            <a:prstDash val="solid"/>
          </a:ln>
        </p:spPr>
        <p:txBody>
          <a:bodyPr vert="horz" wrap="square" lIns="91440" tIns="45720" rIns="91440" bIns="45720" anchor="t" anchorCtr="0" compatLnSpc="1">
            <a:spAutoFit/>
          </a:bodyPr>
          <a:lstStyle/>
          <a:p>
            <a:pPr marL="0" marR="0" lvl="1" indent="0" algn="l" defTabSz="914400" rtl="0" fontAlgn="auto" hangingPunct="1">
              <a:lnSpc>
                <a:spcPts val="4650"/>
              </a:lnSpc>
              <a:spcBef>
                <a:spcPts val="0"/>
              </a:spcBef>
              <a:spcAft>
                <a:spcPts val="0"/>
              </a:spcAft>
              <a:buNone/>
              <a:tabLst/>
              <a:defRPr sz="1800" b="0" i="0" u="none" strike="noStrike" kern="0" cap="none" spc="0" baseline="0">
                <a:solidFill>
                  <a:srgbClr val="000000"/>
                </a:solidFill>
                <a:uFillTx/>
              </a:defRPr>
            </a:pPr>
            <a:r>
              <a:rPr lang="zh-TW" sz="4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酒家、特種咖啡茶室、成人用品零售店、限制級電子遊戲場及其他涉及賭博、色情、暴力等場所</a:t>
            </a:r>
            <a:r>
              <a:rPr lang="en-US" sz="4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endPar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1" indent="0" algn="l" defTabSz="914400" rtl="0" fontAlgn="auto" hangingPunct="1">
              <a:lnSpc>
                <a:spcPts val="465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【兒少不得充當上述場所之侍應】</a:t>
            </a:r>
          </a:p>
        </p:txBody>
      </p:sp>
      <p:pic>
        <p:nvPicPr>
          <p:cNvPr id="7" name="圖片 1"/>
          <p:cNvPicPr>
            <a:picLocks noChangeAspect="1"/>
          </p:cNvPicPr>
          <p:nvPr/>
        </p:nvPicPr>
        <p:blipFill>
          <a:blip r:embed="rId4"/>
          <a:stretch>
            <a:fillRect/>
          </a:stretch>
        </p:blipFill>
        <p:spPr>
          <a:xfrm>
            <a:off x="464542" y="8388696"/>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1554955" y="1716877"/>
            <a:ext cx="1338827" cy="55399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000" b="0" i="0" u="none" strike="noStrike" kern="0" cap="none" spc="0" baseline="0">
                <a:solidFill>
                  <a:srgbClr val="FFFFFF"/>
                </a:solidFill>
                <a:uFillTx/>
                <a:latin typeface="Calibri" pitchFamily="34"/>
                <a:ea typeface="Microsoft YaHei" pitchFamily="34"/>
                <a:cs typeface="Arial"/>
              </a:rPr>
              <a:t>兒少法</a:t>
            </a:r>
            <a:endParaRPr lang="en-US" sz="3000" b="0" i="0" u="none" strike="noStrike" kern="0" cap="none" spc="0" baseline="0">
              <a:solidFill>
                <a:srgbClr val="FFFFFF"/>
              </a:solidFill>
              <a:uFillTx/>
              <a:latin typeface="Calibri" pitchFamily="34"/>
              <a:ea typeface="Microsoft YaHei" pitchFamily="34"/>
              <a:cs typeface="Arial"/>
            </a:endParaRPr>
          </a:p>
        </p:txBody>
      </p:sp>
      <p:sp>
        <p:nvSpPr>
          <p:cNvPr id="3" name="文本框 18"/>
          <p:cNvSpPr txBox="1"/>
          <p:nvPr/>
        </p:nvSpPr>
        <p:spPr>
          <a:xfrm>
            <a:off x="7384255" y="5684047"/>
            <a:ext cx="1338827" cy="55399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000" b="0" i="0" u="none" strike="noStrike" kern="0" cap="none" spc="0" baseline="0">
                <a:solidFill>
                  <a:srgbClr val="FFFFFF"/>
                </a:solidFill>
                <a:uFillTx/>
                <a:latin typeface="Calibri" pitchFamily="34"/>
                <a:ea typeface="Microsoft YaHei" pitchFamily="34"/>
                <a:cs typeface="Arial"/>
              </a:rPr>
              <a:t>家暴法</a:t>
            </a:r>
            <a:endParaRPr lang="en-US" sz="3000" b="0" i="0" u="none" strike="noStrike" kern="0" cap="none" spc="0" baseline="0">
              <a:solidFill>
                <a:srgbClr val="FFFFFF"/>
              </a:solidFill>
              <a:uFillTx/>
              <a:latin typeface="Calibri" pitchFamily="34"/>
              <a:ea typeface="Microsoft YaHei" pitchFamily="34"/>
              <a:cs typeface="Arial"/>
            </a:endParaRPr>
          </a:p>
        </p:txBody>
      </p:sp>
      <p:sp>
        <p:nvSpPr>
          <p:cNvPr id="4" name="矩形 21"/>
          <p:cNvSpPr/>
          <p:nvPr/>
        </p:nvSpPr>
        <p:spPr>
          <a:xfrm>
            <a:off x="5967410" y="410666"/>
            <a:ext cx="6340197" cy="877163"/>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兒少保護定義</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r>
              <a:rPr lang="zh-TW" altLang="en-US" sz="6000" b="1" kern="0" dirty="0">
                <a:solidFill>
                  <a:srgbClr val="055E5C"/>
                </a:solidFill>
                <a:latin typeface="微軟正黑體" panose="020B0604030504040204" pitchFamily="34" charset="-120"/>
                <a:ea typeface="微軟正黑體" panose="020B0604030504040204" pitchFamily="34" charset="-120"/>
                <a:cs typeface="Arial"/>
              </a:rPr>
              <a:t>三</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pic>
        <p:nvPicPr>
          <p:cNvPr id="5" name="图片 5"/>
          <p:cNvPicPr>
            <a:picLocks noChangeAspect="1"/>
          </p:cNvPicPr>
          <p:nvPr/>
        </p:nvPicPr>
        <p:blipFill>
          <a:blip r:embed="rId3"/>
          <a:srcRect/>
          <a:stretch>
            <a:fillRect/>
          </a:stretch>
        </p:blipFill>
        <p:spPr>
          <a:xfrm>
            <a:off x="-1700207" y="1088236"/>
            <a:ext cx="21464589" cy="8110535"/>
          </a:xfrm>
          <a:prstGeom prst="rect">
            <a:avLst/>
          </a:prstGeom>
          <a:noFill/>
          <a:ln cap="flat">
            <a:noFill/>
          </a:ln>
        </p:spPr>
      </p:pic>
      <p:sp>
        <p:nvSpPr>
          <p:cNvPr id="6" name="矩形 4"/>
          <p:cNvSpPr/>
          <p:nvPr/>
        </p:nvSpPr>
        <p:spPr>
          <a:xfrm>
            <a:off x="1509710" y="2364583"/>
            <a:ext cx="14611353" cy="738661"/>
          </a:xfrm>
          <a:prstGeom prst="rect">
            <a:avLst/>
          </a:prstGeom>
          <a:noFill/>
          <a:ln cap="flat">
            <a:noFill/>
            <a:prstDash val="solid"/>
          </a:ln>
        </p:spPr>
        <p:txBody>
          <a:bodyPr vert="horz" wrap="square" lIns="91440" tIns="45720" rIns="91440" bIns="45720" anchor="t" anchorCtr="0" compatLnSpc="1">
            <a:spAutoFit/>
          </a:bodyPr>
          <a:lstStyle/>
          <a:p>
            <a:pPr marL="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兒童及少年福利與權益保障法第</a:t>
            </a:r>
            <a:r>
              <a:rPr lang="en-US" sz="42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49</a:t>
            </a:r>
            <a:r>
              <a:rPr lang="zh-TW" sz="4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條</a:t>
            </a:r>
            <a:endParaRPr lang="en-US" sz="4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7" name="矩形 2"/>
          <p:cNvSpPr/>
          <p:nvPr/>
        </p:nvSpPr>
        <p:spPr>
          <a:xfrm>
            <a:off x="2224085" y="3212305"/>
            <a:ext cx="14397035" cy="4662818"/>
          </a:xfrm>
          <a:prstGeom prst="rect">
            <a:avLst/>
          </a:prstGeom>
          <a:noFill/>
          <a:ln cap="flat">
            <a:noFill/>
            <a:prstDash val="solid"/>
          </a:ln>
        </p:spPr>
        <p:txBody>
          <a:bodyPr vert="horz" wrap="square" lIns="91440" tIns="45720" rIns="91440" bIns="45720" anchor="t" anchorCtr="0" compatLnSpc="1">
            <a:spAutoFit/>
          </a:bodyPr>
          <a:lstStyle/>
          <a:p>
            <a:pPr marL="0" marR="0" lvl="1" indent="0" algn="l" defTabSz="914400" rtl="0" fontAlgn="auto" hangingPunct="1">
              <a:lnSpc>
                <a:spcPts val="4500"/>
              </a:lnSpc>
              <a:spcBef>
                <a:spcPts val="0"/>
              </a:spcBef>
              <a:spcAft>
                <a:spcPts val="0"/>
              </a:spcAft>
              <a:buNone/>
              <a:tabLst/>
              <a:defRPr sz="1800" b="0" i="0" u="none" strike="noStrike" kern="0" cap="none" spc="0" baseline="0">
                <a:solidFill>
                  <a:srgbClr val="000000"/>
                </a:solidFill>
                <a:uFillTx/>
              </a:defRPr>
            </a:pPr>
            <a:r>
              <a:rPr lang="zh-TW" sz="42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遺棄；身心虐待；剝奪或妨礙接受國民教育；強迫引誘猥褻或性交；身處對其生命、身體易發生立即危險或傷害之環境；強迫引誘自殺行為；利用其犯罪或為不正當行為。</a:t>
            </a:r>
            <a:endParaRPr lang="en-US" sz="42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1" indent="0" algn="l" defTabSz="914400" rtl="0" fontAlgn="auto" hangingPunct="1">
              <a:lnSpc>
                <a:spcPct val="100000"/>
              </a:lnSpc>
              <a:spcBef>
                <a:spcPts val="0"/>
              </a:spcBef>
              <a:spcAft>
                <a:spcPts val="0"/>
              </a:spcAft>
              <a:buClr>
                <a:srgbClr val="8BC145"/>
              </a:buClr>
              <a:buSzPct val="100000"/>
              <a:buFont typeface="Wingdings" pitchFamily="2"/>
              <a:buChar char="l"/>
              <a:tabLst/>
              <a:defRPr sz="1800" b="0" i="0" u="none" strike="noStrike" kern="0" cap="none" spc="0" baseline="0">
                <a:solidFill>
                  <a:srgbClr val="000000"/>
                </a:solidFill>
                <a:uFillTx/>
              </a:defRPr>
            </a:pPr>
            <a:endParaRPr lang="en-US" sz="42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1" indent="0" algn="l" defTabSz="914400" rtl="0" fontAlgn="auto" hangingPunct="1">
              <a:lnSpc>
                <a:spcPts val="4500"/>
              </a:lnSpc>
              <a:spcBef>
                <a:spcPts val="0"/>
              </a:spcBef>
              <a:spcAft>
                <a:spcPts val="0"/>
              </a:spcAft>
              <a:buNone/>
              <a:tabLst/>
              <a:defRPr sz="1800" b="0" i="0" u="none" strike="noStrike" kern="0" cap="none" spc="0" baseline="0">
                <a:solidFill>
                  <a:srgbClr val="000000"/>
                </a:solidFill>
                <a:uFillTx/>
              </a:defRPr>
            </a:pPr>
            <a:r>
              <a:rPr lang="zh-TW" sz="42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從事有害健康危害性活動或欺騙行為；身心障礙或特殊形體供人參觀；利用行乞；強迫婚嫁；買賣兒少；供應危險物品；拍攝有害身心健康之出版品；出入有礙身心場所</a:t>
            </a:r>
            <a:r>
              <a:rPr lang="zh-TW" sz="3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endParaRPr lang="en-US" sz="3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2"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0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&lt;</a:t>
            </a:r>
            <a:r>
              <a:rPr lang="zh-TW" sz="30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基本生存、侵犯人權、生命安危、未考慮年齡及成熟度</a:t>
            </a:r>
            <a:r>
              <a:rPr lang="en-US" sz="30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&gt;</a:t>
            </a:r>
          </a:p>
        </p:txBody>
      </p:sp>
      <p:pic>
        <p:nvPicPr>
          <p:cNvPr id="8" name="圖片 1"/>
          <p:cNvPicPr>
            <a:picLocks noChangeAspect="1"/>
          </p:cNvPicPr>
          <p:nvPr/>
        </p:nvPicPr>
        <p:blipFill>
          <a:blip r:embed="rId4"/>
          <a:stretch>
            <a:fillRect/>
          </a:stretch>
        </p:blipFill>
        <p:spPr>
          <a:xfrm>
            <a:off x="378817" y="8500381"/>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1554955" y="1716877"/>
            <a:ext cx="1338827" cy="55399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000" b="0" i="0" u="none" strike="noStrike" kern="0" cap="none" spc="0" baseline="0">
                <a:solidFill>
                  <a:srgbClr val="FFFFFF"/>
                </a:solidFill>
                <a:uFillTx/>
                <a:latin typeface="Calibri" pitchFamily="34"/>
                <a:ea typeface="Microsoft YaHei" pitchFamily="34"/>
                <a:cs typeface="Arial"/>
              </a:rPr>
              <a:t>兒少法</a:t>
            </a:r>
            <a:endParaRPr lang="en-US" sz="3000" b="0" i="0" u="none" strike="noStrike" kern="0" cap="none" spc="0" baseline="0">
              <a:solidFill>
                <a:srgbClr val="FFFFFF"/>
              </a:solidFill>
              <a:uFillTx/>
              <a:latin typeface="Calibri" pitchFamily="34"/>
              <a:ea typeface="Microsoft YaHei" pitchFamily="34"/>
              <a:cs typeface="Arial"/>
            </a:endParaRPr>
          </a:p>
        </p:txBody>
      </p:sp>
      <p:sp>
        <p:nvSpPr>
          <p:cNvPr id="3" name="矩形 21"/>
          <p:cNvSpPr/>
          <p:nvPr/>
        </p:nvSpPr>
        <p:spPr>
          <a:xfrm>
            <a:off x="5973901" y="534394"/>
            <a:ext cx="6340198" cy="877163"/>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兒少保護定義</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r>
              <a:rPr lang="zh-TW" alt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四</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pic>
        <p:nvPicPr>
          <p:cNvPr id="4" name="图片 5"/>
          <p:cNvPicPr>
            <a:picLocks noChangeAspect="1"/>
          </p:cNvPicPr>
          <p:nvPr/>
        </p:nvPicPr>
        <p:blipFill>
          <a:blip r:embed="rId3"/>
          <a:srcRect/>
          <a:stretch>
            <a:fillRect/>
          </a:stretch>
        </p:blipFill>
        <p:spPr>
          <a:xfrm>
            <a:off x="-1731169" y="972976"/>
            <a:ext cx="21464589" cy="7986717"/>
          </a:xfrm>
          <a:prstGeom prst="rect">
            <a:avLst/>
          </a:prstGeom>
          <a:noFill/>
          <a:ln cap="flat">
            <a:noFill/>
          </a:ln>
        </p:spPr>
      </p:pic>
      <p:sp>
        <p:nvSpPr>
          <p:cNvPr id="5" name="矩形 4"/>
          <p:cNvSpPr/>
          <p:nvPr/>
        </p:nvSpPr>
        <p:spPr>
          <a:xfrm>
            <a:off x="1838328" y="2693941"/>
            <a:ext cx="14611353" cy="738661"/>
          </a:xfrm>
          <a:prstGeom prst="rect">
            <a:avLst/>
          </a:prstGeom>
          <a:noFill/>
          <a:ln cap="flat">
            <a:noFill/>
            <a:prstDash val="solid"/>
          </a:ln>
        </p:spPr>
        <p:txBody>
          <a:bodyPr vert="horz" wrap="square" lIns="91440" tIns="45720" rIns="91440" bIns="45720" anchor="t" anchorCtr="0" compatLnSpc="1">
            <a:spAutoFit/>
          </a:bodyPr>
          <a:lstStyle/>
          <a:p>
            <a:pPr marL="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兒童及少年福利與權益保障法第</a:t>
            </a:r>
            <a:r>
              <a:rPr lang="en-US" sz="42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51</a:t>
            </a:r>
            <a:r>
              <a:rPr lang="zh-TW" sz="4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條</a:t>
            </a:r>
            <a:endParaRPr lang="en-US" sz="4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6" name="矩形 1"/>
          <p:cNvSpPr/>
          <p:nvPr/>
        </p:nvSpPr>
        <p:spPr>
          <a:xfrm>
            <a:off x="1838328" y="3553568"/>
            <a:ext cx="13711235" cy="2031321"/>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2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父母、監護人或其他實際照顧兒童及少年之人，不得使六歲以下兒童或需特別看護之兒童及少年獨處或由不適當之人代為照顧。</a:t>
            </a:r>
            <a:endParaRPr lang="en-US" sz="42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pic>
        <p:nvPicPr>
          <p:cNvPr id="7" name="圖片 1"/>
          <p:cNvPicPr>
            <a:picLocks noChangeAspect="1"/>
          </p:cNvPicPr>
          <p:nvPr/>
        </p:nvPicPr>
        <p:blipFill>
          <a:blip r:embed="rId4"/>
          <a:stretch>
            <a:fillRect/>
          </a:stretch>
        </p:blipFill>
        <p:spPr>
          <a:xfrm>
            <a:off x="267388" y="8572472"/>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grpSp>
        <p:nvGrpSpPr>
          <p:cNvPr id="2" name="Google Shape;286;p16"/>
          <p:cNvGrpSpPr/>
          <p:nvPr/>
        </p:nvGrpSpPr>
        <p:grpSpPr>
          <a:xfrm>
            <a:off x="413080" y="444700"/>
            <a:ext cx="17439793" cy="9369975"/>
            <a:chOff x="413080" y="444700"/>
            <a:chExt cx="17439793" cy="9369975"/>
          </a:xfrm>
        </p:grpSpPr>
        <p:sp>
          <p:nvSpPr>
            <p:cNvPr id="3" name="Google Shape;287;p16"/>
            <p:cNvSpPr/>
            <p:nvPr/>
          </p:nvSpPr>
          <p:spPr>
            <a:xfrm>
              <a:off x="413080" y="444700"/>
              <a:ext cx="17439793" cy="9369975"/>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055E5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sp>
          <p:nvSpPr>
            <p:cNvPr id="4" name="Google Shape;288;p16"/>
            <p:cNvSpPr txBox="1"/>
            <p:nvPr/>
          </p:nvSpPr>
          <p:spPr>
            <a:xfrm>
              <a:off x="413080" y="444700"/>
              <a:ext cx="3086099" cy="308609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 name="Google Shape;290;p16"/>
          <p:cNvGrpSpPr/>
          <p:nvPr/>
        </p:nvGrpSpPr>
        <p:grpSpPr>
          <a:xfrm>
            <a:off x="1641146" y="1987750"/>
            <a:ext cx="13968072" cy="6046131"/>
            <a:chOff x="1641146" y="1987750"/>
            <a:chExt cx="13968072" cy="6046131"/>
          </a:xfrm>
        </p:grpSpPr>
        <p:sp>
          <p:nvSpPr>
            <p:cNvPr id="6" name="Google Shape;291;p16"/>
            <p:cNvSpPr/>
            <p:nvPr/>
          </p:nvSpPr>
          <p:spPr>
            <a:xfrm>
              <a:off x="1641146" y="1987750"/>
              <a:ext cx="13968072" cy="5761451"/>
            </a:xfrm>
            <a:custGeom>
              <a:avLst/>
              <a:gdLst>
                <a:gd name="f0" fmla="val w"/>
                <a:gd name="f1" fmla="val h"/>
                <a:gd name="f2" fmla="val 0"/>
                <a:gd name="f3" fmla="val 1200970"/>
                <a:gd name="f4" fmla="val 774530"/>
                <a:gd name="f5" fmla="*/ f0 1 1200970"/>
                <a:gd name="f6" fmla="*/ f1 1 774530"/>
                <a:gd name="f7" fmla="+- f4 0 f2"/>
                <a:gd name="f8" fmla="+- f3 0 f2"/>
                <a:gd name="f9" fmla="*/ f8 1 1200970"/>
                <a:gd name="f10" fmla="*/ f7 1 774530"/>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1200970" h="774530">
                  <a:moveTo>
                    <a:pt x="f2" y="f2"/>
                  </a:moveTo>
                  <a:lnTo>
                    <a:pt x="f3" y="f2"/>
                  </a:lnTo>
                  <a:lnTo>
                    <a:pt x="f3" y="f4"/>
                  </a:lnTo>
                  <a:lnTo>
                    <a:pt x="f2" y="f4"/>
                  </a:lnTo>
                  <a:close/>
                </a:path>
              </a:pathLst>
            </a:cu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sp>
          <p:nvSpPr>
            <p:cNvPr id="7" name="Google Shape;292;p16"/>
            <p:cNvSpPr txBox="1"/>
            <p:nvPr/>
          </p:nvSpPr>
          <p:spPr>
            <a:xfrm>
              <a:off x="1641146" y="1987750"/>
              <a:ext cx="9453396" cy="6046131"/>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8" name="Google Shape;293;p16"/>
          <p:cNvGrpSpPr/>
          <p:nvPr/>
        </p:nvGrpSpPr>
        <p:grpSpPr>
          <a:xfrm>
            <a:off x="1908169" y="1470656"/>
            <a:ext cx="3086099" cy="3086099"/>
            <a:chOff x="1908169" y="1470656"/>
            <a:chExt cx="3086099" cy="3086099"/>
          </a:xfrm>
        </p:grpSpPr>
        <p:sp>
          <p:nvSpPr>
            <p:cNvPr id="9" name="Google Shape;294;p16"/>
            <p:cNvSpPr/>
            <p:nvPr/>
          </p:nvSpPr>
          <p:spPr>
            <a:xfrm>
              <a:off x="1908169" y="1470656"/>
              <a:ext cx="761173" cy="1155582"/>
            </a:xfrm>
            <a:custGeom>
              <a:avLst/>
              <a:gdLst>
                <a:gd name="f0" fmla="val w"/>
                <a:gd name="f1" fmla="val h"/>
                <a:gd name="f2" fmla="val 0"/>
                <a:gd name="f3" fmla="val 200475"/>
                <a:gd name="f4" fmla="val 304352"/>
                <a:gd name="f5" fmla="*/ f0 1 200475"/>
                <a:gd name="f6" fmla="*/ f1 1 304352"/>
                <a:gd name="f7" fmla="+- f4 0 f2"/>
                <a:gd name="f8" fmla="+- f3 0 f2"/>
                <a:gd name="f9" fmla="*/ f8 1 200475"/>
                <a:gd name="f10" fmla="*/ f7 1 30435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200475" h="304352">
                  <a:moveTo>
                    <a:pt x="f2" y="f2"/>
                  </a:moveTo>
                  <a:lnTo>
                    <a:pt x="f3" y="f2"/>
                  </a:lnTo>
                  <a:lnTo>
                    <a:pt x="f3" y="f4"/>
                  </a:lnTo>
                  <a:lnTo>
                    <a:pt x="f2" y="f4"/>
                  </a:lnTo>
                  <a:close/>
                </a:path>
              </a:pathLst>
            </a:custGeom>
            <a:solidFill>
              <a:srgbClr val="FDB60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sp>
          <p:nvSpPr>
            <p:cNvPr id="10" name="Google Shape;295;p16"/>
            <p:cNvSpPr txBox="1"/>
            <p:nvPr/>
          </p:nvSpPr>
          <p:spPr>
            <a:xfrm>
              <a:off x="1908169" y="1470656"/>
              <a:ext cx="3086099" cy="308609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11" name="矩形 2"/>
          <p:cNvSpPr/>
          <p:nvPr/>
        </p:nvSpPr>
        <p:spPr>
          <a:xfrm>
            <a:off x="3768878" y="2775196"/>
            <a:ext cx="10750244" cy="4708981"/>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zh-TW"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性別暴力，無所不在，造成很多人的創傷與痛苦， 但我們卻常常視而不見。</a:t>
            </a:r>
            <a:endPar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endParaRPr lang="en-US" sz="4000" b="1" i="0" u="none" strike="noStrike" kern="0" cap="none" spc="0" baseline="0" dirty="0">
              <a:solidFill>
                <a:srgbClr val="2806BA"/>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800080"/>
                </a:solidFill>
                <a:uFillTx/>
                <a:latin typeface="微軟正黑體" panose="020B0604030504040204" pitchFamily="34" charset="-120"/>
                <a:ea typeface="微軟正黑體" panose="020B0604030504040204" pitchFamily="34" charset="-120"/>
                <a:cs typeface="Arial"/>
              </a:rPr>
              <a:t>性別暴力防治</a:t>
            </a:r>
            <a:r>
              <a:rPr lang="en-US" sz="4000" b="1" i="0" u="none" strike="noStrike" kern="0" cap="none" spc="0" baseline="0" dirty="0">
                <a:solidFill>
                  <a:srgbClr val="800080"/>
                </a:solidFill>
                <a:uFillTx/>
                <a:latin typeface="微軟正黑體" panose="020B0604030504040204" pitchFamily="34" charset="-120"/>
                <a:ea typeface="微軟正黑體" panose="020B0604030504040204" pitchFamily="34" charset="-120"/>
                <a:cs typeface="Arial"/>
              </a:rPr>
              <a:t>-</a:t>
            </a:r>
            <a:r>
              <a:rPr lang="zh-TW" sz="4000" b="1" i="0" u="none" strike="noStrike" kern="0" cap="none" spc="0" baseline="0" dirty="0">
                <a:solidFill>
                  <a:srgbClr val="800080"/>
                </a:solidFill>
                <a:uFillTx/>
                <a:latin typeface="微軟正黑體" panose="020B0604030504040204" pitchFamily="34" charset="-120"/>
                <a:ea typeface="微軟正黑體" panose="020B0604030504040204" pitchFamily="34" charset="-120"/>
                <a:cs typeface="Arial"/>
              </a:rPr>
              <a:t>就從你</a:t>
            </a:r>
            <a:r>
              <a:rPr lang="en-US" sz="4000" b="1" i="0" u="none" strike="noStrike" kern="0" cap="none" spc="0" baseline="0" dirty="0">
                <a:solidFill>
                  <a:srgbClr val="800080"/>
                </a:solidFill>
                <a:uFillTx/>
                <a:latin typeface="微軟正黑體" panose="020B0604030504040204" pitchFamily="34" charset="-120"/>
                <a:ea typeface="微軟正黑體" panose="020B0604030504040204" pitchFamily="34" charset="-120"/>
                <a:cs typeface="Arial"/>
              </a:rPr>
              <a:t>/</a:t>
            </a:r>
            <a:r>
              <a:rPr lang="zh-TW" sz="4000" b="1" i="0" u="none" strike="noStrike" kern="0" cap="none" spc="0" baseline="0" dirty="0">
                <a:solidFill>
                  <a:srgbClr val="800080"/>
                </a:solidFill>
                <a:uFillTx/>
                <a:latin typeface="微軟正黑體" panose="020B0604030504040204" pitchFamily="34" charset="-120"/>
                <a:ea typeface="微軟正黑體" panose="020B0604030504040204" pitchFamily="34" charset="-120"/>
                <a:cs typeface="Arial"/>
              </a:rPr>
              <a:t>我開始</a:t>
            </a:r>
            <a:r>
              <a:rPr lang="zh-TW"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，需要你我一同加入預防犯罪，也控制犯罪，讓每個家庭中的成員與子女皆能免於暴力的恐懼與陰影。</a:t>
            </a:r>
            <a:endPar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1" i="0" u="none" strike="noStrike" kern="0" cap="none" spc="0" baseline="0" dirty="0">
              <a:solidFill>
                <a:srgbClr val="1A047A"/>
              </a:solidFill>
              <a:uFillTx/>
              <a:latin typeface="新細明體" pitchFamily="18"/>
              <a:ea typeface="新細明體" pitchFamily="18"/>
              <a:cs typeface="Arial"/>
            </a:endParaRPr>
          </a:p>
        </p:txBody>
      </p:sp>
      <p:pic>
        <p:nvPicPr>
          <p:cNvPr id="12" name="圖片 1"/>
          <p:cNvPicPr>
            <a:picLocks noChangeAspect="1"/>
          </p:cNvPicPr>
          <p:nvPr/>
        </p:nvPicPr>
        <p:blipFill>
          <a:blip r:embed="rId3"/>
          <a:stretch>
            <a:fillRect/>
          </a:stretch>
        </p:blipFill>
        <p:spPr>
          <a:xfrm>
            <a:off x="331771" y="8588639"/>
            <a:ext cx="1956989" cy="1505843"/>
          </a:xfrm>
          <a:prstGeom prst="rect">
            <a:avLst/>
          </a:prstGeom>
          <a:noFill/>
          <a:ln cap="flat">
            <a:noFill/>
          </a:ln>
        </p:spPr>
      </p:pic>
      <p:pic>
        <p:nvPicPr>
          <p:cNvPr id="13" name="圖片 2"/>
          <p:cNvPicPr>
            <a:picLocks noChangeAspect="1"/>
          </p:cNvPicPr>
          <p:nvPr/>
        </p:nvPicPr>
        <p:blipFill>
          <a:blip r:embed="rId4"/>
          <a:stretch>
            <a:fillRect/>
          </a:stretch>
        </p:blipFill>
        <p:spPr>
          <a:xfrm>
            <a:off x="14377412" y="6734135"/>
            <a:ext cx="2170364" cy="2030141"/>
          </a:xfrm>
          <a:prstGeom prst="rect">
            <a:avLst/>
          </a:prstGeom>
          <a:noFill/>
          <a:ln cap="flat">
            <a:noFill/>
          </a:ln>
        </p:spPr>
      </p:pic>
      <p:sp>
        <p:nvSpPr>
          <p:cNvPr id="14" name="椭圆 9"/>
          <p:cNvSpPr/>
          <p:nvPr/>
        </p:nvSpPr>
        <p:spPr>
          <a:xfrm>
            <a:off x="13616211" y="5976033"/>
            <a:ext cx="1522411" cy="1538285"/>
          </a:xfrm>
          <a:custGeom>
            <a:avLst/>
            <a:gdLst>
              <a:gd name="f0" fmla="val 10800000"/>
              <a:gd name="f1" fmla="val 5400000"/>
              <a:gd name="f2" fmla="val 180"/>
              <a:gd name="f3" fmla="val w"/>
              <a:gd name="f4" fmla="val h"/>
              <a:gd name="f5" fmla="val 0"/>
              <a:gd name="f6" fmla="val 1523170"/>
              <a:gd name="f7" fmla="val 1537819"/>
              <a:gd name="f8" fmla="val 768909"/>
              <a:gd name="f9" fmla="val 768908"/>
              <a:gd name="f10" fmla="val 1193565"/>
              <a:gd name="f11" fmla="val 340973"/>
              <a:gd name="f12" fmla="val 1537818"/>
              <a:gd name="f13" fmla="val 761585"/>
              <a:gd name="f14" fmla="val 1182196"/>
              <a:gd name="f15" fmla="val 344252"/>
              <a:gd name="f16" fmla="+- 0 0 1"/>
              <a:gd name="f17" fmla="+- 0 0 -360"/>
              <a:gd name="f18" fmla="+- 0 0 -90"/>
              <a:gd name="f19" fmla="+- 0 0 -180"/>
              <a:gd name="f20" fmla="+- 0 0 -270"/>
              <a:gd name="f21" fmla="*/ f3 1 1523170"/>
              <a:gd name="f22" fmla="*/ f4 1 1537819"/>
              <a:gd name="f23" fmla="+- f7 0 f5"/>
              <a:gd name="f24" fmla="+- f6 0 f5"/>
              <a:gd name="f25" fmla="*/ f17 f0 1"/>
              <a:gd name="f26" fmla="*/ f18 f0 1"/>
              <a:gd name="f27" fmla="*/ f19 f0 1"/>
              <a:gd name="f28" fmla="*/ f20 f0 1"/>
              <a:gd name="f29" fmla="*/ f24 1 1523170"/>
              <a:gd name="f30" fmla="*/ f23 1 1537819"/>
              <a:gd name="f31" fmla="*/ 760829 f24 1"/>
              <a:gd name="f32" fmla="*/ 0 f23 1"/>
              <a:gd name="f33" fmla="*/ 1521656 f24 1"/>
              <a:gd name="f34" fmla="*/ 769380 f23 1"/>
              <a:gd name="f35" fmla="*/ 1538757 f23 1"/>
              <a:gd name="f36" fmla="*/ 0 f24 1"/>
              <a:gd name="f37" fmla="*/ 222841 f24 1"/>
              <a:gd name="f38" fmla="*/ 225346 f23 1"/>
              <a:gd name="f39" fmla="*/ 1313411 f23 1"/>
              <a:gd name="f40" fmla="*/ 1298815 f24 1"/>
              <a:gd name="f41" fmla="*/ 223063 f24 1"/>
              <a:gd name="f42" fmla="*/ 225208 f23 1"/>
              <a:gd name="f43" fmla="*/ 1300107 f24 1"/>
              <a:gd name="f44" fmla="*/ 1312611 f23 1"/>
              <a:gd name="f45" fmla="*/ f25 1 f2"/>
              <a:gd name="f46" fmla="*/ f26 1 f2"/>
              <a:gd name="f47" fmla="*/ f27 1 f2"/>
              <a:gd name="f48" fmla="*/ f28 1 f2"/>
              <a:gd name="f49" fmla="*/ f31 1 1523170"/>
              <a:gd name="f50" fmla="*/ f32 1 1537819"/>
              <a:gd name="f51" fmla="*/ f33 1 1523170"/>
              <a:gd name="f52" fmla="*/ f34 1 1537819"/>
              <a:gd name="f53" fmla="*/ f35 1 1537819"/>
              <a:gd name="f54" fmla="*/ f36 1 1523170"/>
              <a:gd name="f55" fmla="*/ f37 1 1523170"/>
              <a:gd name="f56" fmla="*/ f38 1 1537819"/>
              <a:gd name="f57" fmla="*/ f39 1 1537819"/>
              <a:gd name="f58" fmla="*/ f40 1 1523170"/>
              <a:gd name="f59" fmla="*/ f41 1 1523170"/>
              <a:gd name="f60" fmla="*/ f42 1 1537819"/>
              <a:gd name="f61" fmla="*/ f43 1 1523170"/>
              <a:gd name="f62" fmla="*/ f44 1 1537819"/>
              <a:gd name="f63" fmla="+- f45 0 f1"/>
              <a:gd name="f64" fmla="+- f46 0 f1"/>
              <a:gd name="f65" fmla="+- f47 0 f1"/>
              <a:gd name="f66" fmla="+- f48 0 f1"/>
              <a:gd name="f67" fmla="*/ f49 1 f29"/>
              <a:gd name="f68" fmla="*/ f50 1 f30"/>
              <a:gd name="f69" fmla="*/ f51 1 f29"/>
              <a:gd name="f70" fmla="*/ f52 1 f30"/>
              <a:gd name="f71" fmla="*/ f53 1 f30"/>
              <a:gd name="f72" fmla="*/ f54 1 f29"/>
              <a:gd name="f73" fmla="*/ f55 1 f29"/>
              <a:gd name="f74" fmla="*/ f56 1 f30"/>
              <a:gd name="f75" fmla="*/ f57 1 f30"/>
              <a:gd name="f76" fmla="*/ f58 1 f29"/>
              <a:gd name="f77" fmla="*/ f59 1 f29"/>
              <a:gd name="f78" fmla="*/ f61 1 f29"/>
              <a:gd name="f79" fmla="*/ f60 1 f30"/>
              <a:gd name="f80" fmla="*/ f62 1 f30"/>
              <a:gd name="f81" fmla="*/ f77 f21 1"/>
              <a:gd name="f82" fmla="*/ f78 f21 1"/>
              <a:gd name="f83" fmla="*/ f80 f22 1"/>
              <a:gd name="f84" fmla="*/ f79 f22 1"/>
              <a:gd name="f85" fmla="*/ f67 f21 1"/>
              <a:gd name="f86" fmla="*/ f68 f22 1"/>
              <a:gd name="f87" fmla="*/ f69 f21 1"/>
              <a:gd name="f88" fmla="*/ f70 f22 1"/>
              <a:gd name="f89" fmla="*/ f71 f22 1"/>
              <a:gd name="f90" fmla="*/ f72 f21 1"/>
              <a:gd name="f91" fmla="*/ f73 f21 1"/>
              <a:gd name="f92" fmla="*/ f74 f22 1"/>
              <a:gd name="f93" fmla="*/ f75 f22 1"/>
              <a:gd name="f94" fmla="*/ f76 f21 1"/>
            </a:gdLst>
            <a:ahLst/>
            <a:cxnLst>
              <a:cxn ang="3cd4">
                <a:pos x="hc" y="t"/>
              </a:cxn>
              <a:cxn ang="0">
                <a:pos x="r" y="vc"/>
              </a:cxn>
              <a:cxn ang="cd4">
                <a:pos x="hc" y="b"/>
              </a:cxn>
              <a:cxn ang="cd2">
                <a:pos x="l" y="vc"/>
              </a:cxn>
              <a:cxn ang="f63">
                <a:pos x="f85" y="f86"/>
              </a:cxn>
              <a:cxn ang="f64">
                <a:pos x="f87" y="f88"/>
              </a:cxn>
              <a:cxn ang="f65">
                <a:pos x="f85" y="f89"/>
              </a:cxn>
              <a:cxn ang="f66">
                <a:pos x="f90" y="f88"/>
              </a:cxn>
              <a:cxn ang="f63">
                <a:pos x="f91" y="f92"/>
              </a:cxn>
              <a:cxn ang="f65">
                <a:pos x="f91" y="f93"/>
              </a:cxn>
              <a:cxn ang="f65">
                <a:pos x="f94" y="f93"/>
              </a:cxn>
              <a:cxn ang="f63">
                <a:pos x="f94" y="f92"/>
              </a:cxn>
            </a:cxnLst>
            <a:rect l="f81" t="f84" r="f82" b="f83"/>
            <a:pathLst>
              <a:path w="1523170" h="1537819">
                <a:moveTo>
                  <a:pt x="f5" y="f8"/>
                </a:moveTo>
                <a:lnTo>
                  <a:pt x="f5" y="f9"/>
                </a:lnTo>
                <a:cubicBezTo>
                  <a:pt x="f5" y="f10"/>
                  <a:pt x="f11" y="f12"/>
                  <a:pt x="f13" y="f12"/>
                </a:cubicBezTo>
                <a:cubicBezTo>
                  <a:pt x="f14" y="f12"/>
                  <a:pt x="f6" y="f10"/>
                  <a:pt x="f6" y="f8"/>
                </a:cubicBezTo>
                <a:cubicBezTo>
                  <a:pt x="f6" y="f15"/>
                  <a:pt x="f14" y="f5"/>
                  <a:pt x="f13" y="f5"/>
                </a:cubicBezTo>
                <a:cubicBezTo>
                  <a:pt x="f11" y="f16"/>
                  <a:pt x="f5" y="f15"/>
                  <a:pt x="f5" y="f9"/>
                </a:cubicBezTo>
                <a:lnTo>
                  <a:pt x="f5" y="f8"/>
                </a:lnTo>
                <a:close/>
              </a:path>
            </a:pathLst>
          </a:custGeom>
          <a:noFill/>
          <a:ln w="12701" cap="flat">
            <a:solidFill>
              <a:srgbClr val="548235"/>
            </a:solidFill>
            <a:prstDash val="solid"/>
            <a:miter/>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5" name="椭圆 9"/>
          <p:cNvSpPr/>
          <p:nvPr/>
        </p:nvSpPr>
        <p:spPr>
          <a:xfrm>
            <a:off x="658779" y="5721153"/>
            <a:ext cx="1570033" cy="1636711"/>
          </a:xfrm>
          <a:custGeom>
            <a:avLst/>
            <a:gdLst>
              <a:gd name="f0" fmla="val 10800000"/>
              <a:gd name="f1" fmla="val 5400000"/>
              <a:gd name="f2" fmla="val 180"/>
              <a:gd name="f3" fmla="val w"/>
              <a:gd name="f4" fmla="val h"/>
              <a:gd name="f5" fmla="val 0"/>
              <a:gd name="f6" fmla="val 1570052"/>
              <a:gd name="f7" fmla="val 1637233"/>
              <a:gd name="f8" fmla="val 818617"/>
              <a:gd name="f9" fmla="val 818616"/>
              <a:gd name="f10" fmla="val 1270726"/>
              <a:gd name="f11" fmla="val 351468"/>
              <a:gd name="f12" fmla="val 1637234"/>
              <a:gd name="f13" fmla="val 785026"/>
              <a:gd name="f14" fmla="val 1218583"/>
              <a:gd name="f15" fmla="val 366507"/>
              <a:gd name="f16" fmla="+- 0 0 1"/>
              <a:gd name="f17" fmla="+- 0 0 -360"/>
              <a:gd name="f18" fmla="+- 0 0 -90"/>
              <a:gd name="f19" fmla="+- 0 0 -180"/>
              <a:gd name="f20" fmla="+- 0 0 -270"/>
              <a:gd name="f21" fmla="*/ f3 1 1570052"/>
              <a:gd name="f22" fmla="*/ f4 1 1637233"/>
              <a:gd name="f23" fmla="+- f7 0 f5"/>
              <a:gd name="f24" fmla="+- f6 0 f5"/>
              <a:gd name="f25" fmla="*/ f17 f0 1"/>
              <a:gd name="f26" fmla="*/ f18 f0 1"/>
              <a:gd name="f27" fmla="*/ f19 f0 1"/>
              <a:gd name="f28" fmla="*/ f20 f0 1"/>
              <a:gd name="f29" fmla="*/ f24 1 1570052"/>
              <a:gd name="f30" fmla="*/ f23 1 1637233"/>
              <a:gd name="f31" fmla="*/ 785012 f24 1"/>
              <a:gd name="f32" fmla="*/ 0 f23 1"/>
              <a:gd name="f33" fmla="*/ 1570024 f24 1"/>
              <a:gd name="f34" fmla="*/ 818096 f23 1"/>
              <a:gd name="f35" fmla="*/ 1636191 f23 1"/>
              <a:gd name="f36" fmla="*/ 0 f24 1"/>
              <a:gd name="f37" fmla="*/ 229925 f24 1"/>
              <a:gd name="f38" fmla="*/ 239615 f23 1"/>
              <a:gd name="f39" fmla="*/ 1396576 f23 1"/>
              <a:gd name="f40" fmla="*/ 1340099 f24 1"/>
              <a:gd name="f41" fmla="*/ 229929 f24 1"/>
              <a:gd name="f42" fmla="*/ 239767 f23 1"/>
              <a:gd name="f43" fmla="*/ 1340123 f24 1"/>
              <a:gd name="f44" fmla="*/ 1397466 f23 1"/>
              <a:gd name="f45" fmla="*/ f25 1 f2"/>
              <a:gd name="f46" fmla="*/ f26 1 f2"/>
              <a:gd name="f47" fmla="*/ f27 1 f2"/>
              <a:gd name="f48" fmla="*/ f28 1 f2"/>
              <a:gd name="f49" fmla="*/ f31 1 1570052"/>
              <a:gd name="f50" fmla="*/ f32 1 1637233"/>
              <a:gd name="f51" fmla="*/ f33 1 1570052"/>
              <a:gd name="f52" fmla="*/ f34 1 1637233"/>
              <a:gd name="f53" fmla="*/ f35 1 1637233"/>
              <a:gd name="f54" fmla="*/ f36 1 1570052"/>
              <a:gd name="f55" fmla="*/ f37 1 1570052"/>
              <a:gd name="f56" fmla="*/ f38 1 1637233"/>
              <a:gd name="f57" fmla="*/ f39 1 1637233"/>
              <a:gd name="f58" fmla="*/ f40 1 1570052"/>
              <a:gd name="f59" fmla="*/ f41 1 1570052"/>
              <a:gd name="f60" fmla="*/ f42 1 1637233"/>
              <a:gd name="f61" fmla="*/ f43 1 1570052"/>
              <a:gd name="f62" fmla="*/ f44 1 1637233"/>
              <a:gd name="f63" fmla="+- f45 0 f1"/>
              <a:gd name="f64" fmla="+- f46 0 f1"/>
              <a:gd name="f65" fmla="+- f47 0 f1"/>
              <a:gd name="f66" fmla="+- f48 0 f1"/>
              <a:gd name="f67" fmla="*/ f49 1 f29"/>
              <a:gd name="f68" fmla="*/ f50 1 f30"/>
              <a:gd name="f69" fmla="*/ f51 1 f29"/>
              <a:gd name="f70" fmla="*/ f52 1 f30"/>
              <a:gd name="f71" fmla="*/ f53 1 f30"/>
              <a:gd name="f72" fmla="*/ f54 1 f29"/>
              <a:gd name="f73" fmla="*/ f55 1 f29"/>
              <a:gd name="f74" fmla="*/ f56 1 f30"/>
              <a:gd name="f75" fmla="*/ f57 1 f30"/>
              <a:gd name="f76" fmla="*/ f58 1 f29"/>
              <a:gd name="f77" fmla="*/ f59 1 f29"/>
              <a:gd name="f78" fmla="*/ f61 1 f29"/>
              <a:gd name="f79" fmla="*/ f60 1 f30"/>
              <a:gd name="f80" fmla="*/ f62 1 f30"/>
              <a:gd name="f81" fmla="*/ f77 f21 1"/>
              <a:gd name="f82" fmla="*/ f78 f21 1"/>
              <a:gd name="f83" fmla="*/ f80 f22 1"/>
              <a:gd name="f84" fmla="*/ f79 f22 1"/>
              <a:gd name="f85" fmla="*/ f67 f21 1"/>
              <a:gd name="f86" fmla="*/ f68 f22 1"/>
              <a:gd name="f87" fmla="*/ f69 f21 1"/>
              <a:gd name="f88" fmla="*/ f70 f22 1"/>
              <a:gd name="f89" fmla="*/ f71 f22 1"/>
              <a:gd name="f90" fmla="*/ f72 f21 1"/>
              <a:gd name="f91" fmla="*/ f73 f21 1"/>
              <a:gd name="f92" fmla="*/ f74 f22 1"/>
              <a:gd name="f93" fmla="*/ f75 f22 1"/>
              <a:gd name="f94" fmla="*/ f76 f21 1"/>
            </a:gdLst>
            <a:ahLst/>
            <a:cxnLst>
              <a:cxn ang="3cd4">
                <a:pos x="hc" y="t"/>
              </a:cxn>
              <a:cxn ang="0">
                <a:pos x="r" y="vc"/>
              </a:cxn>
              <a:cxn ang="cd4">
                <a:pos x="hc" y="b"/>
              </a:cxn>
              <a:cxn ang="cd2">
                <a:pos x="l" y="vc"/>
              </a:cxn>
              <a:cxn ang="f63">
                <a:pos x="f85" y="f86"/>
              </a:cxn>
              <a:cxn ang="f64">
                <a:pos x="f87" y="f88"/>
              </a:cxn>
              <a:cxn ang="f65">
                <a:pos x="f85" y="f89"/>
              </a:cxn>
              <a:cxn ang="f66">
                <a:pos x="f90" y="f88"/>
              </a:cxn>
              <a:cxn ang="f63">
                <a:pos x="f91" y="f92"/>
              </a:cxn>
              <a:cxn ang="f65">
                <a:pos x="f91" y="f93"/>
              </a:cxn>
              <a:cxn ang="f65">
                <a:pos x="f94" y="f93"/>
              </a:cxn>
              <a:cxn ang="f63">
                <a:pos x="f94" y="f92"/>
              </a:cxn>
            </a:cxnLst>
            <a:rect l="f81" t="f84" r="f82" b="f83"/>
            <a:pathLst>
              <a:path w="1570052" h="1637233">
                <a:moveTo>
                  <a:pt x="f5" y="f8"/>
                </a:moveTo>
                <a:lnTo>
                  <a:pt x="f5" y="f9"/>
                </a:lnTo>
                <a:cubicBezTo>
                  <a:pt x="f5" y="f10"/>
                  <a:pt x="f11" y="f12"/>
                  <a:pt x="f13" y="f12"/>
                </a:cubicBezTo>
                <a:cubicBezTo>
                  <a:pt x="f14" y="f12"/>
                  <a:pt x="f6" y="f10"/>
                  <a:pt x="f6" y="f8"/>
                </a:cubicBezTo>
                <a:cubicBezTo>
                  <a:pt x="f6" y="f15"/>
                  <a:pt x="f14" y="f5"/>
                  <a:pt x="f13" y="f5"/>
                </a:cubicBezTo>
                <a:cubicBezTo>
                  <a:pt x="f11" y="f16"/>
                  <a:pt x="f5" y="f15"/>
                  <a:pt x="f5" y="f9"/>
                </a:cubicBezTo>
                <a:lnTo>
                  <a:pt x="f5" y="f8"/>
                </a:lnTo>
                <a:close/>
              </a:path>
            </a:pathLst>
          </a:custGeom>
          <a:noFill/>
          <a:ln w="12701" cap="flat">
            <a:solidFill>
              <a:srgbClr val="FFC000"/>
            </a:solidFill>
            <a:prstDash val="solid"/>
            <a:miter/>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6" name="椭圆 9"/>
          <p:cNvSpPr/>
          <p:nvPr/>
        </p:nvSpPr>
        <p:spPr>
          <a:xfrm>
            <a:off x="11804849" y="1538487"/>
            <a:ext cx="1008061" cy="898526"/>
          </a:xfrm>
          <a:custGeom>
            <a:avLst/>
            <a:gdLst>
              <a:gd name="f0" fmla="val 10800000"/>
              <a:gd name="f1" fmla="val 5400000"/>
              <a:gd name="f2" fmla="val 180"/>
              <a:gd name="f3" fmla="val w"/>
              <a:gd name="f4" fmla="val h"/>
              <a:gd name="f5" fmla="val 0"/>
              <a:gd name="f6" fmla="val 1009003"/>
              <a:gd name="f7" fmla="val 899733"/>
              <a:gd name="f8" fmla="val 449866"/>
              <a:gd name="f9" fmla="val 449865"/>
              <a:gd name="f10" fmla="val 698320"/>
              <a:gd name="f11" fmla="val 225872"/>
              <a:gd name="f12" fmla="val 899732"/>
              <a:gd name="f13" fmla="val 504501"/>
              <a:gd name="f14" fmla="val 783129"/>
              <a:gd name="f15" fmla="val 1009002"/>
              <a:gd name="f16" fmla="val 201411"/>
              <a:gd name="f17" fmla="+- 0 0 1"/>
              <a:gd name="f18" fmla="+- 0 0 -360"/>
              <a:gd name="f19" fmla="+- 0 0 -90"/>
              <a:gd name="f20" fmla="+- 0 0 -180"/>
              <a:gd name="f21" fmla="+- 0 0 -270"/>
              <a:gd name="f22" fmla="*/ f3 1 1009003"/>
              <a:gd name="f23" fmla="*/ f4 1 899733"/>
              <a:gd name="f24" fmla="+- f7 0 f5"/>
              <a:gd name="f25" fmla="+- f6 0 f5"/>
              <a:gd name="f26" fmla="*/ f18 f0 1"/>
              <a:gd name="f27" fmla="*/ f19 f0 1"/>
              <a:gd name="f28" fmla="*/ f20 f0 1"/>
              <a:gd name="f29" fmla="*/ f21 f0 1"/>
              <a:gd name="f30" fmla="*/ f25 1 1009003"/>
              <a:gd name="f31" fmla="*/ f24 1 899733"/>
              <a:gd name="f32" fmla="*/ 503561 f25 1"/>
              <a:gd name="f33" fmla="*/ 0 f24 1"/>
              <a:gd name="f34" fmla="*/ 1007122 f25 1"/>
              <a:gd name="f35" fmla="*/ 448660 f24 1"/>
              <a:gd name="f36" fmla="*/ 897319 f24 1"/>
              <a:gd name="f37" fmla="*/ 0 f25 1"/>
              <a:gd name="f38" fmla="*/ 147489 f25 1"/>
              <a:gd name="f39" fmla="*/ 131409 f24 1"/>
              <a:gd name="f40" fmla="*/ 765909 f24 1"/>
              <a:gd name="f41" fmla="*/ 859633 f25 1"/>
              <a:gd name="f42" fmla="*/ 147765 f25 1"/>
              <a:gd name="f43" fmla="*/ 131763 f24 1"/>
              <a:gd name="f44" fmla="*/ 861238 f25 1"/>
              <a:gd name="f45" fmla="*/ 767970 f24 1"/>
              <a:gd name="f46" fmla="*/ f26 1 f2"/>
              <a:gd name="f47" fmla="*/ f27 1 f2"/>
              <a:gd name="f48" fmla="*/ f28 1 f2"/>
              <a:gd name="f49" fmla="*/ f29 1 f2"/>
              <a:gd name="f50" fmla="*/ f32 1 1009003"/>
              <a:gd name="f51" fmla="*/ f33 1 899733"/>
              <a:gd name="f52" fmla="*/ f34 1 1009003"/>
              <a:gd name="f53" fmla="*/ f35 1 899733"/>
              <a:gd name="f54" fmla="*/ f36 1 899733"/>
              <a:gd name="f55" fmla="*/ f37 1 1009003"/>
              <a:gd name="f56" fmla="*/ f38 1 1009003"/>
              <a:gd name="f57" fmla="*/ f39 1 899733"/>
              <a:gd name="f58" fmla="*/ f40 1 899733"/>
              <a:gd name="f59" fmla="*/ f41 1 1009003"/>
              <a:gd name="f60" fmla="*/ f42 1 1009003"/>
              <a:gd name="f61" fmla="*/ f43 1 899733"/>
              <a:gd name="f62" fmla="*/ f44 1 1009003"/>
              <a:gd name="f63" fmla="*/ f45 1 899733"/>
              <a:gd name="f64" fmla="+- f46 0 f1"/>
              <a:gd name="f65" fmla="+- f47 0 f1"/>
              <a:gd name="f66" fmla="+- f48 0 f1"/>
              <a:gd name="f67" fmla="+- f49 0 f1"/>
              <a:gd name="f68" fmla="*/ f50 1 f30"/>
              <a:gd name="f69" fmla="*/ f51 1 f31"/>
              <a:gd name="f70" fmla="*/ f52 1 f30"/>
              <a:gd name="f71" fmla="*/ f53 1 f31"/>
              <a:gd name="f72" fmla="*/ f54 1 f31"/>
              <a:gd name="f73" fmla="*/ f55 1 f30"/>
              <a:gd name="f74" fmla="*/ f56 1 f30"/>
              <a:gd name="f75" fmla="*/ f57 1 f31"/>
              <a:gd name="f76" fmla="*/ f58 1 f31"/>
              <a:gd name="f77" fmla="*/ f59 1 f30"/>
              <a:gd name="f78" fmla="*/ f60 1 f30"/>
              <a:gd name="f79" fmla="*/ f62 1 f30"/>
              <a:gd name="f80" fmla="*/ f61 1 f31"/>
              <a:gd name="f81" fmla="*/ f63 1 f31"/>
              <a:gd name="f82" fmla="*/ f78 f22 1"/>
              <a:gd name="f83" fmla="*/ f79 f22 1"/>
              <a:gd name="f84" fmla="*/ f81 f23 1"/>
              <a:gd name="f85" fmla="*/ f80 f23 1"/>
              <a:gd name="f86" fmla="*/ f68 f22 1"/>
              <a:gd name="f87" fmla="*/ f69 f23 1"/>
              <a:gd name="f88" fmla="*/ f70 f22 1"/>
              <a:gd name="f89" fmla="*/ f71 f23 1"/>
              <a:gd name="f90" fmla="*/ f72 f23 1"/>
              <a:gd name="f91" fmla="*/ f73 f22 1"/>
              <a:gd name="f92" fmla="*/ f74 f22 1"/>
              <a:gd name="f93" fmla="*/ f75 f23 1"/>
              <a:gd name="f94" fmla="*/ f76 f23 1"/>
              <a:gd name="f95" fmla="*/ f77 f22 1"/>
            </a:gdLst>
            <a:ahLst/>
            <a:cxnLst>
              <a:cxn ang="3cd4">
                <a:pos x="hc" y="t"/>
              </a:cxn>
              <a:cxn ang="0">
                <a:pos x="r" y="vc"/>
              </a:cxn>
              <a:cxn ang="cd4">
                <a:pos x="hc" y="b"/>
              </a:cxn>
              <a:cxn ang="cd2">
                <a:pos x="l" y="vc"/>
              </a:cxn>
              <a:cxn ang="f64">
                <a:pos x="f86" y="f87"/>
              </a:cxn>
              <a:cxn ang="f65">
                <a:pos x="f88" y="f89"/>
              </a:cxn>
              <a:cxn ang="f66">
                <a:pos x="f86" y="f90"/>
              </a:cxn>
              <a:cxn ang="f67">
                <a:pos x="f91" y="f89"/>
              </a:cxn>
              <a:cxn ang="f64">
                <a:pos x="f92" y="f93"/>
              </a:cxn>
              <a:cxn ang="f66">
                <a:pos x="f92" y="f94"/>
              </a:cxn>
              <a:cxn ang="f66">
                <a:pos x="f95" y="f94"/>
              </a:cxn>
              <a:cxn ang="f64">
                <a:pos x="f95" y="f93"/>
              </a:cxn>
            </a:cxnLst>
            <a:rect l="f82" t="f85" r="f83" b="f84"/>
            <a:pathLst>
              <a:path w="1009003" h="899733">
                <a:moveTo>
                  <a:pt x="f5" y="f8"/>
                </a:moveTo>
                <a:lnTo>
                  <a:pt x="f5" y="f9"/>
                </a:lnTo>
                <a:cubicBezTo>
                  <a:pt x="f5" y="f10"/>
                  <a:pt x="f11" y="f12"/>
                  <a:pt x="f13" y="f12"/>
                </a:cubicBezTo>
                <a:cubicBezTo>
                  <a:pt x="f14" y="f12"/>
                  <a:pt x="f15" y="f10"/>
                  <a:pt x="f15" y="f8"/>
                </a:cubicBezTo>
                <a:cubicBezTo>
                  <a:pt x="f15" y="f16"/>
                  <a:pt x="f14" y="f5"/>
                  <a:pt x="f13" y="f5"/>
                </a:cubicBezTo>
                <a:cubicBezTo>
                  <a:pt x="f11" y="f17"/>
                  <a:pt x="f5" y="f16"/>
                  <a:pt x="f5" y="f9"/>
                </a:cubicBezTo>
                <a:lnTo>
                  <a:pt x="f5" y="f8"/>
                </a:lnTo>
                <a:close/>
              </a:path>
            </a:pathLst>
          </a:custGeom>
          <a:noFill/>
          <a:ln w="12701" cap="flat">
            <a:solidFill>
              <a:srgbClr val="00B0F0"/>
            </a:solidFill>
            <a:prstDash val="solid"/>
            <a:miter/>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1554955" y="1716877"/>
            <a:ext cx="1338827" cy="55399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000" b="0" i="0" u="none" strike="noStrike" kern="0" cap="none" spc="0" baseline="0">
                <a:solidFill>
                  <a:srgbClr val="FFFFFF"/>
                </a:solidFill>
                <a:uFillTx/>
                <a:latin typeface="Calibri" pitchFamily="34"/>
                <a:ea typeface="Microsoft YaHei" pitchFamily="34"/>
                <a:cs typeface="Arial"/>
              </a:rPr>
              <a:t>兒少法</a:t>
            </a:r>
            <a:endParaRPr lang="en-US" sz="3000" b="0" i="0" u="none" strike="noStrike" kern="0" cap="none" spc="0" baseline="0">
              <a:solidFill>
                <a:srgbClr val="FFFFFF"/>
              </a:solidFill>
              <a:uFillTx/>
              <a:latin typeface="Calibri" pitchFamily="34"/>
              <a:ea typeface="Microsoft YaHei" pitchFamily="34"/>
              <a:cs typeface="Arial"/>
            </a:endParaRPr>
          </a:p>
        </p:txBody>
      </p:sp>
      <p:sp>
        <p:nvSpPr>
          <p:cNvPr id="3" name="文本框 18"/>
          <p:cNvSpPr txBox="1"/>
          <p:nvPr/>
        </p:nvSpPr>
        <p:spPr>
          <a:xfrm>
            <a:off x="7384255" y="5684047"/>
            <a:ext cx="1338827" cy="55399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000" b="0" i="0" u="none" strike="noStrike" kern="0" cap="none" spc="0" baseline="0">
                <a:solidFill>
                  <a:srgbClr val="FFFFFF"/>
                </a:solidFill>
                <a:uFillTx/>
                <a:latin typeface="Calibri" pitchFamily="34"/>
                <a:ea typeface="Microsoft YaHei" pitchFamily="34"/>
                <a:cs typeface="Arial"/>
              </a:rPr>
              <a:t>家暴法</a:t>
            </a:r>
            <a:endParaRPr lang="en-US" sz="3000" b="0" i="0" u="none" strike="noStrike" kern="0" cap="none" spc="0" baseline="0">
              <a:solidFill>
                <a:srgbClr val="FFFFFF"/>
              </a:solidFill>
              <a:uFillTx/>
              <a:latin typeface="Calibri" pitchFamily="34"/>
              <a:ea typeface="Microsoft YaHei" pitchFamily="34"/>
              <a:cs typeface="Arial"/>
            </a:endParaRPr>
          </a:p>
        </p:txBody>
      </p:sp>
      <p:sp>
        <p:nvSpPr>
          <p:cNvPr id="4" name="矩形 21"/>
          <p:cNvSpPr/>
          <p:nvPr/>
        </p:nvSpPr>
        <p:spPr>
          <a:xfrm>
            <a:off x="6115049" y="907578"/>
            <a:ext cx="6340197" cy="877163"/>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兒少保護定義</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r>
              <a:rPr lang="zh-TW" alt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五</a:t>
            </a: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pic>
        <p:nvPicPr>
          <p:cNvPr id="5" name="图片 5"/>
          <p:cNvPicPr>
            <a:picLocks noChangeAspect="1"/>
          </p:cNvPicPr>
          <p:nvPr/>
        </p:nvPicPr>
        <p:blipFill>
          <a:blip r:embed="rId3"/>
          <a:srcRect/>
          <a:stretch>
            <a:fillRect/>
          </a:stretch>
        </p:blipFill>
        <p:spPr>
          <a:xfrm>
            <a:off x="-1295403" y="1276346"/>
            <a:ext cx="21531267" cy="8517727"/>
          </a:xfrm>
          <a:prstGeom prst="rect">
            <a:avLst/>
          </a:prstGeom>
          <a:noFill/>
          <a:ln cap="flat">
            <a:noFill/>
          </a:ln>
        </p:spPr>
      </p:pic>
      <p:sp>
        <p:nvSpPr>
          <p:cNvPr id="6" name="矩形 4"/>
          <p:cNvSpPr/>
          <p:nvPr/>
        </p:nvSpPr>
        <p:spPr>
          <a:xfrm>
            <a:off x="2495553" y="2967035"/>
            <a:ext cx="14611353" cy="738661"/>
          </a:xfrm>
          <a:prstGeom prst="rect">
            <a:avLst/>
          </a:prstGeom>
          <a:noFill/>
          <a:ln cap="flat">
            <a:noFill/>
            <a:prstDash val="solid"/>
          </a:ln>
        </p:spPr>
        <p:txBody>
          <a:bodyPr vert="horz" wrap="square" lIns="91440" tIns="45720" rIns="91440" bIns="45720" anchor="t" anchorCtr="0" compatLnSpc="1">
            <a:spAutoFit/>
          </a:bodyPr>
          <a:lstStyle/>
          <a:p>
            <a:pPr marL="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兒童及少年福利與權益保障法第</a:t>
            </a:r>
            <a:r>
              <a:rPr lang="en-US" sz="42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56</a:t>
            </a:r>
            <a:r>
              <a:rPr lang="zh-TW" sz="4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條第</a:t>
            </a:r>
            <a:r>
              <a:rPr lang="en-US" sz="4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a:t>
            </a:r>
            <a:r>
              <a:rPr lang="zh-TW" sz="4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項</a:t>
            </a:r>
            <a:endParaRPr lang="en-US" sz="4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7" name="矩形 2"/>
          <p:cNvSpPr/>
          <p:nvPr/>
        </p:nvSpPr>
        <p:spPr>
          <a:xfrm>
            <a:off x="2495553" y="3640930"/>
            <a:ext cx="14713747" cy="4401208"/>
          </a:xfrm>
          <a:prstGeom prst="rect">
            <a:avLst/>
          </a:prstGeom>
          <a:noFill/>
          <a:ln cap="flat">
            <a:noFill/>
            <a:prstDash val="solid"/>
          </a:ln>
        </p:spPr>
        <p:txBody>
          <a:bodyPr vert="horz" wrap="square" lIns="91440" tIns="45720" rIns="91440" bIns="45720" anchor="t" anchorCtr="0" compatLnSpc="1">
            <a:spAutoFit/>
          </a:bodyPr>
          <a:lstStyle/>
          <a:p>
            <a:pPr marL="0" marR="0" lvl="1" indent="0" algn="just" defTabSz="914400" rtl="0" fontAlgn="auto" hangingPunct="1">
              <a:lnSpc>
                <a:spcPts val="4800"/>
              </a:lnSpc>
              <a:spcBef>
                <a:spcPts val="0"/>
              </a:spcBef>
              <a:spcAft>
                <a:spcPts val="0"/>
              </a:spcAft>
              <a:buNone/>
              <a:tabLst/>
              <a:defRPr sz="1800" b="0" i="0" u="none" strike="noStrike" kern="0" cap="none" spc="0" baseline="0">
                <a:solidFill>
                  <a:srgbClr val="000000"/>
                </a:solidFill>
                <a:uFillTx/>
              </a:defRPr>
            </a:pP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★未受適當之養育或照顧、有立即接受診治之必要而未就醫。</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1" indent="0" algn="just" defTabSz="914400" rtl="0" fontAlgn="auto" hangingPunct="1">
              <a:lnSpc>
                <a:spcPts val="4800"/>
              </a:lnSpc>
              <a:spcBef>
                <a:spcPts val="0"/>
              </a:spcBef>
              <a:spcAft>
                <a:spcPts val="0"/>
              </a:spcAft>
              <a:buNone/>
              <a:tabLst/>
              <a:defRPr sz="1800" b="0" i="0" u="none" strike="noStrike" kern="0" cap="none" spc="0" baseline="0">
                <a:solidFill>
                  <a:srgbClr val="000000"/>
                </a:solidFill>
                <a:uFillTx/>
              </a:defRPr>
            </a:pP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★遭遺棄、身心虐待、買賣、質押，被強迫或引誘從事不正當之行為 </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p>
          <a:p>
            <a:pPr marL="0" marR="0" lvl="1" indent="0" algn="just" defTabSz="914400" rtl="0" fontAlgn="auto" hangingPunct="1">
              <a:lnSpc>
                <a:spcPts val="4800"/>
              </a:lnSpc>
              <a:spcBef>
                <a:spcPts val="0"/>
              </a:spcBef>
              <a:spcAft>
                <a:spcPts val="0"/>
              </a:spcAft>
              <a:buNone/>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或工作。</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1" indent="0" algn="just" defTabSz="914400" rtl="0" fontAlgn="auto" hangingPunct="1">
              <a:lnSpc>
                <a:spcPts val="4800"/>
              </a:lnSpc>
              <a:spcBef>
                <a:spcPts val="0"/>
              </a:spcBef>
              <a:spcAft>
                <a:spcPts val="0"/>
              </a:spcAft>
              <a:buNone/>
              <a:tabLst/>
              <a:defRPr sz="1800" b="0" i="0" u="none" strike="noStrike" kern="0" cap="none" spc="0" baseline="0">
                <a:solidFill>
                  <a:srgbClr val="000000"/>
                </a:solidFill>
                <a:uFillTx/>
              </a:defRPr>
            </a:pP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★遭受其他迫害，非立即安置難以有效保護。</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1" indent="0" algn="just" defTabSz="914400" rtl="0" fontAlgn="auto" hangingPunct="1">
              <a:lnSpc>
                <a:spcPts val="4800"/>
              </a:lnSpc>
              <a:spcBef>
                <a:spcPts val="0"/>
              </a:spcBef>
              <a:spcAft>
                <a:spcPts val="0"/>
              </a:spcAft>
              <a:buNone/>
              <a:tabLst/>
              <a:defRPr sz="1800" b="0" i="0" u="none" strike="noStrike" kern="0" cap="none" spc="0" baseline="0">
                <a:solidFill>
                  <a:srgbClr val="000000"/>
                </a:solidFill>
                <a:uFillTx/>
              </a:defRPr>
            </a:pP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★疑有上述各款情事，非立即給予保護、安置或為其他處置，其生命、</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1" indent="0" algn="just" defTabSz="914400" rtl="0" fontAlgn="auto" hangingPunct="1">
              <a:lnSpc>
                <a:spcPts val="4800"/>
              </a:lnSpc>
              <a:spcBef>
                <a:spcPts val="0"/>
              </a:spcBef>
              <a:spcAft>
                <a:spcPts val="0"/>
              </a:spcAft>
              <a:buNone/>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身體或自由有立即之危險或有危險之虞，應予以保護、安置或為其</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p>
          <a:p>
            <a:pPr marL="0" marR="0" lvl="1" indent="0" algn="just" defTabSz="914400" rtl="0" fontAlgn="auto" hangingPunct="1">
              <a:lnSpc>
                <a:spcPts val="4800"/>
              </a:lnSpc>
              <a:spcBef>
                <a:spcPts val="0"/>
              </a:spcBef>
              <a:spcAft>
                <a:spcPts val="0"/>
              </a:spcAft>
              <a:buNone/>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他處置</a:t>
            </a: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endParaRPr 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pic>
        <p:nvPicPr>
          <p:cNvPr id="8" name="圖片 1"/>
          <p:cNvPicPr>
            <a:picLocks noChangeAspect="1"/>
          </p:cNvPicPr>
          <p:nvPr/>
        </p:nvPicPr>
        <p:blipFill>
          <a:blip r:embed="rId4"/>
          <a:stretch>
            <a:fillRect/>
          </a:stretch>
        </p:blipFill>
        <p:spPr>
          <a:xfrm>
            <a:off x="150217" y="8657008"/>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12915900" y="9534526"/>
            <a:ext cx="4114800" cy="547688"/>
          </a:xfrm>
          <a:prstGeom prst="rect">
            <a:avLst/>
          </a:prstGeom>
        </p:spPr>
        <p:txBody>
          <a:bodyPr vert="horz" lIns="91440" tIns="45720" rIns="91440" bIns="45720" rtlCol="0" anchor="ctr"/>
          <a:lstStyle>
            <a:defPPr>
              <a:defRPr lang="zh-TW"/>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71600"/>
            <a:fld id="{2FE0BAB2-1E8F-484D-BA86-10E96EDD7911}" type="slidenum">
              <a:rPr lang="zh-TW" altLang="en-US" smtClean="0"/>
              <a:pPr defTabSz="1371600"/>
              <a:t>41</a:t>
            </a:fld>
            <a:endParaRPr lang="zh-TW" altLang="en-US">
              <a:solidFill>
                <a:prstClr val="black">
                  <a:tint val="75000"/>
                </a:prstClr>
              </a:solidFill>
              <a:latin typeface="Calibri" panose="020F0502020204030204"/>
              <a:ea typeface="新細明體" panose="02020500000000000000" pitchFamily="18" charset="-120"/>
            </a:endParaRPr>
          </a:p>
        </p:txBody>
      </p:sp>
      <p:sp>
        <p:nvSpPr>
          <p:cNvPr id="5" name="矩形 4"/>
          <p:cNvSpPr/>
          <p:nvPr/>
        </p:nvSpPr>
        <p:spPr>
          <a:xfrm>
            <a:off x="877911" y="358054"/>
            <a:ext cx="9417963" cy="877163"/>
          </a:xfrm>
          <a:prstGeom prst="rect">
            <a:avLst/>
          </a:prstGeom>
        </p:spPr>
        <p:txBody>
          <a:bodyPr wrap="none">
            <a:spAutoFit/>
          </a:bodyPr>
          <a:lstStyle/>
          <a:p>
            <a:pPr defTabSz="1371600">
              <a:lnSpc>
                <a:spcPct val="85000"/>
              </a:lnSpc>
              <a:defRPr/>
            </a:pPr>
            <a:r>
              <a:rPr lang="zh-TW" altLang="en-US" sz="6000" b="1" dirty="0">
                <a:solidFill>
                  <a:srgbClr val="006666"/>
                </a:solidFill>
                <a:latin typeface="微軟正黑體" panose="020B0604030504040204" pitchFamily="34" charset="-120"/>
                <a:ea typeface="微軟正黑體" panose="020B0604030504040204" pitchFamily="34" charset="-120"/>
              </a:rPr>
              <a:t>兒少保護工作三級預防措施</a:t>
            </a:r>
            <a:endParaRPr lang="zh-TW" altLang="en-US" sz="6000" b="1" spc="-75" dirty="0">
              <a:solidFill>
                <a:srgbClr val="006666"/>
              </a:solidFill>
              <a:latin typeface="微軟正黑體" panose="020B0604030504040204" pitchFamily="34" charset="-120"/>
              <a:ea typeface="微軟正黑體" panose="020B0604030504040204" pitchFamily="34" charset="-120"/>
            </a:endParaRPr>
          </a:p>
        </p:txBody>
      </p:sp>
      <p:sp>
        <p:nvSpPr>
          <p:cNvPr id="18" name="Oval 2"/>
          <p:cNvSpPr>
            <a:spLocks noChangeArrowheads="1"/>
          </p:cNvSpPr>
          <p:nvPr/>
        </p:nvSpPr>
        <p:spPr bwMode="auto">
          <a:xfrm>
            <a:off x="4272443" y="1486586"/>
            <a:ext cx="13201650" cy="7715250"/>
          </a:xfrm>
          <a:prstGeom prst="ellipse">
            <a:avLst/>
          </a:prstGeom>
          <a:gradFill rotWithShape="1">
            <a:gsLst>
              <a:gs pos="0">
                <a:srgbClr val="FFFFCC"/>
              </a:gs>
              <a:gs pos="100000">
                <a:srgbClr val="FFFF00"/>
              </a:gs>
            </a:gsLst>
            <a:lin ang="0" scaled="1"/>
          </a:gradFill>
          <a:ln w="19050">
            <a:noFill/>
            <a:round/>
            <a:headEnd/>
            <a:tailEnd/>
          </a:ln>
          <a:effectLst>
            <a:softEdge rad="317500"/>
          </a:effec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defTabSz="1371600">
              <a:spcBef>
                <a:spcPct val="0"/>
              </a:spcBef>
              <a:buClrTx/>
              <a:buSzTx/>
              <a:buNone/>
            </a:pPr>
            <a:endParaRPr lang="zh-TW" altLang="en-US" sz="2700" dirty="0">
              <a:solidFill>
                <a:prstClr val="black"/>
              </a:solidFill>
              <a:latin typeface="微軟正黑體" panose="020B0604030504040204" pitchFamily="34" charset="-120"/>
              <a:ea typeface="微軟正黑體" panose="020B0604030504040204" pitchFamily="34" charset="-120"/>
            </a:endParaRPr>
          </a:p>
        </p:txBody>
      </p:sp>
      <p:sp>
        <p:nvSpPr>
          <p:cNvPr id="19" name="Oval 4"/>
          <p:cNvSpPr>
            <a:spLocks noChangeArrowheads="1"/>
          </p:cNvSpPr>
          <p:nvPr/>
        </p:nvSpPr>
        <p:spPr bwMode="auto">
          <a:xfrm>
            <a:off x="7896980" y="2030732"/>
            <a:ext cx="9947538" cy="6749174"/>
          </a:xfrm>
          <a:prstGeom prst="ellipse">
            <a:avLst/>
          </a:prstGeom>
          <a:gradFill rotWithShape="1">
            <a:gsLst>
              <a:gs pos="0">
                <a:srgbClr val="FFFF66"/>
              </a:gs>
              <a:gs pos="100000">
                <a:srgbClr val="FFCC00"/>
              </a:gs>
            </a:gsLst>
            <a:lin ang="0" scaled="1"/>
          </a:gradFill>
          <a:ln w="19050">
            <a:noFill/>
            <a:round/>
            <a:headEnd/>
            <a:tailEnd/>
          </a:ln>
          <a:effectLst>
            <a:softEdge rad="127000"/>
          </a:effec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defTabSz="1371600">
              <a:spcBef>
                <a:spcPct val="0"/>
              </a:spcBef>
              <a:buClrTx/>
              <a:buSzTx/>
              <a:buNone/>
            </a:pPr>
            <a:endParaRPr lang="zh-TW" altLang="en-US" sz="2700">
              <a:solidFill>
                <a:prstClr val="black"/>
              </a:solidFill>
              <a:latin typeface="Arial" panose="020B0604020202020204" pitchFamily="34" charset="0"/>
            </a:endParaRPr>
          </a:p>
        </p:txBody>
      </p:sp>
      <p:sp>
        <p:nvSpPr>
          <p:cNvPr id="20" name="Oval 5"/>
          <p:cNvSpPr>
            <a:spLocks noChangeArrowheads="1"/>
          </p:cNvSpPr>
          <p:nvPr/>
        </p:nvSpPr>
        <p:spPr bwMode="auto">
          <a:xfrm>
            <a:off x="11994699" y="2953496"/>
            <a:ext cx="5916996" cy="4781430"/>
          </a:xfrm>
          <a:prstGeom prst="ellipse">
            <a:avLst/>
          </a:prstGeom>
          <a:gradFill rotWithShape="1">
            <a:gsLst>
              <a:gs pos="0">
                <a:srgbClr val="FFCC00"/>
              </a:gs>
              <a:gs pos="100000">
                <a:srgbClr val="FF9933"/>
              </a:gs>
            </a:gsLst>
            <a:lin ang="0" scaled="1"/>
          </a:gradFill>
          <a:ln w="19050">
            <a:noFill/>
            <a:round/>
            <a:headEnd/>
            <a:tailEnd/>
          </a:ln>
          <a:effectLst>
            <a:softEdge rad="127000"/>
          </a:effec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defTabSz="1371600">
              <a:spcBef>
                <a:spcPct val="0"/>
              </a:spcBef>
              <a:buClrTx/>
              <a:buSzTx/>
              <a:buNone/>
            </a:pPr>
            <a:endParaRPr lang="zh-TW" altLang="en-US" sz="2700" dirty="0">
              <a:solidFill>
                <a:prstClr val="black"/>
              </a:solidFill>
              <a:latin typeface="Arial" panose="020B0604020202020204" pitchFamily="34" charset="0"/>
            </a:endParaRPr>
          </a:p>
        </p:txBody>
      </p:sp>
      <p:grpSp>
        <p:nvGrpSpPr>
          <p:cNvPr id="6" name="群組 5"/>
          <p:cNvGrpSpPr/>
          <p:nvPr/>
        </p:nvGrpSpPr>
        <p:grpSpPr>
          <a:xfrm>
            <a:off x="2558432" y="1654953"/>
            <a:ext cx="14907582" cy="5700260"/>
            <a:chOff x="1705621" y="1557883"/>
            <a:chExt cx="9037481" cy="2517844"/>
          </a:xfrm>
        </p:grpSpPr>
        <p:sp>
          <p:nvSpPr>
            <p:cNvPr id="7" name="文字方塊 6"/>
            <p:cNvSpPr txBox="1"/>
            <p:nvPr/>
          </p:nvSpPr>
          <p:spPr>
            <a:xfrm>
              <a:off x="1914660" y="1659709"/>
              <a:ext cx="1192030" cy="407841"/>
            </a:xfrm>
            <a:prstGeom prst="rect">
              <a:avLst/>
            </a:prstGeom>
            <a:noFill/>
          </p:spPr>
          <p:txBody>
            <a:bodyPr wrap="square" rtlCol="0">
              <a:spAutoFit/>
            </a:bodyPr>
            <a:lstStyle/>
            <a:p>
              <a:pPr defTabSz="1371600"/>
              <a:r>
                <a:rPr lang="zh-TW" altLang="en-US" sz="2700" b="1" dirty="0">
                  <a:solidFill>
                    <a:srgbClr val="C00000"/>
                  </a:solidFill>
                  <a:latin typeface="微軟正黑體" panose="020B0604030504040204" pitchFamily="34" charset="-120"/>
                  <a:ea typeface="微軟正黑體" panose="020B0604030504040204" pitchFamily="34" charset="-120"/>
                </a:rPr>
                <a:t>初級預防</a:t>
              </a:r>
              <a:endParaRPr lang="en-US" altLang="zh-TW" sz="2700" b="1" dirty="0">
                <a:solidFill>
                  <a:srgbClr val="C00000"/>
                </a:solidFill>
                <a:latin typeface="微軟正黑體" panose="020B0604030504040204" pitchFamily="34" charset="-120"/>
                <a:ea typeface="微軟正黑體" panose="020B0604030504040204" pitchFamily="34" charset="-120"/>
              </a:endParaRPr>
            </a:p>
            <a:p>
              <a:pPr defTabSz="1371600"/>
              <a:r>
                <a:rPr lang="zh-TW" altLang="en-US" sz="2700" dirty="0">
                  <a:solidFill>
                    <a:prstClr val="black"/>
                  </a:solidFill>
                  <a:latin typeface="微軟正黑體" panose="020B0604030504040204" pitchFamily="34" charset="-120"/>
                  <a:ea typeface="微軟正黑體" panose="020B0604030504040204" pitchFamily="34" charset="-120"/>
                </a:rPr>
                <a:t>社福體系</a:t>
              </a:r>
            </a:p>
          </p:txBody>
        </p:sp>
        <p:grpSp>
          <p:nvGrpSpPr>
            <p:cNvPr id="8" name="群組 7"/>
            <p:cNvGrpSpPr/>
            <p:nvPr/>
          </p:nvGrpSpPr>
          <p:grpSpPr>
            <a:xfrm>
              <a:off x="1705621" y="1557883"/>
              <a:ext cx="9037481" cy="2517844"/>
              <a:chOff x="1705621" y="1557883"/>
              <a:chExt cx="9037481" cy="2517844"/>
            </a:xfrm>
          </p:grpSpPr>
          <p:sp>
            <p:nvSpPr>
              <p:cNvPr id="9" name="Text Box 6"/>
              <p:cNvSpPr txBox="1">
                <a:spLocks noChangeArrowheads="1"/>
              </p:cNvSpPr>
              <p:nvPr/>
            </p:nvSpPr>
            <p:spPr bwMode="auto">
              <a:xfrm>
                <a:off x="3415398" y="2934379"/>
                <a:ext cx="2324452" cy="938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defTabSz="1371600">
                  <a:spcBef>
                    <a:spcPct val="50000"/>
                  </a:spcBef>
                  <a:buClrTx/>
                  <a:buSzTx/>
                  <a:buNone/>
                </a:pPr>
                <a:r>
                  <a:rPr lang="zh-TW" altLang="en-US" sz="4200" b="1" dirty="0">
                    <a:solidFill>
                      <a:srgbClr val="954F72"/>
                    </a:solidFill>
                    <a:latin typeface="Arial" panose="020B0604020202020204" pitchFamily="34" charset="0"/>
                  </a:rPr>
                  <a:t>    </a:t>
                </a:r>
                <a:r>
                  <a:rPr lang="zh-TW" altLang="en-US" sz="4200" b="1" dirty="0">
                    <a:solidFill>
                      <a:srgbClr val="44546A"/>
                    </a:solidFill>
                    <a:latin typeface="微軟正黑體" panose="020B0604030504040204" pitchFamily="34" charset="-120"/>
                    <a:ea typeface="微軟正黑體" panose="020B0604030504040204" pitchFamily="34" charset="-120"/>
                  </a:rPr>
                  <a:t>家變</a:t>
                </a:r>
              </a:p>
              <a:p>
                <a:pPr defTabSz="1371600">
                  <a:spcBef>
                    <a:spcPct val="0"/>
                  </a:spcBef>
                  <a:buClrTx/>
                  <a:buSzTx/>
                  <a:buNone/>
                </a:pPr>
                <a:r>
                  <a:rPr lang="zh-TW" altLang="en-US" sz="3000" b="1" dirty="0">
                    <a:solidFill>
                      <a:srgbClr val="954F72"/>
                    </a:solidFill>
                    <a:latin typeface="微軟正黑體" panose="020B0604030504040204" pitchFamily="34" charset="-120"/>
                    <a:ea typeface="微軟正黑體" panose="020B0604030504040204" pitchFamily="34" charset="-120"/>
                  </a:rPr>
                  <a:t> </a:t>
                </a:r>
                <a:r>
                  <a:rPr lang="zh-TW" altLang="en-US" sz="3000" b="1" dirty="0">
                    <a:solidFill>
                      <a:srgbClr val="009900"/>
                    </a:solidFill>
                    <a:latin typeface="微軟正黑體" panose="020B0604030504040204" pitchFamily="34" charset="-120"/>
                    <a:ea typeface="微軟正黑體" panose="020B0604030504040204" pitchFamily="34" charset="-120"/>
                  </a:rPr>
                  <a:t>離婚、失 業</a:t>
                </a:r>
              </a:p>
              <a:p>
                <a:pPr defTabSz="1371600">
                  <a:spcBef>
                    <a:spcPct val="0"/>
                  </a:spcBef>
                  <a:buClrTx/>
                  <a:buSzTx/>
                  <a:buNone/>
                </a:pPr>
                <a:r>
                  <a:rPr lang="zh-TW" altLang="en-US" sz="3000" b="1" dirty="0">
                    <a:solidFill>
                      <a:srgbClr val="009900"/>
                    </a:solidFill>
                    <a:latin typeface="微軟正黑體" panose="020B0604030504040204" pitchFamily="34" charset="-120"/>
                    <a:ea typeface="微軟正黑體" panose="020B0604030504040204" pitchFamily="34" charset="-120"/>
                  </a:rPr>
                  <a:t>意外、重大疾</a:t>
                </a:r>
              </a:p>
              <a:p>
                <a:pPr defTabSz="1371600">
                  <a:spcBef>
                    <a:spcPct val="0"/>
                  </a:spcBef>
                  <a:buClrTx/>
                  <a:buSzTx/>
                  <a:buNone/>
                </a:pPr>
                <a:r>
                  <a:rPr lang="zh-TW" altLang="en-US" sz="3000" b="1" dirty="0">
                    <a:solidFill>
                      <a:srgbClr val="009900"/>
                    </a:solidFill>
                    <a:latin typeface="微軟正黑體" panose="020B0604030504040204" pitchFamily="34" charset="-120"/>
                    <a:ea typeface="微軟正黑體" panose="020B0604030504040204" pitchFamily="34" charset="-120"/>
                  </a:rPr>
                  <a:t>病、入獄服刑等</a:t>
                </a:r>
              </a:p>
            </p:txBody>
          </p:sp>
          <p:sp>
            <p:nvSpPr>
              <p:cNvPr id="10" name="Text Box 7"/>
              <p:cNvSpPr txBox="1">
                <a:spLocks noChangeArrowheads="1"/>
              </p:cNvSpPr>
              <p:nvPr/>
            </p:nvSpPr>
            <p:spPr bwMode="auto">
              <a:xfrm>
                <a:off x="6303661" y="2887190"/>
                <a:ext cx="1704485" cy="938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defTabSz="1371600">
                  <a:spcBef>
                    <a:spcPct val="50000"/>
                  </a:spcBef>
                  <a:buClrTx/>
                  <a:buSzTx/>
                  <a:buNone/>
                </a:pPr>
                <a:r>
                  <a:rPr lang="zh-TW" altLang="en-US" sz="4200" b="1" dirty="0">
                    <a:solidFill>
                      <a:srgbClr val="954F72"/>
                    </a:solidFill>
                    <a:latin typeface="Arial" panose="020B0604020202020204" pitchFamily="34" charset="0"/>
                  </a:rPr>
                  <a:t>   </a:t>
                </a:r>
                <a:r>
                  <a:rPr lang="zh-TW" altLang="en-US" sz="4200" b="1" dirty="0">
                    <a:solidFill>
                      <a:srgbClr val="44546A"/>
                    </a:solidFill>
                    <a:latin typeface="微軟正黑體" panose="020B0604030504040204" pitchFamily="34" charset="-120"/>
                    <a:ea typeface="微軟正黑體" panose="020B0604030504040204" pitchFamily="34" charset="-120"/>
                  </a:rPr>
                  <a:t>家破</a:t>
                </a:r>
              </a:p>
              <a:p>
                <a:pPr defTabSz="1371600">
                  <a:spcBef>
                    <a:spcPct val="50000"/>
                  </a:spcBef>
                  <a:buClrTx/>
                  <a:buSzTx/>
                  <a:buNone/>
                </a:pPr>
                <a:r>
                  <a:rPr lang="zh-TW" altLang="en-US" sz="3000" b="1" dirty="0">
                    <a:solidFill>
                      <a:srgbClr val="954F72"/>
                    </a:solidFill>
                    <a:latin typeface="微軟正黑體" panose="020B0604030504040204" pitchFamily="34" charset="-120"/>
                    <a:ea typeface="微軟正黑體" panose="020B0604030504040204" pitchFamily="34" charset="-120"/>
                  </a:rPr>
                  <a:t>  </a:t>
                </a:r>
                <a:r>
                  <a:rPr lang="zh-TW" altLang="en-US" sz="3000" b="1" dirty="0">
                    <a:solidFill>
                      <a:srgbClr val="009900"/>
                    </a:solidFill>
                    <a:latin typeface="微軟正黑體" panose="020B0604030504040204" pitchFamily="34" charset="-120"/>
                    <a:ea typeface="微軟正黑體" panose="020B0604030504040204" pitchFamily="34" charset="-120"/>
                  </a:rPr>
                  <a:t>兒少虐待</a:t>
                </a:r>
              </a:p>
              <a:p>
                <a:pPr defTabSz="1371600">
                  <a:spcBef>
                    <a:spcPct val="50000"/>
                  </a:spcBef>
                  <a:buClrTx/>
                  <a:buSzTx/>
                  <a:buNone/>
                </a:pPr>
                <a:r>
                  <a:rPr lang="zh-TW" altLang="en-US" sz="3000" b="1" dirty="0">
                    <a:solidFill>
                      <a:srgbClr val="009900"/>
                    </a:solidFill>
                    <a:latin typeface="微軟正黑體" panose="020B0604030504040204" pitchFamily="34" charset="-120"/>
                    <a:ea typeface="微軟正黑體" panose="020B0604030504040204" pitchFamily="34" charset="-120"/>
                  </a:rPr>
                  <a:t>  家庭暴力</a:t>
                </a:r>
              </a:p>
            </p:txBody>
          </p:sp>
          <p:sp>
            <p:nvSpPr>
              <p:cNvPr id="11" name="Text Box 8"/>
              <p:cNvSpPr txBox="1">
                <a:spLocks noChangeArrowheads="1"/>
              </p:cNvSpPr>
              <p:nvPr/>
            </p:nvSpPr>
            <p:spPr bwMode="auto">
              <a:xfrm>
                <a:off x="8883199" y="2907574"/>
                <a:ext cx="1859903" cy="938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新細明體" panose="02020500000000000000" pitchFamily="18" charset="-12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defTabSz="1371600">
                  <a:spcBef>
                    <a:spcPct val="50000"/>
                  </a:spcBef>
                  <a:buClrTx/>
                  <a:buSzTx/>
                  <a:buNone/>
                </a:pPr>
                <a:r>
                  <a:rPr lang="zh-TW" altLang="en-US" sz="2700" dirty="0">
                    <a:solidFill>
                      <a:srgbClr val="954F72"/>
                    </a:solidFill>
                    <a:latin typeface="Arial" panose="020B0604020202020204" pitchFamily="34" charset="0"/>
                  </a:rPr>
                  <a:t>       </a:t>
                </a:r>
                <a:r>
                  <a:rPr lang="zh-TW" altLang="en-US" sz="4200" b="1" dirty="0">
                    <a:solidFill>
                      <a:srgbClr val="44546A"/>
                    </a:solidFill>
                    <a:latin typeface="微軟正黑體" panose="020B0604030504040204" pitchFamily="34" charset="-120"/>
                    <a:ea typeface="微軟正黑體" panose="020B0604030504040204" pitchFamily="34" charset="-120"/>
                  </a:rPr>
                  <a:t>人亡</a:t>
                </a:r>
              </a:p>
              <a:p>
                <a:pPr algn="ctr" defTabSz="1371600">
                  <a:spcBef>
                    <a:spcPct val="50000"/>
                  </a:spcBef>
                  <a:buClrTx/>
                  <a:buSzTx/>
                  <a:buNone/>
                </a:pPr>
                <a:r>
                  <a:rPr lang="zh-TW" altLang="en-US" sz="3000" b="1" dirty="0">
                    <a:solidFill>
                      <a:srgbClr val="954F72"/>
                    </a:solidFill>
                    <a:latin typeface="微軟正黑體" panose="020B0604030504040204" pitchFamily="34" charset="-120"/>
                    <a:ea typeface="微軟正黑體" panose="020B0604030504040204" pitchFamily="34" charset="-120"/>
                  </a:rPr>
                  <a:t> </a:t>
                </a:r>
                <a:r>
                  <a:rPr lang="zh-TW" altLang="en-US" sz="3000" b="1" dirty="0">
                    <a:solidFill>
                      <a:srgbClr val="009900"/>
                    </a:solidFill>
                    <a:latin typeface="微軟正黑體" panose="020B0604030504040204" pitchFamily="34" charset="-120"/>
                    <a:ea typeface="微軟正黑體" panose="020B0604030504040204" pitchFamily="34" charset="-120"/>
                  </a:rPr>
                  <a:t>受虐致死      </a:t>
                </a:r>
              </a:p>
              <a:p>
                <a:pPr algn="ctr" defTabSz="1371600">
                  <a:spcBef>
                    <a:spcPct val="50000"/>
                  </a:spcBef>
                  <a:buClrTx/>
                  <a:buSzTx/>
                  <a:buNone/>
                </a:pPr>
                <a:r>
                  <a:rPr lang="zh-TW" altLang="en-US" sz="3000" b="1" dirty="0">
                    <a:solidFill>
                      <a:srgbClr val="009900"/>
                    </a:solidFill>
                    <a:latin typeface="微軟正黑體" panose="020B0604030504040204" pitchFamily="34" charset="-120"/>
                    <a:ea typeface="微軟正黑體" panose="020B0604030504040204" pitchFamily="34" charset="-120"/>
                  </a:rPr>
                  <a:t> 殺子自殺</a:t>
                </a:r>
              </a:p>
            </p:txBody>
          </p:sp>
          <p:sp>
            <p:nvSpPr>
              <p:cNvPr id="12" name="文字方塊 11"/>
              <p:cNvSpPr txBox="1"/>
              <p:nvPr/>
            </p:nvSpPr>
            <p:spPr>
              <a:xfrm>
                <a:off x="5294899" y="2124552"/>
                <a:ext cx="1440369" cy="407841"/>
              </a:xfrm>
              <a:prstGeom prst="rect">
                <a:avLst/>
              </a:prstGeom>
              <a:noFill/>
            </p:spPr>
            <p:txBody>
              <a:bodyPr wrap="square" rtlCol="0">
                <a:spAutoFit/>
              </a:bodyPr>
              <a:lstStyle/>
              <a:p>
                <a:pPr algn="ctr" defTabSz="1371600"/>
                <a:r>
                  <a:rPr lang="zh-TW" altLang="en-US" sz="2700" b="1" dirty="0">
                    <a:solidFill>
                      <a:srgbClr val="C00000"/>
                    </a:solidFill>
                    <a:latin typeface="微軟正黑體" panose="020B0604030504040204" pitchFamily="34" charset="-120"/>
                    <a:ea typeface="微軟正黑體" panose="020B0604030504040204" pitchFamily="34" charset="-120"/>
                  </a:rPr>
                  <a:t>次級預防</a:t>
                </a:r>
                <a:endParaRPr lang="en-US" altLang="zh-TW" sz="2700" b="1" dirty="0">
                  <a:solidFill>
                    <a:srgbClr val="C00000"/>
                  </a:solidFill>
                  <a:latin typeface="微軟正黑體" panose="020B0604030504040204" pitchFamily="34" charset="-120"/>
                  <a:ea typeface="微軟正黑體" panose="020B0604030504040204" pitchFamily="34" charset="-120"/>
                </a:endParaRPr>
              </a:p>
              <a:p>
                <a:pPr algn="ctr" defTabSz="1371600"/>
                <a:r>
                  <a:rPr lang="zh-TW" altLang="en-US" sz="2700" dirty="0">
                    <a:solidFill>
                      <a:prstClr val="black"/>
                    </a:solidFill>
                    <a:latin typeface="微軟正黑體" panose="020B0604030504040204" pitchFamily="34" charset="-120"/>
                    <a:ea typeface="微軟正黑體" panose="020B0604030504040204" pitchFamily="34" charset="-120"/>
                  </a:rPr>
                  <a:t>高風險家庭</a:t>
                </a:r>
              </a:p>
            </p:txBody>
          </p:sp>
          <p:sp>
            <p:nvSpPr>
              <p:cNvPr id="13" name="文字方塊 12"/>
              <p:cNvSpPr txBox="1"/>
              <p:nvPr/>
            </p:nvSpPr>
            <p:spPr>
              <a:xfrm>
                <a:off x="7798255" y="1557883"/>
                <a:ext cx="1440368" cy="774898"/>
              </a:xfrm>
              <a:prstGeom prst="rect">
                <a:avLst/>
              </a:prstGeom>
              <a:noFill/>
            </p:spPr>
            <p:txBody>
              <a:bodyPr wrap="square" rtlCol="0">
                <a:spAutoFit/>
              </a:bodyPr>
              <a:lstStyle/>
              <a:p>
                <a:pPr algn="ctr" defTabSz="1371600"/>
                <a:r>
                  <a:rPr lang="zh-TW" altLang="en-US" sz="2700" b="1" dirty="0">
                    <a:solidFill>
                      <a:srgbClr val="C00000"/>
                    </a:solidFill>
                    <a:latin typeface="微軟正黑體" panose="020B0604030504040204" pitchFamily="34" charset="-120"/>
                    <a:ea typeface="微軟正黑體" panose="020B0604030504040204" pitchFamily="34" charset="-120"/>
                  </a:rPr>
                  <a:t>最後防線</a:t>
                </a:r>
                <a:endParaRPr lang="en-US" altLang="zh-TW" sz="2700" b="1" dirty="0">
                  <a:solidFill>
                    <a:srgbClr val="C00000"/>
                  </a:solidFill>
                  <a:latin typeface="微軟正黑體" panose="020B0604030504040204" pitchFamily="34" charset="-120"/>
                  <a:ea typeface="微軟正黑體" panose="020B0604030504040204" pitchFamily="34" charset="-120"/>
                </a:endParaRPr>
              </a:p>
              <a:p>
                <a:pPr algn="ctr" defTabSz="1371600"/>
                <a:r>
                  <a:rPr lang="zh-TW" altLang="en-US" sz="2700" dirty="0">
                    <a:solidFill>
                      <a:prstClr val="black"/>
                    </a:solidFill>
                    <a:latin typeface="微軟正黑體" panose="020B0604030504040204" pitchFamily="34" charset="-120"/>
                    <a:ea typeface="微軟正黑體" panose="020B0604030504040204" pitchFamily="34" charset="-120"/>
                  </a:rPr>
                  <a:t>一一三救援</a:t>
                </a:r>
                <a:endParaRPr lang="en-US" altLang="zh-TW" sz="2700" dirty="0">
                  <a:solidFill>
                    <a:prstClr val="black"/>
                  </a:solidFill>
                  <a:latin typeface="微軟正黑體" panose="020B0604030504040204" pitchFamily="34" charset="-120"/>
                  <a:ea typeface="微軟正黑體" panose="020B0604030504040204" pitchFamily="34" charset="-120"/>
                </a:endParaRPr>
              </a:p>
              <a:p>
                <a:pPr algn="ctr" defTabSz="1371600"/>
                <a:r>
                  <a:rPr lang="zh-TW" altLang="en-US" sz="2700" dirty="0">
                    <a:solidFill>
                      <a:prstClr val="black"/>
                    </a:solidFill>
                    <a:latin typeface="微軟正黑體" panose="020B0604030504040204" pitchFamily="34" charset="-120"/>
                    <a:ea typeface="微軟正黑體" panose="020B0604030504040204" pitchFamily="34" charset="-120"/>
                  </a:rPr>
                  <a:t>緊急醫療</a:t>
                </a:r>
                <a:endParaRPr lang="en-US" altLang="zh-TW" sz="2700" dirty="0">
                  <a:solidFill>
                    <a:prstClr val="black"/>
                  </a:solidFill>
                  <a:latin typeface="微軟正黑體" panose="020B0604030504040204" pitchFamily="34" charset="-120"/>
                  <a:ea typeface="微軟正黑體" panose="020B0604030504040204" pitchFamily="34" charset="-120"/>
                </a:endParaRPr>
              </a:p>
              <a:p>
                <a:pPr algn="ctr" defTabSz="1371600"/>
                <a:r>
                  <a:rPr lang="zh-TW" altLang="en-US" sz="2700" dirty="0">
                    <a:solidFill>
                      <a:prstClr val="black"/>
                    </a:solidFill>
                    <a:latin typeface="微軟正黑體" panose="020B0604030504040204" pitchFamily="34" charset="-120"/>
                    <a:ea typeface="微軟正黑體" panose="020B0604030504040204" pitchFamily="34" charset="-120"/>
                  </a:rPr>
                  <a:t>兒少保護</a:t>
                </a:r>
              </a:p>
            </p:txBody>
          </p:sp>
          <p:sp>
            <p:nvSpPr>
              <p:cNvPr id="14" name="向下箭號 13"/>
              <p:cNvSpPr/>
              <p:nvPr/>
            </p:nvSpPr>
            <p:spPr>
              <a:xfrm>
                <a:off x="2208577" y="2323324"/>
                <a:ext cx="449704" cy="47968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zh-TW" altLang="en-US" sz="2700">
                  <a:solidFill>
                    <a:prstClr val="white"/>
                  </a:solidFill>
                  <a:latin typeface="Calibri" panose="020F0502020204030204"/>
                  <a:ea typeface="新細明體" panose="02020500000000000000" pitchFamily="18" charset="-120"/>
                </a:endParaRPr>
              </a:p>
            </p:txBody>
          </p:sp>
          <p:sp>
            <p:nvSpPr>
              <p:cNvPr id="15" name="向下箭號 14"/>
              <p:cNvSpPr/>
              <p:nvPr/>
            </p:nvSpPr>
            <p:spPr>
              <a:xfrm>
                <a:off x="5488898" y="2835637"/>
                <a:ext cx="881921" cy="121170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zh-TW" altLang="en-US" sz="2700">
                  <a:solidFill>
                    <a:prstClr val="white"/>
                  </a:solidFill>
                  <a:latin typeface="Calibri" panose="020F0502020204030204"/>
                  <a:ea typeface="新細明體" panose="02020500000000000000" pitchFamily="18" charset="-120"/>
                </a:endParaRPr>
              </a:p>
            </p:txBody>
          </p:sp>
          <p:sp>
            <p:nvSpPr>
              <p:cNvPr id="16" name="向下箭號 15"/>
              <p:cNvSpPr/>
              <p:nvPr/>
            </p:nvSpPr>
            <p:spPr>
              <a:xfrm>
                <a:off x="7934793" y="2803159"/>
                <a:ext cx="924392" cy="126167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zh-TW" altLang="en-US" sz="2700" dirty="0">
                  <a:solidFill>
                    <a:srgbClr val="C00000"/>
                  </a:solidFill>
                  <a:latin typeface="Calibri" panose="020F0502020204030204"/>
                  <a:ea typeface="新細明體" panose="02020500000000000000" pitchFamily="18" charset="-120"/>
                </a:endParaRPr>
              </a:p>
            </p:txBody>
          </p:sp>
          <p:sp>
            <p:nvSpPr>
              <p:cNvPr id="17" name="Rectangle 37"/>
              <p:cNvSpPr>
                <a:spLocks noChangeArrowheads="1"/>
              </p:cNvSpPr>
              <p:nvPr/>
            </p:nvSpPr>
            <p:spPr bwMode="auto">
              <a:xfrm>
                <a:off x="1705621" y="2933772"/>
                <a:ext cx="1655763" cy="1141955"/>
              </a:xfrm>
              <a:prstGeom prst="rect">
                <a:avLst/>
              </a:prstGeom>
              <a:noFill/>
              <a:ln>
                <a:noFill/>
              </a:ln>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1371600">
                  <a:spcBef>
                    <a:spcPct val="0"/>
                  </a:spcBef>
                  <a:buNone/>
                </a:pPr>
                <a:r>
                  <a:rPr lang="zh-TW" altLang="en-US" sz="4200" b="1" dirty="0">
                    <a:solidFill>
                      <a:srgbClr val="44546A"/>
                    </a:solidFill>
                    <a:latin typeface="微軟正黑體" panose="020B0604030504040204" pitchFamily="34" charset="-120"/>
                    <a:ea typeface="微軟正黑體" panose="020B0604030504040204" pitchFamily="34" charset="-120"/>
                  </a:rPr>
                  <a:t>一般家庭</a:t>
                </a:r>
              </a:p>
              <a:p>
                <a:pPr defTabSz="1371600">
                  <a:spcBef>
                    <a:spcPct val="0"/>
                  </a:spcBef>
                  <a:buNone/>
                </a:pPr>
                <a:r>
                  <a:rPr lang="zh-TW" altLang="en-US" sz="2700" b="1" dirty="0">
                    <a:solidFill>
                      <a:srgbClr val="954F72"/>
                    </a:solidFill>
                    <a:latin typeface="微軟正黑體" panose="020B0604030504040204" pitchFamily="34" charset="-120"/>
                    <a:ea typeface="微軟正黑體" panose="020B0604030504040204" pitchFamily="34" charset="-120"/>
                  </a:rPr>
                  <a:t> </a:t>
                </a:r>
                <a:r>
                  <a:rPr lang="zh-TW" altLang="en-US" sz="3000" b="1" dirty="0">
                    <a:solidFill>
                      <a:srgbClr val="009900"/>
                    </a:solidFill>
                    <a:latin typeface="微軟正黑體" panose="020B0604030504040204" pitchFamily="34" charset="-120"/>
                    <a:ea typeface="微軟正黑體" panose="020B0604030504040204" pitchFamily="34" charset="-120"/>
                  </a:rPr>
                  <a:t>社區托育、早期療育、生育補助、經濟扶助等</a:t>
                </a:r>
                <a:endParaRPr lang="zh-TW" altLang="en-US" sz="2700" b="1" dirty="0">
                  <a:solidFill>
                    <a:srgbClr val="009900"/>
                  </a:solidFill>
                  <a:latin typeface="微軟正黑體" panose="020B0604030504040204" pitchFamily="34" charset="-120"/>
                  <a:ea typeface="微軟正黑體" panose="020B0604030504040204" pitchFamily="34" charset="-120"/>
                </a:endParaRPr>
              </a:p>
            </p:txBody>
          </p:sp>
        </p:grpSp>
      </p:grpSp>
      <p:pic>
        <p:nvPicPr>
          <p:cNvPr id="21" name="圖片 20" descr="th (1).jpg"/>
          <p:cNvPicPr>
            <a:picLocks noChangeAspect="1"/>
          </p:cNvPicPr>
          <p:nvPr/>
        </p:nvPicPr>
        <p:blipFill>
          <a:blip r:embed="rId2" cstate="print"/>
          <a:stretch>
            <a:fillRect/>
          </a:stretch>
        </p:blipFill>
        <p:spPr>
          <a:xfrm>
            <a:off x="427122" y="6408717"/>
            <a:ext cx="1835982" cy="2036046"/>
          </a:xfrm>
          <a:prstGeom prst="rect">
            <a:avLst/>
          </a:prstGeom>
          <a:effectLst>
            <a:softEdge rad="31750"/>
          </a:effectLst>
        </p:spPr>
      </p:pic>
    </p:spTree>
    <p:extLst>
      <p:ext uri="{BB962C8B-B14F-4D97-AF65-F5344CB8AC3E}">
        <p14:creationId xmlns:p14="http://schemas.microsoft.com/office/powerpoint/2010/main" val="156392055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childTnLst>
                                </p:cTn>
                              </p:par>
                            </p:childTnLst>
                          </p:cTn>
                        </p:par>
                        <p:par>
                          <p:cTn id="18" fill="hold">
                            <p:stCondLst>
                              <p:cond delay="2000"/>
                            </p:stCondLst>
                            <p:childTnLst>
                              <p:par>
                                <p:cTn id="19" presetID="32" presetClass="emph" presetSubtype="0" repeatCount="indefinite" fill="hold" nodeType="afterEffect">
                                  <p:stCondLst>
                                    <p:cond delay="0"/>
                                  </p:stCondLst>
                                  <p:childTnLst>
                                    <p:animClr clrSpc="rgb" dir="cw">
                                      <p:cBhvr override="childStyle">
                                        <p:cTn id="20" dur="100" fill="hold"/>
                                        <p:tgtEl>
                                          <p:spTgt spid="21"/>
                                        </p:tgtEl>
                                        <p:attrNameLst>
                                          <p:attrName>style.color</p:attrName>
                                        </p:attrNameLst>
                                      </p:cBhvr>
                                      <p:to>
                                        <a:schemeClr val="accent2"/>
                                      </p:to>
                                    </p:animClr>
                                    <p:animClr clrSpc="rgb" dir="cw">
                                      <p:cBhvr>
                                        <p:cTn id="21" dur="100" fill="hold"/>
                                        <p:tgtEl>
                                          <p:spTgt spid="21"/>
                                        </p:tgtEl>
                                        <p:attrNameLst>
                                          <p:attrName>fillcolor</p:attrName>
                                        </p:attrNameLst>
                                      </p:cBhvr>
                                      <p:to>
                                        <a:schemeClr val="accent2"/>
                                      </p:to>
                                    </p:animClr>
                                    <p:set>
                                      <p:cBhvr>
                                        <p:cTn id="22" dur="100" fill="hold"/>
                                        <p:tgtEl>
                                          <p:spTgt spid="21"/>
                                        </p:tgtEl>
                                        <p:attrNameLst>
                                          <p:attrName>fill.type</p:attrName>
                                        </p:attrNameLst>
                                      </p:cBhvr>
                                      <p:to>
                                        <p:strVal val="solid"/>
                                      </p:to>
                                    </p:set>
                                    <p:set>
                                      <p:cBhvr>
                                        <p:cTn id="23" dur="100" fill="hold"/>
                                        <p:tgtEl>
                                          <p:spTgt spid="21"/>
                                        </p:tgtEl>
                                        <p:attrNameLst>
                                          <p:attrName>fill.on</p:attrName>
                                        </p:attrNameLst>
                                      </p:cBhvr>
                                      <p:to>
                                        <p:strVal val="true"/>
                                      </p:to>
                                    </p:set>
                                    <p:animRot by="120000">
                                      <p:cBhvr>
                                        <p:cTn id="24" dur="100" fill="hold">
                                          <p:stCondLst>
                                            <p:cond delay="0"/>
                                          </p:stCondLst>
                                        </p:cTn>
                                        <p:tgtEl>
                                          <p:spTgt spid="21"/>
                                        </p:tgtEl>
                                        <p:attrNameLst>
                                          <p:attrName>r</p:attrName>
                                        </p:attrNameLst>
                                      </p:cBhvr>
                                    </p:animRot>
                                    <p:animRot by="-240000">
                                      <p:cBhvr>
                                        <p:cTn id="25" dur="200" fill="hold">
                                          <p:stCondLst>
                                            <p:cond delay="200"/>
                                          </p:stCondLst>
                                        </p:cTn>
                                        <p:tgtEl>
                                          <p:spTgt spid="21"/>
                                        </p:tgtEl>
                                        <p:attrNameLst>
                                          <p:attrName>r</p:attrName>
                                        </p:attrNameLst>
                                      </p:cBhvr>
                                    </p:animRot>
                                    <p:animRot by="240000">
                                      <p:cBhvr>
                                        <p:cTn id="26" dur="200" fill="hold">
                                          <p:stCondLst>
                                            <p:cond delay="400"/>
                                          </p:stCondLst>
                                        </p:cTn>
                                        <p:tgtEl>
                                          <p:spTgt spid="21"/>
                                        </p:tgtEl>
                                        <p:attrNameLst>
                                          <p:attrName>r</p:attrName>
                                        </p:attrNameLst>
                                      </p:cBhvr>
                                    </p:animRot>
                                    <p:animRot by="-240000">
                                      <p:cBhvr>
                                        <p:cTn id="27" dur="200" fill="hold">
                                          <p:stCondLst>
                                            <p:cond delay="600"/>
                                          </p:stCondLst>
                                        </p:cTn>
                                        <p:tgtEl>
                                          <p:spTgt spid="21"/>
                                        </p:tgtEl>
                                        <p:attrNameLst>
                                          <p:attrName>r</p:attrName>
                                        </p:attrNameLst>
                                      </p:cBhvr>
                                    </p:animRot>
                                    <p:animRot by="120000">
                                      <p:cBhvr>
                                        <p:cTn id="28"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2433639" y="2638428"/>
            <a:ext cx="4005264" cy="92333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身體虐待</a:t>
            </a:r>
            <a:endParaRPr lang="en-US"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grpSp>
        <p:nvGrpSpPr>
          <p:cNvPr id="3" name="群組 5"/>
          <p:cNvGrpSpPr/>
          <p:nvPr/>
        </p:nvGrpSpPr>
        <p:grpSpPr>
          <a:xfrm>
            <a:off x="2305046" y="3264691"/>
            <a:ext cx="13589795" cy="2185479"/>
            <a:chOff x="2305046" y="3264691"/>
            <a:chExt cx="13589795" cy="2185479"/>
          </a:xfrm>
        </p:grpSpPr>
        <p:grpSp>
          <p:nvGrpSpPr>
            <p:cNvPr id="4" name="Group 3"/>
            <p:cNvGrpSpPr/>
            <p:nvPr/>
          </p:nvGrpSpPr>
          <p:grpSpPr>
            <a:xfrm>
              <a:off x="2434626" y="3264691"/>
              <a:ext cx="13460215" cy="1340647"/>
              <a:chOff x="2434626" y="3264691"/>
              <a:chExt cx="13460215" cy="1340647"/>
            </a:xfrm>
          </p:grpSpPr>
          <p:cxnSp>
            <p:nvCxnSpPr>
              <p:cNvPr id="5" name="Straight Connector 4"/>
              <p:cNvCxnSpPr/>
              <p:nvPr/>
            </p:nvCxnSpPr>
            <p:spPr>
              <a:xfrm>
                <a:off x="2434626" y="3749488"/>
                <a:ext cx="5923566" cy="3483"/>
              </a:xfrm>
              <a:prstGeom prst="straightConnector1">
                <a:avLst/>
              </a:prstGeom>
              <a:noFill/>
              <a:ln w="12701" cap="flat">
                <a:solidFill>
                  <a:srgbClr val="5DA156"/>
                </a:solidFill>
                <a:prstDash val="solid"/>
                <a:miter/>
              </a:ln>
            </p:spPr>
          </p:cxnSp>
          <p:cxnSp>
            <p:nvCxnSpPr>
              <p:cNvPr id="6" name="Straight Connector 5"/>
              <p:cNvCxnSpPr/>
              <p:nvPr/>
            </p:nvCxnSpPr>
            <p:spPr>
              <a:xfrm>
                <a:off x="2434626" y="3845244"/>
                <a:ext cx="5923566" cy="3493"/>
              </a:xfrm>
              <a:prstGeom prst="straightConnector1">
                <a:avLst/>
              </a:prstGeom>
              <a:noFill/>
              <a:ln w="12701" cap="flat">
                <a:solidFill>
                  <a:srgbClr val="5DA156"/>
                </a:solidFill>
                <a:prstDash val="solid"/>
                <a:miter/>
              </a:ln>
            </p:spPr>
          </p:cxnSp>
          <p:cxnSp>
            <p:nvCxnSpPr>
              <p:cNvPr id="7" name="Straight Connector 6"/>
              <p:cNvCxnSpPr/>
              <p:nvPr/>
            </p:nvCxnSpPr>
            <p:spPr>
              <a:xfrm>
                <a:off x="9971303" y="3749488"/>
                <a:ext cx="5923538" cy="3483"/>
              </a:xfrm>
              <a:prstGeom prst="straightConnector1">
                <a:avLst/>
              </a:prstGeom>
              <a:noFill/>
              <a:ln w="12701" cap="flat">
                <a:solidFill>
                  <a:srgbClr val="5DA156"/>
                </a:solidFill>
                <a:prstDash val="solid"/>
                <a:miter/>
              </a:ln>
            </p:spPr>
          </p:cxnSp>
          <p:cxnSp>
            <p:nvCxnSpPr>
              <p:cNvPr id="8" name="Straight Connector 7"/>
              <p:cNvCxnSpPr/>
              <p:nvPr/>
            </p:nvCxnSpPr>
            <p:spPr>
              <a:xfrm>
                <a:off x="9971303" y="3845244"/>
                <a:ext cx="5923538" cy="3493"/>
              </a:xfrm>
              <a:prstGeom prst="straightConnector1">
                <a:avLst/>
              </a:prstGeom>
              <a:noFill/>
              <a:ln w="12701" cap="flat">
                <a:solidFill>
                  <a:srgbClr val="5DA156"/>
                </a:solidFill>
                <a:prstDash val="solid"/>
                <a:miter/>
              </a:ln>
            </p:spPr>
          </p:cxnSp>
          <p:pic>
            <p:nvPicPr>
              <p:cNvPr id="9" name="Picture 8" descr="yellow.png"/>
              <p:cNvPicPr>
                <a:picLocks noChangeAspect="1"/>
              </p:cNvPicPr>
              <p:nvPr/>
            </p:nvPicPr>
            <p:blipFill>
              <a:blip r:embed="rId2"/>
              <a:srcRect/>
              <a:stretch>
                <a:fillRect/>
              </a:stretch>
            </p:blipFill>
            <p:spPr>
              <a:xfrm>
                <a:off x="8596969" y="3264691"/>
                <a:ext cx="1140284" cy="1340647"/>
              </a:xfrm>
              <a:prstGeom prst="rect">
                <a:avLst/>
              </a:prstGeom>
              <a:noFill/>
              <a:ln cap="flat">
                <a:noFill/>
              </a:ln>
            </p:spPr>
          </p:pic>
        </p:grpSp>
        <p:sp>
          <p:nvSpPr>
            <p:cNvPr id="10" name="TextBox 10"/>
            <p:cNvSpPr txBox="1"/>
            <p:nvPr/>
          </p:nvSpPr>
          <p:spPr>
            <a:xfrm>
              <a:off x="2305046" y="5011588"/>
              <a:ext cx="6219739" cy="43858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1500" b="0" i="0" u="none" strike="noStrike" kern="0" cap="none" spc="0" baseline="0">
                  <a:solidFill>
                    <a:srgbClr val="000000"/>
                  </a:solidFill>
                  <a:uFillTx/>
                  <a:latin typeface="Calibri Light" pitchFamily="34"/>
                  <a:ea typeface="Microsoft YaHei" pitchFamily="34"/>
                  <a:cs typeface="Arial"/>
                </a:rPr>
                <a:t>.</a:t>
              </a:r>
            </a:p>
          </p:txBody>
        </p:sp>
      </p:grpSp>
      <p:sp>
        <p:nvSpPr>
          <p:cNvPr id="11" name="矩形 15"/>
          <p:cNvSpPr/>
          <p:nvPr/>
        </p:nvSpPr>
        <p:spPr>
          <a:xfrm>
            <a:off x="6766450" y="582427"/>
            <a:ext cx="4801313" cy="877165"/>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兒少虐待類型</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sp>
        <p:nvSpPr>
          <p:cNvPr id="12" name="矩形 1"/>
          <p:cNvSpPr/>
          <p:nvPr/>
        </p:nvSpPr>
        <p:spPr>
          <a:xfrm>
            <a:off x="1383505" y="4148139"/>
            <a:ext cx="7567610" cy="417036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ts val="5250"/>
              </a:lnSpc>
              <a:spcBef>
                <a:spcPts val="0"/>
              </a:spcBef>
              <a:spcAft>
                <a:spcPts val="0"/>
              </a:spcAft>
              <a:buNone/>
              <a:tabLst/>
              <a:defRPr sz="1800" b="0" i="0" u="none" strike="noStrike" kern="0" cap="none" spc="0" baseline="0">
                <a:solidFill>
                  <a:srgbClr val="000000"/>
                </a:solidFill>
                <a:uFillTx/>
              </a:defRPr>
            </a:pP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由照顧兒童及少年者所造成的</a:t>
            </a:r>
            <a:r>
              <a:rPr lang="zh-TW" sz="3600" b="1"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非意外性身體傷害</a:t>
            </a:r>
            <a:r>
              <a:rPr lang="zh-TW" sz="3600" b="1" i="0" u="none" strike="noStrike" kern="0" cap="none" spc="0" baseline="0" dirty="0">
                <a:solidFill>
                  <a:srgbClr val="404040"/>
                </a:solidFill>
                <a:uFillTx/>
                <a:latin typeface="微軟正黑體" panose="020B0604030504040204" pitchFamily="34" charset="-120"/>
                <a:ea typeface="微軟正黑體" panose="020B0604030504040204" pitchFamily="34" charset="-120"/>
                <a:cs typeface="Arial"/>
              </a:rPr>
              <a:t>，</a:t>
            </a: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導致兒童及少年死亡、外型損毀及身體功能損害或喪失，或處於可能發生上述傷害之險境中亦屬之，</a:t>
            </a:r>
            <a:r>
              <a:rPr lang="zh-TW" sz="3600" b="1"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亦包括來自過度及不符合其年齡、不適合情境的管教或懲罰</a:t>
            </a:r>
            <a:r>
              <a:rPr lang="zh-TW" sz="3600" b="0" i="0" u="none" strike="noStrike" kern="0" cap="none" spc="0" baseline="0" dirty="0">
                <a:solidFill>
                  <a:srgbClr val="404040"/>
                </a:solidFill>
                <a:uFillTx/>
                <a:latin typeface="微軟正黑體" panose="020B0604030504040204" pitchFamily="34" charset="-120"/>
                <a:ea typeface="微軟正黑體" panose="020B0604030504040204" pitchFamily="34" charset="-120"/>
                <a:cs typeface="Arial"/>
              </a:rPr>
              <a:t>。</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13" name="TextBox 9"/>
          <p:cNvSpPr txBox="1"/>
          <p:nvPr/>
        </p:nvSpPr>
        <p:spPr>
          <a:xfrm>
            <a:off x="11284747" y="2612230"/>
            <a:ext cx="4005264" cy="92333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精神虐待</a:t>
            </a:r>
            <a:endParaRPr lang="en-US"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14" name="矩形 2"/>
          <p:cNvSpPr/>
          <p:nvPr/>
        </p:nvSpPr>
        <p:spPr>
          <a:xfrm>
            <a:off x="9586917" y="4094427"/>
            <a:ext cx="8410578" cy="4632039"/>
          </a:xfrm>
          <a:prstGeom prst="rect">
            <a:avLst/>
          </a:prstGeom>
          <a:noFill/>
          <a:ln cap="flat">
            <a:noFill/>
            <a:prstDash val="solid"/>
          </a:ln>
        </p:spPr>
        <p:txBody>
          <a:bodyPr vert="horz" wrap="square" lIns="91440" tIns="45720" rIns="91440" bIns="45720" anchor="t" anchorCtr="0" compatLnSpc="1">
            <a:spAutoFit/>
          </a:bodyPr>
          <a:lstStyle/>
          <a:p>
            <a:pPr marL="0" marR="0" lvl="1" indent="0" algn="l" defTabSz="914400" rtl="0" fontAlgn="auto" hangingPunct="1">
              <a:lnSpc>
                <a:spcPts val="5850"/>
              </a:lnSpc>
              <a:spcBef>
                <a:spcPts val="0"/>
              </a:spcBef>
              <a:spcAft>
                <a:spcPts val="0"/>
              </a:spcAft>
              <a:buNone/>
              <a:tabLst/>
              <a:defRPr sz="1800" b="0" i="0" u="none" strike="noStrike" kern="0" cap="none" spc="0" baseline="0">
                <a:solidFill>
                  <a:srgbClr val="000000"/>
                </a:solidFill>
                <a:uFillTx/>
              </a:defRPr>
            </a:pP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包括</a:t>
            </a:r>
            <a:r>
              <a:rPr lang="zh-TW" sz="3600" b="1"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辱罵、恐嚇、威脅、藐視或排斥</a:t>
            </a: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兒童及少年；或持續對子女有不合情理的差別待遇；對兒童及少年福祉漠不關心，導致或可能導致兒童及少年身體發育、智能、情緒、心理行為及社會各面發展上明顯的傷害。</a:t>
            </a:r>
          </a:p>
        </p:txBody>
      </p:sp>
      <p:pic>
        <p:nvPicPr>
          <p:cNvPr id="15" name="圖片 2"/>
          <p:cNvPicPr>
            <a:picLocks noChangeAspect="1"/>
          </p:cNvPicPr>
          <p:nvPr/>
        </p:nvPicPr>
        <p:blipFill>
          <a:blip r:embed="rId3"/>
          <a:srcRect/>
          <a:stretch>
            <a:fillRect/>
          </a:stretch>
        </p:blipFill>
        <p:spPr>
          <a:xfrm>
            <a:off x="6084097" y="2047871"/>
            <a:ext cx="2202652" cy="1669255"/>
          </a:xfrm>
          <a:prstGeom prst="rect">
            <a:avLst/>
          </a:prstGeom>
          <a:noFill/>
          <a:ln cap="flat">
            <a:noFill/>
          </a:ln>
        </p:spPr>
      </p:pic>
      <p:pic>
        <p:nvPicPr>
          <p:cNvPr id="16" name="圖片 3"/>
          <p:cNvPicPr>
            <a:picLocks noChangeAspect="1"/>
          </p:cNvPicPr>
          <p:nvPr/>
        </p:nvPicPr>
        <p:blipFill>
          <a:blip r:embed="rId4"/>
          <a:srcRect/>
          <a:stretch>
            <a:fillRect/>
          </a:stretch>
        </p:blipFill>
        <p:spPr>
          <a:xfrm>
            <a:off x="15306671" y="2076446"/>
            <a:ext cx="2202652" cy="1631152"/>
          </a:xfrm>
          <a:prstGeom prst="rect">
            <a:avLst/>
          </a:prstGeom>
          <a:noFill/>
          <a:ln cap="flat">
            <a:noFill/>
          </a:ln>
        </p:spPr>
      </p:pic>
      <p:pic>
        <p:nvPicPr>
          <p:cNvPr id="17" name="圖片 1"/>
          <p:cNvPicPr>
            <a:picLocks noChangeAspect="1"/>
          </p:cNvPicPr>
          <p:nvPr/>
        </p:nvPicPr>
        <p:blipFill>
          <a:blip r:embed="rId5"/>
          <a:stretch>
            <a:fillRect/>
          </a:stretch>
        </p:blipFill>
        <p:spPr>
          <a:xfrm>
            <a:off x="405015" y="8429039"/>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3112297" y="2714625"/>
            <a:ext cx="4005264" cy="92333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性虐待</a:t>
            </a:r>
            <a:endParaRPr lang="en-US"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grpSp>
        <p:nvGrpSpPr>
          <p:cNvPr id="3" name="群組 5"/>
          <p:cNvGrpSpPr/>
          <p:nvPr/>
        </p:nvGrpSpPr>
        <p:grpSpPr>
          <a:xfrm>
            <a:off x="2305046" y="3264691"/>
            <a:ext cx="13589795" cy="2185479"/>
            <a:chOff x="2305046" y="3264691"/>
            <a:chExt cx="13589795" cy="2185479"/>
          </a:xfrm>
        </p:grpSpPr>
        <p:grpSp>
          <p:nvGrpSpPr>
            <p:cNvPr id="4" name="Group 3"/>
            <p:cNvGrpSpPr/>
            <p:nvPr/>
          </p:nvGrpSpPr>
          <p:grpSpPr>
            <a:xfrm>
              <a:off x="2434626" y="3264691"/>
              <a:ext cx="13460215" cy="1340647"/>
              <a:chOff x="2434626" y="3264691"/>
              <a:chExt cx="13460215" cy="1340647"/>
            </a:xfrm>
          </p:grpSpPr>
          <p:cxnSp>
            <p:nvCxnSpPr>
              <p:cNvPr id="5" name="Straight Connector 4"/>
              <p:cNvCxnSpPr/>
              <p:nvPr/>
            </p:nvCxnSpPr>
            <p:spPr>
              <a:xfrm>
                <a:off x="2434626" y="3749488"/>
                <a:ext cx="5923566" cy="3483"/>
              </a:xfrm>
              <a:prstGeom prst="straightConnector1">
                <a:avLst/>
              </a:prstGeom>
              <a:noFill/>
              <a:ln w="12701" cap="flat">
                <a:solidFill>
                  <a:srgbClr val="5DA156"/>
                </a:solidFill>
                <a:prstDash val="solid"/>
                <a:miter/>
              </a:ln>
            </p:spPr>
          </p:cxnSp>
          <p:cxnSp>
            <p:nvCxnSpPr>
              <p:cNvPr id="6" name="Straight Connector 5"/>
              <p:cNvCxnSpPr/>
              <p:nvPr/>
            </p:nvCxnSpPr>
            <p:spPr>
              <a:xfrm>
                <a:off x="2434626" y="3845244"/>
                <a:ext cx="5923566" cy="3493"/>
              </a:xfrm>
              <a:prstGeom prst="straightConnector1">
                <a:avLst/>
              </a:prstGeom>
              <a:noFill/>
              <a:ln w="12701" cap="flat">
                <a:solidFill>
                  <a:srgbClr val="5DA156"/>
                </a:solidFill>
                <a:prstDash val="solid"/>
                <a:miter/>
              </a:ln>
            </p:spPr>
          </p:cxnSp>
          <p:cxnSp>
            <p:nvCxnSpPr>
              <p:cNvPr id="7" name="Straight Connector 6"/>
              <p:cNvCxnSpPr/>
              <p:nvPr/>
            </p:nvCxnSpPr>
            <p:spPr>
              <a:xfrm>
                <a:off x="9971303" y="3749488"/>
                <a:ext cx="5923538" cy="3483"/>
              </a:xfrm>
              <a:prstGeom prst="straightConnector1">
                <a:avLst/>
              </a:prstGeom>
              <a:noFill/>
              <a:ln w="12701" cap="flat">
                <a:solidFill>
                  <a:srgbClr val="5DA156"/>
                </a:solidFill>
                <a:prstDash val="solid"/>
                <a:miter/>
              </a:ln>
            </p:spPr>
          </p:cxnSp>
          <p:cxnSp>
            <p:nvCxnSpPr>
              <p:cNvPr id="8" name="Straight Connector 7"/>
              <p:cNvCxnSpPr/>
              <p:nvPr/>
            </p:nvCxnSpPr>
            <p:spPr>
              <a:xfrm>
                <a:off x="9971303" y="3845244"/>
                <a:ext cx="5923538" cy="3493"/>
              </a:xfrm>
              <a:prstGeom prst="straightConnector1">
                <a:avLst/>
              </a:prstGeom>
              <a:noFill/>
              <a:ln w="12701" cap="flat">
                <a:solidFill>
                  <a:srgbClr val="5DA156"/>
                </a:solidFill>
                <a:prstDash val="solid"/>
                <a:miter/>
              </a:ln>
            </p:spPr>
          </p:cxnSp>
          <p:pic>
            <p:nvPicPr>
              <p:cNvPr id="9" name="Picture 8" descr="yellow.png"/>
              <p:cNvPicPr>
                <a:picLocks noChangeAspect="1"/>
              </p:cNvPicPr>
              <p:nvPr/>
            </p:nvPicPr>
            <p:blipFill>
              <a:blip r:embed="rId2"/>
              <a:srcRect/>
              <a:stretch>
                <a:fillRect/>
              </a:stretch>
            </p:blipFill>
            <p:spPr>
              <a:xfrm>
                <a:off x="8596969" y="3264691"/>
                <a:ext cx="1140284" cy="1340647"/>
              </a:xfrm>
              <a:prstGeom prst="rect">
                <a:avLst/>
              </a:prstGeom>
              <a:noFill/>
              <a:ln cap="flat">
                <a:noFill/>
              </a:ln>
            </p:spPr>
          </p:pic>
        </p:grpSp>
        <p:sp>
          <p:nvSpPr>
            <p:cNvPr id="10" name="TextBox 10"/>
            <p:cNvSpPr txBox="1"/>
            <p:nvPr/>
          </p:nvSpPr>
          <p:spPr>
            <a:xfrm>
              <a:off x="2305046" y="5011588"/>
              <a:ext cx="6219739" cy="43858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1500" b="0" i="0" u="none" strike="noStrike" kern="0" cap="none" spc="0" baseline="0">
                  <a:solidFill>
                    <a:srgbClr val="000000"/>
                  </a:solidFill>
                  <a:uFillTx/>
                  <a:latin typeface="華康粗圓體"/>
                  <a:ea typeface="Microsoft YaHei" pitchFamily="34"/>
                  <a:cs typeface="Arial"/>
                </a:rPr>
                <a:t>.</a:t>
              </a:r>
            </a:p>
          </p:txBody>
        </p:sp>
      </p:grpSp>
      <p:sp>
        <p:nvSpPr>
          <p:cNvPr id="11" name="矩形 15"/>
          <p:cNvSpPr/>
          <p:nvPr/>
        </p:nvSpPr>
        <p:spPr>
          <a:xfrm>
            <a:off x="6798115" y="675174"/>
            <a:ext cx="4801313" cy="877165"/>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兒少虐待類型</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sp>
        <p:nvSpPr>
          <p:cNvPr id="12" name="TextBox 9"/>
          <p:cNvSpPr txBox="1"/>
          <p:nvPr/>
        </p:nvSpPr>
        <p:spPr>
          <a:xfrm>
            <a:off x="11170447" y="2707483"/>
            <a:ext cx="4005264" cy="92333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疏忽</a:t>
            </a:r>
            <a:endParaRPr lang="en-US"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13" name="矩形 8"/>
          <p:cNvSpPr/>
          <p:nvPr/>
        </p:nvSpPr>
        <p:spPr>
          <a:xfrm>
            <a:off x="1483522" y="3955255"/>
            <a:ext cx="7262814" cy="4632039"/>
          </a:xfrm>
          <a:prstGeom prst="rect">
            <a:avLst/>
          </a:prstGeom>
          <a:noFill/>
          <a:ln cap="flat">
            <a:noFill/>
            <a:prstDash val="solid"/>
          </a:ln>
        </p:spPr>
        <p:txBody>
          <a:bodyPr vert="horz" wrap="square" lIns="91440" tIns="45720" rIns="91440" bIns="45720" anchor="t" anchorCtr="0" compatLnSpc="1">
            <a:spAutoFit/>
          </a:bodyPr>
          <a:lstStyle/>
          <a:p>
            <a:pPr marL="0" marR="0" lvl="1" indent="0" algn="l" defTabSz="914400" rtl="0" fontAlgn="auto" hangingPunct="1">
              <a:lnSpc>
                <a:spcPts val="5850"/>
              </a:lnSpc>
              <a:spcBef>
                <a:spcPts val="0"/>
              </a:spcBef>
              <a:spcAft>
                <a:spcPts val="0"/>
              </a:spcAft>
              <a:buNone/>
              <a:tabLst/>
              <a:defRPr sz="1800" b="0" i="0" u="none" strike="noStrike" kern="0" cap="none" spc="0" baseline="0">
                <a:solidFill>
                  <a:srgbClr val="000000"/>
                </a:solidFill>
                <a:uFillTx/>
              </a:defRPr>
            </a:pP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包括任何成人以兒童及少年為性的刺激對象，而發生與兒童及少年有任何性的接觸。亦包含加害者年齡在</a:t>
            </a:r>
            <a:r>
              <a:rPr 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18</a:t>
            </a: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歲以下，但其年齡長於受害者或對於受害者居於控制或強勢的地位。</a:t>
            </a:r>
          </a:p>
        </p:txBody>
      </p:sp>
      <p:sp>
        <p:nvSpPr>
          <p:cNvPr id="14" name="矩形 9"/>
          <p:cNvSpPr/>
          <p:nvPr/>
        </p:nvSpPr>
        <p:spPr>
          <a:xfrm>
            <a:off x="9852211" y="3975500"/>
            <a:ext cx="6998497" cy="3118798"/>
          </a:xfrm>
          <a:prstGeom prst="rect">
            <a:avLst/>
          </a:prstGeom>
          <a:noFill/>
          <a:ln cap="flat">
            <a:noFill/>
            <a:prstDash val="solid"/>
          </a:ln>
        </p:spPr>
        <p:txBody>
          <a:bodyPr vert="horz" wrap="square" lIns="91440" tIns="45720" rIns="91440" bIns="45720" anchor="t" anchorCtr="0" compatLnSpc="1">
            <a:spAutoFit/>
          </a:bodyPr>
          <a:lstStyle/>
          <a:p>
            <a:pPr marL="0" marR="0" lvl="1" indent="0" algn="l" defTabSz="914400" rtl="0" fontAlgn="auto" hangingPunct="1">
              <a:lnSpc>
                <a:spcPts val="5850"/>
              </a:lnSpc>
              <a:spcBef>
                <a:spcPts val="0"/>
              </a:spcBef>
              <a:spcAft>
                <a:spcPts val="0"/>
              </a:spcAft>
              <a:buNone/>
              <a:tabLst/>
              <a:defRPr sz="1800" b="0" i="0" u="none" strike="noStrike" kern="0" cap="none" spc="0" baseline="0">
                <a:solidFill>
                  <a:srgbClr val="000000"/>
                </a:solidFill>
                <a:uFillTx/>
              </a:defRPr>
            </a:pP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因無知、無意或有意不加注意的忽視兒童少年的</a:t>
            </a:r>
            <a:r>
              <a:rPr lang="zh-TW" sz="3600" b="1"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基本需求</a:t>
            </a:r>
            <a:r>
              <a:rPr lang="zh-TW" sz="3600" b="1" i="0" u="none" strike="noStrike" kern="0" cap="none" spc="0" baseline="0" dirty="0">
                <a:solidFill>
                  <a:srgbClr val="404040"/>
                </a:solidFill>
                <a:uFillTx/>
                <a:latin typeface="微軟正黑體" panose="020B0604030504040204" pitchFamily="34" charset="-120"/>
                <a:ea typeface="微軟正黑體" panose="020B0604030504040204" pitchFamily="34" charset="-120"/>
                <a:cs typeface="Arial"/>
              </a:rPr>
              <a:t>，</a:t>
            </a: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以致照顧不當，使兒童的身心受到傷害或可能受到傷害者稱之。</a:t>
            </a:r>
          </a:p>
        </p:txBody>
      </p:sp>
      <p:pic>
        <p:nvPicPr>
          <p:cNvPr id="15" name="圖片 4"/>
          <p:cNvPicPr>
            <a:picLocks noChangeAspect="1"/>
          </p:cNvPicPr>
          <p:nvPr/>
        </p:nvPicPr>
        <p:blipFill>
          <a:blip r:embed="rId3"/>
          <a:srcRect/>
          <a:stretch>
            <a:fillRect/>
          </a:stretch>
        </p:blipFill>
        <p:spPr>
          <a:xfrm>
            <a:off x="6348414" y="2050258"/>
            <a:ext cx="2231227" cy="1685925"/>
          </a:xfrm>
          <a:prstGeom prst="rect">
            <a:avLst/>
          </a:prstGeom>
          <a:noFill/>
          <a:ln cap="flat">
            <a:noFill/>
          </a:ln>
        </p:spPr>
      </p:pic>
      <p:pic>
        <p:nvPicPr>
          <p:cNvPr id="16" name="圖片 5"/>
          <p:cNvPicPr>
            <a:picLocks noChangeAspect="1"/>
          </p:cNvPicPr>
          <p:nvPr/>
        </p:nvPicPr>
        <p:blipFill>
          <a:blip r:embed="rId4"/>
          <a:srcRect/>
          <a:stretch>
            <a:fillRect/>
          </a:stretch>
        </p:blipFill>
        <p:spPr>
          <a:xfrm>
            <a:off x="14230350" y="2109785"/>
            <a:ext cx="2231227" cy="1616869"/>
          </a:xfrm>
          <a:prstGeom prst="rect">
            <a:avLst/>
          </a:prstGeom>
          <a:noFill/>
          <a:ln cap="flat">
            <a:noFill/>
          </a:ln>
        </p:spPr>
      </p:pic>
      <p:pic>
        <p:nvPicPr>
          <p:cNvPr id="17" name="圖片 1"/>
          <p:cNvPicPr>
            <a:picLocks noChangeAspect="1"/>
          </p:cNvPicPr>
          <p:nvPr/>
        </p:nvPicPr>
        <p:blipFill>
          <a:blip r:embed="rId5"/>
          <a:stretch>
            <a:fillRect/>
          </a:stretch>
        </p:blipFill>
        <p:spPr>
          <a:xfrm>
            <a:off x="394316" y="8524932"/>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p:nvPr/>
        </p:nvSpPr>
        <p:spPr>
          <a:xfrm>
            <a:off x="6044147" y="752478"/>
            <a:ext cx="6340193" cy="87716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管教與虐待的差別</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graphicFrame>
        <p:nvGraphicFramePr>
          <p:cNvPr id="3" name="內容版面配置區 5"/>
          <p:cNvGraphicFramePr>
            <a:graphicFrameLocks noGrp="1"/>
          </p:cNvGraphicFramePr>
          <p:nvPr>
            <p:extLst>
              <p:ext uri="{D42A27DB-BD31-4B8C-83A1-F6EECF244321}">
                <p14:modId xmlns:p14="http://schemas.microsoft.com/office/powerpoint/2010/main" val="2401915738"/>
              </p:ext>
            </p:extLst>
          </p:nvPr>
        </p:nvGraphicFramePr>
        <p:xfrm>
          <a:off x="1550672" y="1842134"/>
          <a:ext cx="15563847" cy="7045885"/>
        </p:xfrm>
        <a:graphic>
          <a:graphicData uri="http://schemas.openxmlformats.org/drawingml/2006/table">
            <a:tbl>
              <a:tblPr firstRow="1" bandRow="1">
                <a:effectLst/>
                <a:tableStyleId>{00A15C55-8517-42AA-B614-E9B94910E393}</a:tableStyleId>
              </a:tblPr>
              <a:tblGrid>
                <a:gridCol w="2953311">
                  <a:extLst>
                    <a:ext uri="{9D8B030D-6E8A-4147-A177-3AD203B41FA5}">
                      <a16:colId xmlns:a16="http://schemas.microsoft.com/office/drawing/2014/main" val="20000"/>
                    </a:ext>
                  </a:extLst>
                </a:gridCol>
                <a:gridCol w="6047421">
                  <a:extLst>
                    <a:ext uri="{9D8B030D-6E8A-4147-A177-3AD203B41FA5}">
                      <a16:colId xmlns:a16="http://schemas.microsoft.com/office/drawing/2014/main" val="20001"/>
                    </a:ext>
                  </a:extLst>
                </a:gridCol>
                <a:gridCol w="6563115">
                  <a:extLst>
                    <a:ext uri="{9D8B030D-6E8A-4147-A177-3AD203B41FA5}">
                      <a16:colId xmlns:a16="http://schemas.microsoft.com/office/drawing/2014/main" val="20002"/>
                    </a:ext>
                  </a:extLst>
                </a:gridCol>
              </a:tblGrid>
              <a:tr h="1308195">
                <a:tc>
                  <a:txBody>
                    <a:bodyPr/>
                    <a:lstStyle/>
                    <a:p>
                      <a:pPr marL="0" marR="0" lvl="0" indent="0" algn="l" defTabSz="914400" rtl="0" fontAlgn="auto" hangingPunct="1">
                        <a:lnSpc>
                          <a:spcPct val="100000"/>
                        </a:lnSpc>
                        <a:spcBef>
                          <a:spcPts val="600"/>
                        </a:spcBef>
                        <a:spcAft>
                          <a:spcPts val="0"/>
                        </a:spcAft>
                        <a:buNone/>
                        <a:tabLst/>
                      </a:pPr>
                      <a:endParaRPr lang="en-US" sz="3200" b="0" i="0" u="none" strike="noStrike" cap="none" baseline="0" dirty="0">
                        <a:solidFill>
                          <a:srgbClr val="000000"/>
                        </a:solidFill>
                        <a:latin typeface="微軟正黑體" panose="020B0604030504040204" pitchFamily="34" charset="-120"/>
                        <a:ea typeface="微軟正黑體" panose="020B0604030504040204" pitchFamily="34" charset="-120"/>
                      </a:endParaRPr>
                    </a:p>
                  </a:txBody>
                  <a:tcPr marL="134992" marR="134992" marT="70207" marB="70207" anchor="ctr"/>
                </a:tc>
                <a:tc>
                  <a:txBody>
                    <a:bodyPr/>
                    <a:lstStyle/>
                    <a:p>
                      <a:pPr marL="0" marR="0" lvl="0" indent="0" algn="ctr" defTabSz="914400" rtl="0" fontAlgn="auto" hangingPunct="1">
                        <a:lnSpc>
                          <a:spcPct val="150000"/>
                        </a:lnSpc>
                        <a:spcBef>
                          <a:spcPts val="600"/>
                        </a:spcBef>
                        <a:spcAft>
                          <a:spcPts val="0"/>
                        </a:spcAft>
                        <a:buNone/>
                        <a:tabLst/>
                      </a:pPr>
                      <a:r>
                        <a:rPr lang="zh-TW" altLang="en-US" sz="3200" u="none" strike="noStrike" kern="1200" cap="none" baseline="0" dirty="0">
                          <a:solidFill>
                            <a:srgbClr val="000000"/>
                          </a:solidFill>
                          <a:latin typeface="微軟正黑體" panose="020B0604030504040204" pitchFamily="34" charset="-120"/>
                          <a:ea typeface="微軟正黑體" panose="020B0604030504040204" pitchFamily="34" charset="-120"/>
                        </a:rPr>
                        <a:t>合理管教</a:t>
                      </a:r>
                      <a:r>
                        <a:rPr lang="en-US" sz="3200" u="none" strike="noStrike" kern="1200" cap="none" baseline="0" dirty="0">
                          <a:solidFill>
                            <a:srgbClr val="000000"/>
                          </a:solidFill>
                          <a:latin typeface="微軟正黑體" panose="020B0604030504040204" pitchFamily="34" charset="-120"/>
                          <a:ea typeface="微軟正黑體" panose="020B0604030504040204" pitchFamily="34" charset="-120"/>
                        </a:rPr>
                        <a:t> </a:t>
                      </a:r>
                      <a:endParaRPr lang="en-US" sz="3200" b="1" i="0" u="none" strike="noStrike" kern="1200" cap="none" baseline="0" dirty="0">
                        <a:solidFill>
                          <a:srgbClr val="000000"/>
                        </a:solidFill>
                        <a:latin typeface="微軟正黑體" panose="020B0604030504040204" pitchFamily="34" charset="-120"/>
                        <a:ea typeface="微軟正黑體" panose="020B0604030504040204" pitchFamily="34" charset="-120"/>
                      </a:endParaRPr>
                    </a:p>
                  </a:txBody>
                  <a:tcPr marL="134992" marR="134992" marT="70207" marB="70207" anchor="ctr"/>
                </a:tc>
                <a:tc>
                  <a:txBody>
                    <a:bodyPr/>
                    <a:lstStyle/>
                    <a:p>
                      <a:pPr marL="0" marR="0" lvl="0" indent="0" algn="ctr" defTabSz="914400" rtl="0" fontAlgn="auto" hangingPunct="1">
                        <a:lnSpc>
                          <a:spcPct val="150000"/>
                        </a:lnSpc>
                        <a:spcBef>
                          <a:spcPts val="600"/>
                        </a:spcBef>
                        <a:spcAft>
                          <a:spcPts val="0"/>
                        </a:spcAft>
                        <a:buNone/>
                        <a:tabLst/>
                      </a:pPr>
                      <a:r>
                        <a:rPr lang="zh-TW" altLang="en-US" sz="3200" u="none" strike="noStrike" kern="1200" cap="none" baseline="0" dirty="0">
                          <a:solidFill>
                            <a:srgbClr val="000000"/>
                          </a:solidFill>
                          <a:latin typeface="微軟正黑體" panose="020B0604030504040204" pitchFamily="34" charset="-120"/>
                          <a:ea typeface="微軟正黑體" panose="020B0604030504040204" pitchFamily="34" charset="-120"/>
                        </a:rPr>
                        <a:t>虐待</a:t>
                      </a:r>
                      <a:r>
                        <a:rPr lang="en-US" sz="3200" u="none" strike="noStrike" kern="1200" cap="none" baseline="0" dirty="0">
                          <a:solidFill>
                            <a:srgbClr val="000000"/>
                          </a:solidFill>
                          <a:latin typeface="微軟正黑體" panose="020B0604030504040204" pitchFamily="34" charset="-120"/>
                          <a:ea typeface="微軟正黑體" panose="020B0604030504040204" pitchFamily="34" charset="-120"/>
                        </a:rPr>
                        <a:t> </a:t>
                      </a:r>
                      <a:endParaRPr lang="en-US" sz="3200" b="1" i="0" u="none" strike="noStrike" kern="1200" cap="none" baseline="0" dirty="0">
                        <a:solidFill>
                          <a:srgbClr val="000000"/>
                        </a:solidFill>
                        <a:latin typeface="微軟正黑體" panose="020B0604030504040204" pitchFamily="34" charset="-120"/>
                        <a:ea typeface="微軟正黑體" panose="020B0604030504040204" pitchFamily="34" charset="-120"/>
                      </a:endParaRPr>
                    </a:p>
                  </a:txBody>
                  <a:tcPr marL="134992" marR="134992" marT="70207" marB="70207" anchor="ctr"/>
                </a:tc>
                <a:extLst>
                  <a:ext uri="{0D108BD9-81ED-4DB2-BD59-A6C34878D82A}">
                    <a16:rowId xmlns:a16="http://schemas.microsoft.com/office/drawing/2014/main" val="10000"/>
                  </a:ext>
                </a:extLst>
              </a:tr>
              <a:tr h="1395593">
                <a:tc>
                  <a:txBody>
                    <a:bodyPr/>
                    <a:lstStyle/>
                    <a:p>
                      <a:pPr marL="0" marR="0" lvl="0" indent="0" algn="ctr" defTabSz="914400" rtl="0" fontAlgn="auto" hangingPunct="1">
                        <a:lnSpc>
                          <a:spcPct val="100000"/>
                        </a:lnSpc>
                        <a:spcBef>
                          <a:spcPts val="600"/>
                        </a:spcBef>
                        <a:spcAft>
                          <a:spcPts val="0"/>
                        </a:spcAft>
                        <a:buNone/>
                        <a:tabLst/>
                      </a:pPr>
                      <a:r>
                        <a:rPr lang="zh-TW" sz="3200" u="none" strike="noStrike" cap="none" baseline="0" dirty="0">
                          <a:latin typeface="微軟正黑體" panose="020B0604030504040204" pitchFamily="34" charset="-120"/>
                          <a:ea typeface="微軟正黑體" panose="020B0604030504040204" pitchFamily="34" charset="-120"/>
                        </a:rPr>
                        <a:t>動機</a:t>
                      </a:r>
                      <a:r>
                        <a:rPr lang="en-US" sz="3200" u="none" strike="noStrike" cap="none" baseline="0" dirty="0">
                          <a:latin typeface="微軟正黑體" panose="020B0604030504040204" pitchFamily="34" charset="-120"/>
                          <a:ea typeface="微軟正黑體" panose="020B0604030504040204" pitchFamily="34" charset="-120"/>
                        </a:rPr>
                        <a:t> </a:t>
                      </a:r>
                      <a:endParaRPr lang="en-US" sz="3200" b="0" i="0" u="none" strike="noStrike" cap="none" baseline="0" dirty="0">
                        <a:solidFill>
                          <a:srgbClr val="000000"/>
                        </a:solidFill>
                        <a:latin typeface="微軟正黑體" panose="020B0604030504040204" pitchFamily="34" charset="-120"/>
                        <a:ea typeface="微軟正黑體" panose="020B0604030504040204" pitchFamily="34" charset="-120"/>
                      </a:endParaRPr>
                    </a:p>
                  </a:txBody>
                  <a:tcPr marL="134992" marR="134992" marT="70207" marB="70207" anchor="ctr"/>
                </a:tc>
                <a:tc>
                  <a:txBody>
                    <a:bodyPr/>
                    <a:lstStyle/>
                    <a:p>
                      <a:pPr marL="0" marR="0" lvl="0" indent="0" algn="ctr" defTabSz="914400" rtl="0" fontAlgn="auto" hangingPunct="1">
                        <a:lnSpc>
                          <a:spcPct val="150000"/>
                        </a:lnSpc>
                        <a:spcBef>
                          <a:spcPts val="600"/>
                        </a:spcBef>
                        <a:spcAft>
                          <a:spcPts val="0"/>
                        </a:spcAft>
                        <a:buNone/>
                        <a:tabLst/>
                      </a:pPr>
                      <a:r>
                        <a:rPr lang="zh-TW" altLang="en-US" sz="3200" b="0" i="0" u="none" strike="noStrike" kern="1200" cap="none" baseline="0" dirty="0">
                          <a:solidFill>
                            <a:srgbClr val="000000"/>
                          </a:solidFill>
                          <a:latin typeface="微軟正黑體" panose="020B0604030504040204" pitchFamily="34" charset="-120"/>
                          <a:ea typeface="微軟正黑體" panose="020B0604030504040204" pitchFamily="34" charset="-120"/>
                        </a:rPr>
                        <a:t>善意、寬容而溫慰的期待或要求</a:t>
                      </a:r>
                      <a:endParaRPr lang="en-US" sz="3200" b="0" i="0" u="none" strike="noStrike" kern="1200" cap="none" baseline="0" dirty="0">
                        <a:solidFill>
                          <a:srgbClr val="000000"/>
                        </a:solidFill>
                        <a:latin typeface="微軟正黑體" panose="020B0604030504040204" pitchFamily="34" charset="-120"/>
                        <a:ea typeface="微軟正黑體" panose="020B0604030504040204" pitchFamily="34" charset="-120"/>
                      </a:endParaRPr>
                    </a:p>
                  </a:txBody>
                  <a:tcPr marL="134992" marR="134992" marT="70207" marB="70207" anchor="ctr"/>
                </a:tc>
                <a:tc>
                  <a:txBody>
                    <a:bodyPr/>
                    <a:lstStyle/>
                    <a:p>
                      <a:pPr marL="0" marR="0" lvl="0" indent="0" algn="ctr" defTabSz="914400" rtl="0" fontAlgn="auto" hangingPunct="1">
                        <a:lnSpc>
                          <a:spcPct val="150000"/>
                        </a:lnSpc>
                        <a:spcBef>
                          <a:spcPts val="600"/>
                        </a:spcBef>
                        <a:spcAft>
                          <a:spcPts val="0"/>
                        </a:spcAft>
                        <a:buNone/>
                        <a:tabLst/>
                      </a:pPr>
                      <a:r>
                        <a:rPr lang="zh-TW" altLang="en-US" sz="3200" u="none" strike="noStrike" kern="1200" cap="none" baseline="0" dirty="0">
                          <a:latin typeface="微軟正黑體" panose="020B0604030504040204" pitchFamily="34" charset="-120"/>
                          <a:ea typeface="微軟正黑體" panose="020B0604030504040204" pitchFamily="34" charset="-120"/>
                        </a:rPr>
                        <a:t>怨恨、敵對而惡意的報復或處罰</a:t>
                      </a:r>
                      <a:r>
                        <a:rPr lang="en-US" sz="3200" u="none" strike="noStrike" kern="1200" cap="none" baseline="0" dirty="0">
                          <a:latin typeface="微軟正黑體" panose="020B0604030504040204" pitchFamily="34" charset="-120"/>
                          <a:ea typeface="微軟正黑體" panose="020B0604030504040204" pitchFamily="34" charset="-120"/>
                        </a:rPr>
                        <a:t> </a:t>
                      </a:r>
                      <a:endParaRPr lang="en-US" sz="3200" b="0" i="0" u="none" strike="noStrike" kern="1200" cap="none" baseline="0" dirty="0">
                        <a:solidFill>
                          <a:srgbClr val="000000"/>
                        </a:solidFill>
                        <a:latin typeface="微軟正黑體" panose="020B0604030504040204" pitchFamily="34" charset="-120"/>
                        <a:ea typeface="微軟正黑體" panose="020B0604030504040204" pitchFamily="34" charset="-120"/>
                      </a:endParaRPr>
                    </a:p>
                  </a:txBody>
                  <a:tcPr marL="134992" marR="134992" marT="70207" marB="70207" anchor="ctr"/>
                </a:tc>
                <a:extLst>
                  <a:ext uri="{0D108BD9-81ED-4DB2-BD59-A6C34878D82A}">
                    <a16:rowId xmlns:a16="http://schemas.microsoft.com/office/drawing/2014/main" val="10001"/>
                  </a:ext>
                </a:extLst>
              </a:tr>
              <a:tr h="1368216">
                <a:tc>
                  <a:txBody>
                    <a:bodyPr/>
                    <a:lstStyle/>
                    <a:p>
                      <a:pPr marL="0" marR="0" lvl="0" indent="0" algn="ctr" defTabSz="914400" rtl="0" fontAlgn="auto" hangingPunct="1">
                        <a:lnSpc>
                          <a:spcPct val="150000"/>
                        </a:lnSpc>
                        <a:spcBef>
                          <a:spcPts val="600"/>
                        </a:spcBef>
                        <a:spcAft>
                          <a:spcPts val="0"/>
                        </a:spcAft>
                        <a:buNone/>
                        <a:tabLst/>
                      </a:pPr>
                      <a:r>
                        <a:rPr lang="zh-TW" altLang="en-US" sz="3200" u="none" strike="noStrike" cap="none" baseline="0" dirty="0">
                          <a:latin typeface="微軟正黑體" panose="020B0604030504040204" pitchFamily="34" charset="-120"/>
                          <a:ea typeface="微軟正黑體" panose="020B0604030504040204" pitchFamily="34" charset="-120"/>
                        </a:rPr>
                        <a:t>方式</a:t>
                      </a:r>
                      <a:r>
                        <a:rPr lang="en-US" sz="3200" u="none" strike="noStrike" cap="none" baseline="0" dirty="0">
                          <a:latin typeface="微軟正黑體" panose="020B0604030504040204" pitchFamily="34" charset="-120"/>
                          <a:ea typeface="微軟正黑體" panose="020B0604030504040204" pitchFamily="34" charset="-120"/>
                        </a:rPr>
                        <a:t> </a:t>
                      </a:r>
                      <a:endParaRPr lang="en-US" sz="3200" b="0" i="0" u="none" strike="noStrike" cap="none" baseline="0" dirty="0">
                        <a:solidFill>
                          <a:srgbClr val="000000"/>
                        </a:solidFill>
                        <a:latin typeface="微軟正黑體" panose="020B0604030504040204" pitchFamily="34" charset="-120"/>
                        <a:ea typeface="微軟正黑體" panose="020B0604030504040204" pitchFamily="34" charset="-120"/>
                      </a:endParaRPr>
                    </a:p>
                  </a:txBody>
                  <a:tcPr marL="134992" marR="134992" marT="70207" marB="70207" anchor="ctr"/>
                </a:tc>
                <a:tc>
                  <a:txBody>
                    <a:bodyPr/>
                    <a:lstStyle/>
                    <a:p>
                      <a:pPr marL="0" marR="0" lvl="0" indent="0" algn="ctr" defTabSz="914400" rtl="0" fontAlgn="auto" hangingPunct="1">
                        <a:lnSpc>
                          <a:spcPct val="150000"/>
                        </a:lnSpc>
                        <a:spcBef>
                          <a:spcPts val="600"/>
                        </a:spcBef>
                        <a:spcAft>
                          <a:spcPts val="0"/>
                        </a:spcAft>
                        <a:buNone/>
                        <a:tabLst/>
                      </a:pPr>
                      <a:r>
                        <a:rPr lang="zh-TW" altLang="en-US" sz="3200" b="0" i="0" u="none" strike="noStrike" kern="1200" cap="none" baseline="0" dirty="0">
                          <a:solidFill>
                            <a:srgbClr val="000000"/>
                          </a:solidFill>
                          <a:latin typeface="微軟正黑體" panose="020B0604030504040204" pitchFamily="34" charset="-120"/>
                          <a:ea typeface="微軟正黑體" panose="020B0604030504040204" pitchFamily="34" charset="-120"/>
                        </a:rPr>
                        <a:t>正向、支持的方式示範或告訴子女應所當為者</a:t>
                      </a:r>
                      <a:endParaRPr lang="en-US" sz="3200" b="0" i="0" u="none" strike="noStrike" kern="1200" cap="none" baseline="0" dirty="0">
                        <a:solidFill>
                          <a:srgbClr val="000000"/>
                        </a:solidFill>
                        <a:latin typeface="微軟正黑體" panose="020B0604030504040204" pitchFamily="34" charset="-120"/>
                        <a:ea typeface="微軟正黑體" panose="020B0604030504040204" pitchFamily="34" charset="-120"/>
                      </a:endParaRPr>
                    </a:p>
                  </a:txBody>
                  <a:tcPr marL="134992" marR="134992" marT="70207" marB="70207" anchor="ctr"/>
                </a:tc>
                <a:tc>
                  <a:txBody>
                    <a:bodyPr/>
                    <a:lstStyle/>
                    <a:p>
                      <a:pPr marL="0" marR="0" lvl="0" indent="0" algn="ctr" defTabSz="914400" rtl="0" fontAlgn="auto" hangingPunct="1">
                        <a:lnSpc>
                          <a:spcPct val="150000"/>
                        </a:lnSpc>
                        <a:spcBef>
                          <a:spcPts val="600"/>
                        </a:spcBef>
                        <a:spcAft>
                          <a:spcPts val="0"/>
                        </a:spcAft>
                        <a:buNone/>
                        <a:tabLst/>
                      </a:pPr>
                      <a:r>
                        <a:rPr lang="zh-TW" altLang="en-US" sz="3200" u="none" strike="noStrike" kern="1200" cap="none" baseline="0" dirty="0">
                          <a:latin typeface="微軟正黑體" panose="020B0604030504040204" pitchFamily="34" charset="-120"/>
                          <a:ea typeface="微軟正黑體" panose="020B0604030504040204" pitchFamily="34" charset="-120"/>
                        </a:rPr>
                        <a:t>以憤怒、負向、出於父母自己情緒的方式所施予子女的不適當懲罰</a:t>
                      </a:r>
                      <a:r>
                        <a:rPr lang="en-US" sz="3200" u="none" strike="noStrike" kern="1200" cap="none" baseline="0" dirty="0">
                          <a:latin typeface="微軟正黑體" panose="020B0604030504040204" pitchFamily="34" charset="-120"/>
                          <a:ea typeface="微軟正黑體" panose="020B0604030504040204" pitchFamily="34" charset="-120"/>
                        </a:rPr>
                        <a:t> </a:t>
                      </a:r>
                      <a:endParaRPr lang="en-US" sz="3200" b="0" i="0" u="none" strike="noStrike" kern="1200" cap="none" baseline="0" dirty="0">
                        <a:solidFill>
                          <a:srgbClr val="000000"/>
                        </a:solidFill>
                        <a:latin typeface="微軟正黑體" panose="020B0604030504040204" pitchFamily="34" charset="-120"/>
                        <a:ea typeface="微軟正黑體" panose="020B0604030504040204" pitchFamily="34" charset="-120"/>
                      </a:endParaRPr>
                    </a:p>
                  </a:txBody>
                  <a:tcPr marL="134992" marR="134992" marT="70207" marB="70207" anchor="ctr"/>
                </a:tc>
                <a:extLst>
                  <a:ext uri="{0D108BD9-81ED-4DB2-BD59-A6C34878D82A}">
                    <a16:rowId xmlns:a16="http://schemas.microsoft.com/office/drawing/2014/main" val="10002"/>
                  </a:ext>
                </a:extLst>
              </a:tr>
              <a:tr h="1314385">
                <a:tc>
                  <a:txBody>
                    <a:bodyPr/>
                    <a:lstStyle/>
                    <a:p>
                      <a:pPr marL="0" marR="0" lvl="0" indent="0" algn="ctr" defTabSz="914400" rtl="0" fontAlgn="auto" hangingPunct="1">
                        <a:lnSpc>
                          <a:spcPct val="150000"/>
                        </a:lnSpc>
                        <a:spcBef>
                          <a:spcPts val="600"/>
                        </a:spcBef>
                        <a:spcAft>
                          <a:spcPts val="0"/>
                        </a:spcAft>
                        <a:buNone/>
                        <a:tabLst/>
                      </a:pPr>
                      <a:r>
                        <a:rPr lang="zh-TW" altLang="en-US" sz="3200" u="none" strike="noStrike" cap="none" baseline="0" dirty="0">
                          <a:latin typeface="微軟正黑體" panose="020B0604030504040204" pitchFamily="34" charset="-120"/>
                          <a:ea typeface="微軟正黑體" panose="020B0604030504040204" pitchFamily="34" charset="-120"/>
                        </a:rPr>
                        <a:t>態度</a:t>
                      </a:r>
                      <a:r>
                        <a:rPr lang="en-US" sz="3200" u="none" strike="noStrike" cap="none" baseline="0" dirty="0">
                          <a:latin typeface="微軟正黑體" panose="020B0604030504040204" pitchFamily="34" charset="-120"/>
                          <a:ea typeface="微軟正黑體" panose="020B0604030504040204" pitchFamily="34" charset="-120"/>
                        </a:rPr>
                        <a:t> </a:t>
                      </a:r>
                      <a:endParaRPr lang="en-US" sz="3200" b="0" i="0" u="none" strike="noStrike" cap="none" baseline="0" dirty="0">
                        <a:solidFill>
                          <a:srgbClr val="000000"/>
                        </a:solidFill>
                        <a:latin typeface="微軟正黑體" panose="020B0604030504040204" pitchFamily="34" charset="-120"/>
                        <a:ea typeface="微軟正黑體" panose="020B0604030504040204" pitchFamily="34" charset="-120"/>
                      </a:endParaRPr>
                    </a:p>
                  </a:txBody>
                  <a:tcPr marL="134992" marR="134992" marT="70207" marB="70207" anchor="ctr"/>
                </a:tc>
                <a:tc>
                  <a:txBody>
                    <a:bodyPr/>
                    <a:lstStyle/>
                    <a:p>
                      <a:pPr marL="0" marR="0" lvl="0" indent="0" algn="ctr" defTabSz="914400" rtl="0" fontAlgn="auto" hangingPunct="1">
                        <a:lnSpc>
                          <a:spcPct val="150000"/>
                        </a:lnSpc>
                        <a:spcBef>
                          <a:spcPts val="600"/>
                        </a:spcBef>
                        <a:spcAft>
                          <a:spcPts val="0"/>
                        </a:spcAft>
                        <a:buNone/>
                        <a:tabLst/>
                      </a:pPr>
                      <a:r>
                        <a:rPr lang="zh-TW" altLang="en-US" sz="3200" b="0" i="0" u="none" strike="noStrike" kern="1200" cap="none" baseline="0" dirty="0">
                          <a:solidFill>
                            <a:srgbClr val="000000"/>
                          </a:solidFill>
                          <a:latin typeface="微軟正黑體" panose="020B0604030504040204" pitchFamily="34" charset="-120"/>
                          <a:ea typeface="微軟正黑體" panose="020B0604030504040204" pitchFamily="34" charset="-120"/>
                        </a:rPr>
                        <a:t>鼓勵、讚許、支持而恆定一致</a:t>
                      </a:r>
                      <a:endParaRPr lang="en-US" sz="3200" b="0" i="0" u="none" strike="noStrike" kern="1200" cap="none" baseline="0" dirty="0">
                        <a:solidFill>
                          <a:srgbClr val="000000"/>
                        </a:solidFill>
                        <a:latin typeface="微軟正黑體" panose="020B0604030504040204" pitchFamily="34" charset="-120"/>
                        <a:ea typeface="微軟正黑體" panose="020B0604030504040204" pitchFamily="34" charset="-120"/>
                      </a:endParaRPr>
                    </a:p>
                  </a:txBody>
                  <a:tcPr marL="134992" marR="134992" marT="70207" marB="70207" anchor="ctr"/>
                </a:tc>
                <a:tc>
                  <a:txBody>
                    <a:bodyPr/>
                    <a:lstStyle/>
                    <a:p>
                      <a:pPr marL="0" marR="0" lvl="0" indent="0" algn="ctr" defTabSz="914400" rtl="0" fontAlgn="auto" hangingPunct="1">
                        <a:lnSpc>
                          <a:spcPct val="150000"/>
                        </a:lnSpc>
                        <a:spcBef>
                          <a:spcPts val="600"/>
                        </a:spcBef>
                        <a:spcAft>
                          <a:spcPts val="0"/>
                        </a:spcAft>
                        <a:buNone/>
                        <a:tabLst/>
                      </a:pPr>
                      <a:r>
                        <a:rPr lang="zh-TW" altLang="en-US" sz="3200" b="0" i="0" u="none" strike="noStrike" kern="1200" cap="none" baseline="0" dirty="0">
                          <a:solidFill>
                            <a:srgbClr val="000000"/>
                          </a:solidFill>
                          <a:latin typeface="微軟正黑體" panose="020B0604030504040204" pitchFamily="34" charset="-120"/>
                          <a:ea typeface="微軟正黑體" panose="020B0604030504040204" pitchFamily="34" charset="-120"/>
                        </a:rPr>
                        <a:t>衝動、嚴苛、責罰而反覆無常</a:t>
                      </a:r>
                      <a:endParaRPr lang="en-US" sz="3200" b="0" i="0" u="none" strike="noStrike" kern="1200" cap="none" baseline="0" dirty="0">
                        <a:solidFill>
                          <a:srgbClr val="000000"/>
                        </a:solidFill>
                        <a:latin typeface="微軟正黑體" panose="020B0604030504040204" pitchFamily="34" charset="-120"/>
                        <a:ea typeface="微軟正黑體" panose="020B0604030504040204" pitchFamily="34" charset="-120"/>
                      </a:endParaRPr>
                    </a:p>
                  </a:txBody>
                  <a:tcPr marL="134992" marR="134992" marT="70207" marB="70207" anchor="ctr"/>
                </a:tc>
                <a:extLst>
                  <a:ext uri="{0D108BD9-81ED-4DB2-BD59-A6C34878D82A}">
                    <a16:rowId xmlns:a16="http://schemas.microsoft.com/office/drawing/2014/main" val="10003"/>
                  </a:ext>
                </a:extLst>
              </a:tr>
              <a:tr h="1314385">
                <a:tc>
                  <a:txBody>
                    <a:bodyPr/>
                    <a:lstStyle/>
                    <a:p>
                      <a:pPr marL="0" marR="0" lvl="0" indent="0" algn="ctr" defTabSz="914400" rtl="0" fontAlgn="auto" hangingPunct="1">
                        <a:lnSpc>
                          <a:spcPct val="150000"/>
                        </a:lnSpc>
                        <a:spcBef>
                          <a:spcPts val="600"/>
                        </a:spcBef>
                        <a:spcAft>
                          <a:spcPts val="0"/>
                        </a:spcAft>
                        <a:buNone/>
                        <a:tabLst/>
                      </a:pPr>
                      <a:r>
                        <a:rPr lang="zh-TW" altLang="en-US" sz="3200" b="0" i="0" u="none" strike="noStrike" cap="none" baseline="0" dirty="0">
                          <a:solidFill>
                            <a:srgbClr val="000000"/>
                          </a:solidFill>
                          <a:latin typeface="微軟正黑體" panose="020B0604030504040204" pitchFamily="34" charset="-120"/>
                          <a:ea typeface="微軟正黑體" panose="020B0604030504040204" pitchFamily="34" charset="-120"/>
                        </a:rPr>
                        <a:t>雙方認知</a:t>
                      </a:r>
                      <a:endParaRPr lang="en-US" sz="3200" b="0" i="0" u="none" strike="noStrike" cap="none" baseline="0" dirty="0">
                        <a:solidFill>
                          <a:srgbClr val="000000"/>
                        </a:solidFill>
                        <a:latin typeface="微軟正黑體" panose="020B0604030504040204" pitchFamily="34" charset="-120"/>
                        <a:ea typeface="微軟正黑體" panose="020B0604030504040204" pitchFamily="34" charset="-120"/>
                      </a:endParaRPr>
                    </a:p>
                  </a:txBody>
                  <a:tcPr marL="134992" marR="134992" marT="70207" marB="70207" anchor="ctr"/>
                </a:tc>
                <a:tc>
                  <a:txBody>
                    <a:bodyPr/>
                    <a:lstStyle/>
                    <a:p>
                      <a:pPr marL="0" marR="0" lvl="0" indent="0" algn="ctr" defTabSz="914400" rtl="0" fontAlgn="auto" hangingPunct="1">
                        <a:lnSpc>
                          <a:spcPct val="150000"/>
                        </a:lnSpc>
                        <a:spcBef>
                          <a:spcPts val="600"/>
                        </a:spcBef>
                        <a:spcAft>
                          <a:spcPts val="0"/>
                        </a:spcAft>
                        <a:buNone/>
                        <a:tabLst/>
                      </a:pPr>
                      <a:r>
                        <a:rPr lang="zh-TW" altLang="en-US" sz="3200" b="0" i="0" u="none" strike="noStrike" kern="1200" cap="none" baseline="0" dirty="0">
                          <a:solidFill>
                            <a:srgbClr val="000000"/>
                          </a:solidFill>
                          <a:latin typeface="微軟正黑體" panose="020B0604030504040204" pitchFamily="34" charset="-120"/>
                          <a:ea typeface="微軟正黑體" panose="020B0604030504040204" pitchFamily="34" charset="-120"/>
                        </a:rPr>
                        <a:t>父母與子女均知道行為的結果</a:t>
                      </a:r>
                      <a:endParaRPr lang="en-US" sz="3200" b="0" i="0" u="none" strike="noStrike" kern="1200" cap="none" baseline="0" dirty="0">
                        <a:solidFill>
                          <a:srgbClr val="000000"/>
                        </a:solidFill>
                        <a:latin typeface="微軟正黑體" panose="020B0604030504040204" pitchFamily="34" charset="-120"/>
                        <a:ea typeface="微軟正黑體" panose="020B0604030504040204" pitchFamily="34" charset="-120"/>
                      </a:endParaRPr>
                    </a:p>
                  </a:txBody>
                  <a:tcPr marL="134992" marR="134992" marT="70207" marB="70207" anchor="ctr"/>
                </a:tc>
                <a:tc>
                  <a:txBody>
                    <a:bodyPr/>
                    <a:lstStyle/>
                    <a:p>
                      <a:pPr marL="0" marR="0" lvl="0" indent="0" algn="ctr" defTabSz="914400" rtl="0" fontAlgn="auto" hangingPunct="1">
                        <a:lnSpc>
                          <a:spcPct val="150000"/>
                        </a:lnSpc>
                        <a:spcBef>
                          <a:spcPts val="600"/>
                        </a:spcBef>
                        <a:spcAft>
                          <a:spcPts val="0"/>
                        </a:spcAft>
                        <a:buNone/>
                        <a:tabLst/>
                      </a:pPr>
                      <a:r>
                        <a:rPr lang="zh-TW" altLang="en-US" sz="3200" b="0" i="0" u="none" strike="noStrike" kern="1200" cap="none" baseline="0" dirty="0">
                          <a:solidFill>
                            <a:srgbClr val="000000"/>
                          </a:solidFill>
                          <a:latin typeface="微軟正黑體" panose="020B0604030504040204" pitchFamily="34" charset="-120"/>
                          <a:ea typeface="微軟正黑體" panose="020B0604030504040204" pitchFamily="34" charset="-120"/>
                        </a:rPr>
                        <a:t>父母對子女不給予他們了解父母動機的機會</a:t>
                      </a:r>
                      <a:endParaRPr lang="en-US" sz="3200" b="0" i="0" u="none" strike="noStrike" kern="1200" cap="none" baseline="0" dirty="0">
                        <a:solidFill>
                          <a:srgbClr val="000000"/>
                        </a:solidFill>
                        <a:latin typeface="微軟正黑體" panose="020B0604030504040204" pitchFamily="34" charset="-120"/>
                        <a:ea typeface="微軟正黑體" panose="020B0604030504040204" pitchFamily="34" charset="-120"/>
                      </a:endParaRPr>
                    </a:p>
                  </a:txBody>
                  <a:tcPr marL="134992" marR="134992" marT="70207" marB="70207" anchor="ctr"/>
                </a:tc>
                <a:extLst>
                  <a:ext uri="{0D108BD9-81ED-4DB2-BD59-A6C34878D82A}">
                    <a16:rowId xmlns:a16="http://schemas.microsoft.com/office/drawing/2014/main" val="1110492154"/>
                  </a:ext>
                </a:extLst>
              </a:tr>
            </a:tbl>
          </a:graphicData>
        </a:graphic>
      </p:graphicFrame>
      <p:pic>
        <p:nvPicPr>
          <p:cNvPr id="5" name="圖片 4"/>
          <p:cNvPicPr>
            <a:picLocks noChangeAspect="1"/>
          </p:cNvPicPr>
          <p:nvPr/>
        </p:nvPicPr>
        <p:blipFill>
          <a:blip r:embed="rId2"/>
          <a:stretch>
            <a:fillRect/>
          </a:stretch>
        </p:blipFill>
        <p:spPr>
          <a:xfrm>
            <a:off x="335959" y="8505373"/>
            <a:ext cx="1956989" cy="1505843"/>
          </a:xfrm>
          <a:prstGeom prst="rect">
            <a:avLst/>
          </a:prstGeom>
          <a:noFill/>
          <a:ln cap="flat">
            <a:noFill/>
          </a:ln>
        </p:spPr>
      </p:pic>
      <p:pic>
        <p:nvPicPr>
          <p:cNvPr id="6" name="圖片 6"/>
          <p:cNvPicPr>
            <a:picLocks noChangeAspect="1"/>
          </p:cNvPicPr>
          <p:nvPr/>
        </p:nvPicPr>
        <p:blipFill>
          <a:blip r:embed="rId3"/>
          <a:stretch>
            <a:fillRect/>
          </a:stretch>
        </p:blipFill>
        <p:spPr>
          <a:xfrm>
            <a:off x="15046176" y="7721117"/>
            <a:ext cx="3761713" cy="3602123"/>
          </a:xfrm>
          <a:prstGeom prst="rect">
            <a:avLst/>
          </a:prstGeom>
          <a:noFill/>
          <a:ln cap="flat">
            <a:noFill/>
          </a:ln>
        </p:spPr>
      </p:pic>
      <p:sp>
        <p:nvSpPr>
          <p:cNvPr id="7" name="文字方塊 6">
            <a:extLst>
              <a:ext uri="{FF2B5EF4-FFF2-40B4-BE49-F238E27FC236}">
                <a16:creationId xmlns:a16="http://schemas.microsoft.com/office/drawing/2014/main" id="{7704401B-0BF1-1B47-EA15-BA0FC2A6CA5D}"/>
              </a:ext>
            </a:extLst>
          </p:cNvPr>
          <p:cNvSpPr txBox="1"/>
          <p:nvPr/>
        </p:nvSpPr>
        <p:spPr>
          <a:xfrm>
            <a:off x="12227442" y="9349856"/>
            <a:ext cx="4338083" cy="369332"/>
          </a:xfrm>
          <a:prstGeom prst="rect">
            <a:avLst/>
          </a:prstGeom>
          <a:noFill/>
        </p:spPr>
        <p:txBody>
          <a:bodyPr wrap="square" rtlCol="0">
            <a:spAutoFit/>
          </a:bodyPr>
          <a:lstStyle/>
          <a:p>
            <a:r>
              <a:rPr lang="zh-TW" altLang="en-US" dirty="0"/>
              <a:t>參考出處：衛生福利部防暴宣講錦囊</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p:nvPr/>
        </p:nvSpPr>
        <p:spPr>
          <a:xfrm>
            <a:off x="5793583" y="164089"/>
            <a:ext cx="7879083" cy="87716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兒少保護個案處理流程</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sp>
        <p:nvSpPr>
          <p:cNvPr id="3" name="Rectangle 4"/>
          <p:cNvSpPr/>
          <p:nvPr/>
        </p:nvSpPr>
        <p:spPr>
          <a:xfrm>
            <a:off x="4360069" y="2600325"/>
            <a:ext cx="11794333" cy="4919664"/>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0" cap="none" spc="0" baseline="0">
              <a:solidFill>
                <a:srgbClr val="000000"/>
              </a:solidFill>
              <a:uFillTx/>
              <a:latin typeface="Calibri" pitchFamily="34"/>
              <a:ea typeface="新細明體" pitchFamily="18"/>
              <a:cs typeface="Arial"/>
            </a:endParaRPr>
          </a:p>
        </p:txBody>
      </p:sp>
      <p:sp>
        <p:nvSpPr>
          <p:cNvPr id="4" name="Text Box 5"/>
          <p:cNvSpPr/>
          <p:nvPr/>
        </p:nvSpPr>
        <p:spPr>
          <a:xfrm>
            <a:off x="1243017" y="3195635"/>
            <a:ext cx="812005" cy="3733796"/>
          </a:xfrm>
          <a:prstGeom prst="rect">
            <a:avLst/>
          </a:prstGeom>
          <a:noFill/>
          <a:ln w="9528" cap="flat">
            <a:solidFill>
              <a:srgbClr val="000000"/>
            </a:solidFill>
            <a:prstDash val="solid"/>
            <a:miter/>
          </a:ln>
        </p:spPr>
        <p:txBody>
          <a:bodyPr vert="eaVert" wrap="square" lIns="161995" tIns="161995" rIns="161995" bIns="161995" anchor="b" anchorCtr="1" compatLnSpc="1">
            <a:noAutofit/>
          </a:bodyPr>
          <a:lstStyle/>
          <a:p>
            <a:pPr marL="342900" marR="0" lvl="0" indent="-341308" algn="ctr" defTabSz="914400" rtl="0" fontAlgn="auto" hangingPunct="1">
              <a:lnSpc>
                <a:spcPct val="60000"/>
              </a:lnSpc>
              <a:spcBef>
                <a:spcPts val="1575"/>
              </a:spcBef>
              <a:spcAft>
                <a:spcPts val="0"/>
              </a:spcAft>
              <a:buNone/>
              <a:tabLst>
                <a:tab pos="0" algn="l"/>
              </a:tabLst>
              <a:defRPr sz="1800" b="0" i="0" u="none" strike="noStrike" kern="0" cap="none" spc="0" baseline="0">
                <a:solidFill>
                  <a:srgbClr val="000000"/>
                </a:solidFill>
                <a:uFillTx/>
              </a:defRPr>
            </a:pPr>
            <a:r>
              <a:rPr lang="zh-TW" sz="3150" b="1" i="0" u="none" strike="noStrike" kern="0" cap="none" spc="0" baseline="0" dirty="0">
                <a:solidFill>
                  <a:srgbClr val="505046"/>
                </a:solidFill>
                <a:uFillTx/>
                <a:latin typeface="微軟正黑體" panose="020B0604030504040204" pitchFamily="34" charset="-120"/>
                <a:ea typeface="微軟正黑體" panose="020B0604030504040204" pitchFamily="34" charset="-120"/>
                <a:cs typeface="DejaVu Sans" pitchFamily="34"/>
              </a:rPr>
              <a:t>地方主管機關</a:t>
            </a:r>
            <a:endParaRPr lang="en-US" sz="315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DejaVu Sans" pitchFamily="34"/>
            </a:endParaRPr>
          </a:p>
        </p:txBody>
      </p:sp>
      <p:sp>
        <p:nvSpPr>
          <p:cNvPr id="5" name="Text Box 6"/>
          <p:cNvSpPr/>
          <p:nvPr/>
        </p:nvSpPr>
        <p:spPr>
          <a:xfrm>
            <a:off x="3305171" y="1802542"/>
            <a:ext cx="2200274" cy="514478"/>
          </a:xfrm>
          <a:prstGeom prst="rect">
            <a:avLst/>
          </a:prstGeom>
          <a:noFill/>
          <a:ln w="9528" cap="flat">
            <a:solidFill>
              <a:srgbClr val="000000"/>
            </a:solidFill>
            <a:prstDash val="solid"/>
            <a:miter/>
          </a:ln>
        </p:spPr>
        <p:txBody>
          <a:bodyPr vert="horz" wrap="square" lIns="81006" tIns="121496" rIns="81006" bIns="121496" anchor="ctr" anchorCtr="0" compatLnSpc="1">
            <a:spAutoFit/>
          </a:bodyPr>
          <a:lstStyle/>
          <a:p>
            <a:pPr marL="342900" marR="0" lvl="0" indent="-341308" algn="l" defTabSz="914400" rtl="0" fontAlgn="auto" hangingPunct="1">
              <a:lnSpc>
                <a:spcPct val="60000"/>
              </a:lnSpc>
              <a:spcBef>
                <a:spcPts val="1350"/>
              </a:spcBef>
              <a:spcAft>
                <a:spcPts val="0"/>
              </a:spcAft>
              <a:buNone/>
              <a:tabLst>
                <a:tab pos="0" algn="l"/>
              </a:tabLst>
              <a:defRPr sz="1800" b="0" i="0" u="none" strike="noStrike" kern="0" cap="none" spc="0" baseline="0">
                <a:solidFill>
                  <a:srgbClr val="000000"/>
                </a:solidFill>
                <a:uFillTx/>
              </a:defRPr>
            </a:pPr>
            <a:r>
              <a:rPr lang="en-US" sz="2700" b="1" i="0" u="none" strike="noStrike" kern="0" cap="none" spc="0" baseline="0" dirty="0">
                <a:solidFill>
                  <a:srgbClr val="990000"/>
                </a:solidFill>
                <a:uFillTx/>
                <a:latin typeface="微軟正黑體" panose="020B0604030504040204" pitchFamily="34" charset="-120"/>
                <a:ea typeface="微軟正黑體" panose="020B0604030504040204" pitchFamily="34" charset="-120"/>
                <a:cs typeface="DejaVu Sans" pitchFamily="34"/>
              </a:rPr>
              <a:t>  </a:t>
            </a:r>
            <a:r>
              <a:rPr lang="zh-TW" sz="2700" b="1" i="0" u="none" strike="noStrike" kern="0" cap="none" spc="0" baseline="0" dirty="0">
                <a:solidFill>
                  <a:srgbClr val="990000"/>
                </a:solidFill>
                <a:uFillTx/>
                <a:latin typeface="微軟正黑體" panose="020B0604030504040204" pitchFamily="34" charset="-120"/>
                <a:ea typeface="微軟正黑體" panose="020B0604030504040204" pitchFamily="34" charset="-120"/>
                <a:cs typeface="DejaVu Sans" pitchFamily="34"/>
              </a:rPr>
              <a:t>受理通報</a:t>
            </a:r>
            <a:endParaRPr lang="en-US" sz="27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DejaVu Sans" pitchFamily="34"/>
            </a:endParaRPr>
          </a:p>
        </p:txBody>
      </p:sp>
      <p:sp>
        <p:nvSpPr>
          <p:cNvPr id="6" name="Text Box 7"/>
          <p:cNvSpPr/>
          <p:nvPr/>
        </p:nvSpPr>
        <p:spPr>
          <a:xfrm>
            <a:off x="9296403" y="1183919"/>
            <a:ext cx="8317702" cy="2504320"/>
          </a:xfrm>
          <a:prstGeom prst="rect">
            <a:avLst/>
          </a:prstGeom>
          <a:noFill/>
          <a:ln w="9528" cap="flat">
            <a:solidFill>
              <a:srgbClr val="000000"/>
            </a:solidFill>
            <a:prstDash val="solid"/>
            <a:miter/>
          </a:ln>
        </p:spPr>
        <p:txBody>
          <a:bodyPr vert="horz" wrap="square" lIns="40498" tIns="121496" rIns="40498" bIns="121496" anchor="ctr" anchorCtr="0" compatLnSpc="1">
            <a:noAutofit/>
          </a:bodyPr>
          <a:lstStyle/>
          <a:p>
            <a:pPr marL="0" marR="0" lvl="0" indent="0" algn="l" defTabSz="914400" rtl="0" fontAlgn="auto" hangingPunct="1">
              <a:lnSpc>
                <a:spcPct val="100000"/>
              </a:lnSpc>
              <a:spcBef>
                <a:spcPts val="0"/>
              </a:spcBef>
              <a:spcAft>
                <a:spcPts val="0"/>
              </a:spcAft>
              <a:buNone/>
              <a:tabLst>
                <a:tab pos="0" algn="l"/>
              </a:tabLst>
              <a:defRPr sz="1800" b="0" i="0" u="none" strike="noStrike" kern="0" cap="none" spc="0" baseline="0">
                <a:solidFill>
                  <a:srgbClr val="000000"/>
                </a:solidFill>
                <a:uFillTx/>
              </a:defRPr>
            </a:pPr>
            <a:r>
              <a:rPr lang="en-US" sz="225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1.</a:t>
            </a:r>
            <a:r>
              <a:rPr lang="zh-TW" sz="225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受理通報</a:t>
            </a:r>
            <a:r>
              <a:rPr lang="en-US" sz="2250" b="0" i="0" u="none" strike="noStrike" kern="0" cap="none" spc="-2" baseline="0" dirty="0">
                <a:solidFill>
                  <a:srgbClr val="FF0000"/>
                </a:solidFill>
                <a:uFillTx/>
                <a:latin typeface="微軟正黑體" panose="020B0604030504040204" pitchFamily="34" charset="-120"/>
                <a:ea typeface="微軟正黑體" panose="020B0604030504040204" pitchFamily="34" charset="-120"/>
                <a:cs typeface="DejaVu Sans"/>
              </a:rPr>
              <a:t>24</a:t>
            </a:r>
            <a:r>
              <a:rPr lang="zh-TW" sz="2250" b="0" i="0" u="none" strike="noStrike" kern="0" cap="none" spc="-2" baseline="0" dirty="0">
                <a:solidFill>
                  <a:srgbClr val="FF0000"/>
                </a:solidFill>
                <a:uFillTx/>
                <a:latin typeface="微軟正黑體" panose="020B0604030504040204" pitchFamily="34" charset="-120"/>
                <a:ea typeface="微軟正黑體" panose="020B0604030504040204" pitchFamily="34" charset="-120"/>
                <a:cs typeface="DejaVu Sans"/>
              </a:rPr>
              <a:t>小時內</a:t>
            </a:r>
            <a:r>
              <a:rPr lang="zh-TW" sz="225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評估</a:t>
            </a:r>
            <a:endParaRPr lang="en-US" sz="225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endParaRPr>
          </a:p>
          <a:p>
            <a:pPr marL="0" marR="0" lvl="0" indent="0" algn="l" defTabSz="914400" rtl="0" fontAlgn="auto" hangingPunct="1">
              <a:lnSpc>
                <a:spcPct val="100000"/>
              </a:lnSpc>
              <a:spcBef>
                <a:spcPts val="0"/>
              </a:spcBef>
              <a:spcAft>
                <a:spcPts val="0"/>
              </a:spcAft>
              <a:buNone/>
              <a:tabLst>
                <a:tab pos="0" algn="l"/>
              </a:tabLst>
              <a:defRPr sz="1800" b="0" i="0" u="none" strike="noStrike" kern="0" cap="none" spc="0" baseline="0">
                <a:solidFill>
                  <a:srgbClr val="000000"/>
                </a:solidFill>
                <a:uFillTx/>
              </a:defRPr>
            </a:pPr>
            <a:r>
              <a:rPr lang="en-US" sz="225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2-1.</a:t>
            </a:r>
            <a:r>
              <a:rPr lang="zh-TW" sz="225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第</a:t>
            </a:r>
            <a:r>
              <a:rPr lang="en-US" sz="225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1</a:t>
            </a:r>
            <a:r>
              <a:rPr lang="zh-TW" sz="225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類：</a:t>
            </a:r>
            <a:r>
              <a:rPr lang="zh-TW" sz="2250" b="0" i="0" u="sng"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家內事件</a:t>
            </a:r>
            <a:r>
              <a:rPr lang="zh-TW" sz="225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，施虐者或行為人為兒少之父母、監護人、實際照顧者或其他家庭成員。</a:t>
            </a:r>
            <a:endParaRPr lang="en-US" sz="225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endParaRPr>
          </a:p>
          <a:p>
            <a:pPr marL="0" marR="0" lvl="0" indent="0" algn="l" defTabSz="914400" rtl="0" fontAlgn="auto" hangingPunct="1">
              <a:lnSpc>
                <a:spcPct val="100000"/>
              </a:lnSpc>
              <a:spcBef>
                <a:spcPts val="0"/>
              </a:spcBef>
              <a:spcAft>
                <a:spcPts val="0"/>
              </a:spcAft>
              <a:buNone/>
              <a:tabLst>
                <a:tab pos="0" algn="l"/>
              </a:tabLst>
              <a:defRPr sz="1800" b="0" i="0" u="none" strike="noStrike" kern="0" cap="none" spc="0" baseline="0">
                <a:solidFill>
                  <a:srgbClr val="000000"/>
                </a:solidFill>
                <a:uFillTx/>
              </a:defRPr>
            </a:pPr>
            <a:r>
              <a:rPr lang="en-US" sz="225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2-2.</a:t>
            </a:r>
            <a:r>
              <a:rPr lang="zh-TW" sz="2250" b="0" i="0" u="none" strike="noStrike" kern="0" cap="none" spc="-2" baseline="0" dirty="0">
                <a:solidFill>
                  <a:srgbClr val="008000"/>
                </a:solidFill>
                <a:uFillTx/>
                <a:latin typeface="微軟正黑體" panose="020B0604030504040204" pitchFamily="34" charset="-120"/>
                <a:ea typeface="微軟正黑體" panose="020B0604030504040204" pitchFamily="34" charset="-120"/>
                <a:cs typeface="DejaVu Sans"/>
              </a:rPr>
              <a:t>第</a:t>
            </a:r>
            <a:r>
              <a:rPr lang="en-US" sz="2250" b="0" i="0" u="none" strike="noStrike" kern="0" cap="none" spc="-2" baseline="0" dirty="0">
                <a:solidFill>
                  <a:srgbClr val="008000"/>
                </a:solidFill>
                <a:uFillTx/>
                <a:latin typeface="微軟正黑體" panose="020B0604030504040204" pitchFamily="34" charset="-120"/>
                <a:ea typeface="微軟正黑體" panose="020B0604030504040204" pitchFamily="34" charset="-120"/>
                <a:cs typeface="DejaVu Sans"/>
              </a:rPr>
              <a:t>2</a:t>
            </a:r>
            <a:r>
              <a:rPr lang="en-US" altLang="zh-TW" sz="2250" b="0" i="0" u="none" strike="noStrike" kern="0" cap="none" spc="-2" baseline="0" dirty="0">
                <a:solidFill>
                  <a:srgbClr val="008000"/>
                </a:solidFill>
                <a:uFillTx/>
                <a:latin typeface="微軟正黑體" panose="020B0604030504040204" pitchFamily="34" charset="-120"/>
                <a:ea typeface="微軟正黑體" panose="020B0604030504040204" pitchFamily="34" charset="-120"/>
                <a:cs typeface="DejaVu Sans"/>
              </a:rPr>
              <a:t>-6</a:t>
            </a:r>
            <a:r>
              <a:rPr lang="zh-TW" sz="2250" b="0" i="0" u="none" strike="noStrike" kern="0" cap="none" spc="-2" baseline="0" dirty="0">
                <a:solidFill>
                  <a:srgbClr val="008000"/>
                </a:solidFill>
                <a:uFillTx/>
                <a:latin typeface="微軟正黑體" panose="020B0604030504040204" pitchFamily="34" charset="-120"/>
                <a:ea typeface="微軟正黑體" panose="020B0604030504040204" pitchFamily="34" charset="-120"/>
                <a:cs typeface="DejaVu Sans"/>
              </a:rPr>
              <a:t>類：</a:t>
            </a:r>
            <a:r>
              <a:rPr lang="zh-TW" sz="2250" b="0" i="0" u="sng" strike="noStrike" kern="0" cap="none" spc="-2" baseline="0" dirty="0">
                <a:solidFill>
                  <a:srgbClr val="008000"/>
                </a:solidFill>
                <a:uFillTx/>
                <a:latin typeface="微軟正黑體" panose="020B0604030504040204" pitchFamily="34" charset="-120"/>
                <a:ea typeface="微軟正黑體" panose="020B0604030504040204" pitchFamily="34" charset="-120"/>
                <a:cs typeface="DejaVu Sans"/>
              </a:rPr>
              <a:t>非家內事件</a:t>
            </a:r>
            <a:r>
              <a:rPr lang="zh-TW" sz="2250" b="0" i="0" u="none" strike="noStrike" kern="0" cap="none" spc="-2" baseline="0" dirty="0">
                <a:solidFill>
                  <a:srgbClr val="008000"/>
                </a:solidFill>
                <a:uFillTx/>
                <a:latin typeface="微軟正黑體" panose="020B0604030504040204" pitchFamily="34" charset="-120"/>
                <a:ea typeface="微軟正黑體" panose="020B0604030504040204" pitchFamily="34" charset="-120"/>
                <a:cs typeface="DejaVu Sans"/>
              </a:rPr>
              <a:t>，施虐者或行為人非為照顧者</a:t>
            </a:r>
            <a:r>
              <a:rPr lang="zh-TW" altLang="en-US" sz="2250" b="0" i="0" u="none" strike="noStrike" kern="0" cap="none" spc="-2" baseline="0" dirty="0">
                <a:solidFill>
                  <a:srgbClr val="008000"/>
                </a:solidFill>
                <a:uFillTx/>
                <a:latin typeface="微軟正黑體" panose="020B0604030504040204" pitchFamily="34" charset="-120"/>
                <a:ea typeface="微軟正黑體" panose="020B0604030504040204" pitchFamily="34" charset="-120"/>
                <a:cs typeface="DejaVu Sans"/>
              </a:rPr>
              <a:t>對兒少疑似不當對待</a:t>
            </a:r>
            <a:r>
              <a:rPr lang="zh-TW" sz="2250" b="0" i="0" u="none" strike="noStrike" kern="0" cap="none" spc="-2" baseline="0" dirty="0">
                <a:solidFill>
                  <a:srgbClr val="008000"/>
                </a:solidFill>
                <a:uFillTx/>
                <a:latin typeface="微軟正黑體" panose="020B0604030504040204" pitchFamily="34" charset="-120"/>
                <a:ea typeface="微軟正黑體" panose="020B0604030504040204" pitchFamily="34" charset="-120"/>
                <a:cs typeface="DejaVu Sans"/>
              </a:rPr>
              <a:t>。</a:t>
            </a:r>
            <a:r>
              <a:rPr lang="zh-TW" altLang="en-US" sz="2250" b="0" i="0" u="none" strike="noStrike" kern="0" cap="none" spc="-2" baseline="0" dirty="0">
                <a:solidFill>
                  <a:srgbClr val="008000"/>
                </a:solidFill>
                <a:uFillTx/>
                <a:latin typeface="微軟正黑體" panose="020B0604030504040204" pitchFamily="34" charset="-120"/>
                <a:ea typeface="微軟正黑體" panose="020B0604030504040204" pitchFamily="34" charset="-120"/>
                <a:cs typeface="DejaVu Sans"/>
              </a:rPr>
              <a:t>其中針對行為人為補習班、安親班、托嬰中心、居家托育或其他無業管單位之人，協助行政調查，供社會局兒少科參處。</a:t>
            </a:r>
            <a:endParaRPr lang="en-US" sz="2250" b="0" i="0" u="none" strike="noStrike" kern="0" cap="none" spc="-2" baseline="0" dirty="0">
              <a:solidFill>
                <a:srgbClr val="008000"/>
              </a:solidFill>
              <a:uFillTx/>
              <a:latin typeface="微軟正黑體" panose="020B0604030504040204" pitchFamily="34" charset="-120"/>
              <a:ea typeface="微軟正黑體" panose="020B0604030504040204" pitchFamily="34" charset="-120"/>
              <a:cs typeface="DejaVu Sans"/>
            </a:endParaRPr>
          </a:p>
        </p:txBody>
      </p:sp>
      <p:sp>
        <p:nvSpPr>
          <p:cNvPr id="7" name="Text Box 8"/>
          <p:cNvSpPr/>
          <p:nvPr/>
        </p:nvSpPr>
        <p:spPr>
          <a:xfrm>
            <a:off x="3348039" y="4929123"/>
            <a:ext cx="2093116" cy="514478"/>
          </a:xfrm>
          <a:prstGeom prst="rect">
            <a:avLst/>
          </a:prstGeom>
          <a:noFill/>
          <a:ln w="9528" cap="flat">
            <a:solidFill>
              <a:srgbClr val="000000"/>
            </a:solidFill>
            <a:prstDash val="solid"/>
            <a:miter/>
          </a:ln>
        </p:spPr>
        <p:txBody>
          <a:bodyPr vert="horz" wrap="square" lIns="81006" tIns="121496" rIns="81006" bIns="121496" anchor="ctr" anchorCtr="1" compatLnSpc="1">
            <a:spAutoFit/>
          </a:bodyPr>
          <a:lstStyle/>
          <a:p>
            <a:pPr marL="342900" marR="0" lvl="0" indent="-341308" algn="ctr" defTabSz="914400" rtl="0" fontAlgn="auto" hangingPunct="1">
              <a:lnSpc>
                <a:spcPct val="60000"/>
              </a:lnSpc>
              <a:spcBef>
                <a:spcPts val="1350"/>
              </a:spcBef>
              <a:spcAft>
                <a:spcPts val="0"/>
              </a:spcAft>
              <a:buNone/>
              <a:tabLst>
                <a:tab pos="0" algn="l"/>
              </a:tabLst>
              <a:defRPr sz="1800" b="0" i="0" u="none" strike="noStrike" kern="0" cap="none" spc="0" baseline="0">
                <a:solidFill>
                  <a:srgbClr val="000000"/>
                </a:solidFill>
                <a:uFillTx/>
              </a:defRPr>
            </a:pPr>
            <a:r>
              <a:rPr lang="zh-TW" sz="2700" b="1" i="0" u="none" strike="noStrike" kern="0" cap="none" spc="0" baseline="0" dirty="0">
                <a:solidFill>
                  <a:srgbClr val="990000"/>
                </a:solidFill>
                <a:uFillTx/>
                <a:latin typeface="微軟正黑體" panose="020B0604030504040204" pitchFamily="34" charset="-120"/>
                <a:ea typeface="微軟正黑體" panose="020B0604030504040204" pitchFamily="34" charset="-120"/>
                <a:cs typeface="DejaVu Sans" pitchFamily="34"/>
              </a:rPr>
              <a:t>處遇計畫</a:t>
            </a:r>
            <a:endParaRPr lang="en-US" sz="27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DejaVu Sans" pitchFamily="34"/>
            </a:endParaRPr>
          </a:p>
        </p:txBody>
      </p:sp>
      <p:sp>
        <p:nvSpPr>
          <p:cNvPr id="8" name="Text Box 9"/>
          <p:cNvSpPr/>
          <p:nvPr/>
        </p:nvSpPr>
        <p:spPr>
          <a:xfrm>
            <a:off x="3305171" y="3183670"/>
            <a:ext cx="2200274" cy="514478"/>
          </a:xfrm>
          <a:prstGeom prst="rect">
            <a:avLst/>
          </a:prstGeom>
          <a:noFill/>
          <a:ln w="9528" cap="flat">
            <a:solidFill>
              <a:srgbClr val="000000"/>
            </a:solidFill>
            <a:prstDash val="solid"/>
            <a:miter/>
          </a:ln>
        </p:spPr>
        <p:txBody>
          <a:bodyPr vert="horz" wrap="square" lIns="81006" tIns="121496" rIns="81006" bIns="121496" anchor="ctr" anchorCtr="1" compatLnSpc="1">
            <a:spAutoFit/>
          </a:bodyPr>
          <a:lstStyle/>
          <a:p>
            <a:pPr marL="342900" marR="0" lvl="0" indent="-341308" algn="ctr" defTabSz="914400" rtl="0" fontAlgn="auto" hangingPunct="1">
              <a:lnSpc>
                <a:spcPct val="60000"/>
              </a:lnSpc>
              <a:spcBef>
                <a:spcPts val="1350"/>
              </a:spcBef>
              <a:spcAft>
                <a:spcPts val="0"/>
              </a:spcAft>
              <a:buNone/>
              <a:tabLst>
                <a:tab pos="0" algn="l"/>
              </a:tabLst>
              <a:defRPr sz="1800" b="0" i="0" u="none" strike="noStrike" kern="0" cap="none" spc="0" baseline="0">
                <a:solidFill>
                  <a:srgbClr val="000000"/>
                </a:solidFill>
                <a:uFillTx/>
              </a:defRPr>
            </a:pPr>
            <a:r>
              <a:rPr lang="zh-TW" sz="2700" b="1" i="0" u="none" strike="noStrike" kern="0" cap="none" spc="0" baseline="0" dirty="0">
                <a:solidFill>
                  <a:srgbClr val="990000"/>
                </a:solidFill>
                <a:uFillTx/>
                <a:latin typeface="微軟正黑體" panose="020B0604030504040204" pitchFamily="34" charset="-120"/>
                <a:ea typeface="微軟正黑體" panose="020B0604030504040204" pitchFamily="34" charset="-120"/>
                <a:cs typeface="DejaVu Sans" pitchFamily="34"/>
              </a:rPr>
              <a:t>調查評估</a:t>
            </a:r>
            <a:endParaRPr lang="en-US" sz="27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DejaVu Sans" pitchFamily="34"/>
            </a:endParaRPr>
          </a:p>
        </p:txBody>
      </p:sp>
      <p:sp>
        <p:nvSpPr>
          <p:cNvPr id="9" name="Text Box 11"/>
          <p:cNvSpPr/>
          <p:nvPr/>
        </p:nvSpPr>
        <p:spPr>
          <a:xfrm>
            <a:off x="6146011" y="4652960"/>
            <a:ext cx="2357442" cy="1019171"/>
          </a:xfrm>
          <a:prstGeom prst="rect">
            <a:avLst/>
          </a:prstGeom>
          <a:noFill/>
          <a:ln w="9528" cap="flat">
            <a:solidFill>
              <a:srgbClr val="000000"/>
            </a:solidFill>
            <a:prstDash val="solid"/>
            <a:miter/>
          </a:ln>
        </p:spPr>
        <p:txBody>
          <a:bodyPr vert="horz" wrap="none" lIns="81006" tIns="121496" rIns="81006" bIns="121496" anchor="ctr" anchorCtr="0" compatLnSpc="1">
            <a:noAutofit/>
          </a:bodyPr>
          <a:lstStyle/>
          <a:p>
            <a:pPr marL="0" marR="0" lvl="0" indent="0" algn="l" defTabSz="914400" rtl="0" fontAlgn="auto" hangingPunct="1">
              <a:lnSpc>
                <a:spcPct val="100000"/>
              </a:lnSpc>
              <a:spcBef>
                <a:spcPts val="0"/>
              </a:spcBef>
              <a:spcAft>
                <a:spcPts val="0"/>
              </a:spcAft>
              <a:buNone/>
              <a:tabLst>
                <a:tab pos="0" algn="l"/>
              </a:tabLst>
              <a:defRPr sz="1800" b="0" i="0" u="none" strike="noStrike" kern="0" cap="none" spc="0" baseline="0">
                <a:solidFill>
                  <a:srgbClr val="000000"/>
                </a:solidFill>
                <a:uFillTx/>
              </a:defRPr>
            </a:pPr>
            <a:r>
              <a:rPr lang="zh-TW" sz="2100" b="1" i="0" u="none" strike="noStrike" kern="0" cap="none" spc="0" baseline="0" dirty="0">
                <a:solidFill>
                  <a:srgbClr val="CC3300"/>
                </a:solidFill>
                <a:uFillTx/>
                <a:latin typeface="微軟正黑體" panose="020B0604030504040204" pitchFamily="34" charset="-120"/>
                <a:ea typeface="微軟正黑體" panose="020B0604030504040204" pitchFamily="34" charset="-120"/>
                <a:cs typeface="DejaVu Sans" pitchFamily="34"/>
              </a:rPr>
              <a:t>家庭維繫</a:t>
            </a:r>
            <a:endParaRPr lang="en-US" sz="21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DejaVu Sans" pitchFamily="34"/>
            </a:endParaRPr>
          </a:p>
          <a:p>
            <a:pPr marL="0" marR="0" lvl="0" indent="0" algn="l" defTabSz="914400" rtl="0" fontAlgn="auto" hangingPunct="1">
              <a:lnSpc>
                <a:spcPct val="100000"/>
              </a:lnSpc>
              <a:spcBef>
                <a:spcPts val="0"/>
              </a:spcBef>
              <a:spcAft>
                <a:spcPts val="0"/>
              </a:spcAft>
              <a:buNone/>
              <a:tabLst>
                <a:tab pos="0" algn="l"/>
              </a:tabLst>
              <a:defRPr sz="1800" b="0" i="0" u="none" strike="noStrike" kern="0" cap="none" spc="0" baseline="0">
                <a:solidFill>
                  <a:srgbClr val="000000"/>
                </a:solidFill>
                <a:uFillTx/>
              </a:defRPr>
            </a:pPr>
            <a:r>
              <a:rPr lang="zh-TW" sz="2100" b="1" i="0" u="none" strike="noStrike" kern="0" cap="none" spc="0" baseline="0" dirty="0">
                <a:solidFill>
                  <a:srgbClr val="CC3300"/>
                </a:solidFill>
                <a:uFillTx/>
                <a:latin typeface="微軟正黑體" panose="020B0604030504040204" pitchFamily="34" charset="-120"/>
                <a:ea typeface="微軟正黑體" panose="020B0604030504040204" pitchFamily="34" charset="-120"/>
                <a:cs typeface="DejaVu Sans" pitchFamily="34"/>
              </a:rPr>
              <a:t>家庭重聚</a:t>
            </a:r>
            <a:endParaRPr lang="en-US" sz="21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DejaVu Sans" pitchFamily="34"/>
            </a:endParaRPr>
          </a:p>
        </p:txBody>
      </p:sp>
      <p:sp>
        <p:nvSpPr>
          <p:cNvPr id="10" name="Text Box 12"/>
          <p:cNvSpPr/>
          <p:nvPr/>
        </p:nvSpPr>
        <p:spPr>
          <a:xfrm>
            <a:off x="3319464" y="7397289"/>
            <a:ext cx="2088352" cy="514478"/>
          </a:xfrm>
          <a:prstGeom prst="rect">
            <a:avLst/>
          </a:prstGeom>
          <a:noFill/>
          <a:ln w="9528" cap="flat">
            <a:solidFill>
              <a:srgbClr val="000000"/>
            </a:solidFill>
            <a:prstDash val="solid"/>
            <a:miter/>
          </a:ln>
        </p:spPr>
        <p:txBody>
          <a:bodyPr vert="horz" wrap="square" lIns="81006" tIns="121496" rIns="81006" bIns="121496" anchor="ctr" anchorCtr="1" compatLnSpc="1">
            <a:spAutoFit/>
          </a:bodyPr>
          <a:lstStyle/>
          <a:p>
            <a:pPr marL="342900" marR="0" lvl="0" indent="-341308" algn="ctr" defTabSz="914400" rtl="0" fontAlgn="auto" hangingPunct="1">
              <a:lnSpc>
                <a:spcPct val="60000"/>
              </a:lnSpc>
              <a:spcBef>
                <a:spcPts val="1350"/>
              </a:spcBef>
              <a:spcAft>
                <a:spcPts val="0"/>
              </a:spcAft>
              <a:buNone/>
              <a:tabLst>
                <a:tab pos="0" algn="l"/>
              </a:tabLst>
              <a:defRPr sz="1800" b="0" i="0" u="none" strike="noStrike" kern="0" cap="none" spc="0" baseline="0">
                <a:solidFill>
                  <a:srgbClr val="000000"/>
                </a:solidFill>
                <a:uFillTx/>
              </a:defRPr>
            </a:pPr>
            <a:r>
              <a:rPr lang="zh-TW" sz="2700" b="1" i="0" u="none" strike="noStrike" kern="0" cap="none" spc="0" baseline="0" dirty="0">
                <a:solidFill>
                  <a:srgbClr val="990000"/>
                </a:solidFill>
                <a:uFillTx/>
                <a:latin typeface="微軟正黑體" panose="020B0604030504040204" pitchFamily="34" charset="-120"/>
                <a:ea typeface="微軟正黑體" panose="020B0604030504040204" pitchFamily="34" charset="-120"/>
                <a:cs typeface="DejaVu Sans" pitchFamily="34"/>
              </a:rPr>
              <a:t>結案評估</a:t>
            </a:r>
            <a:endParaRPr lang="en-US" sz="27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DejaVu Sans" pitchFamily="34"/>
            </a:endParaRPr>
          </a:p>
        </p:txBody>
      </p:sp>
      <p:sp>
        <p:nvSpPr>
          <p:cNvPr id="11" name="Text Box 15"/>
          <p:cNvSpPr/>
          <p:nvPr/>
        </p:nvSpPr>
        <p:spPr>
          <a:xfrm>
            <a:off x="9296403" y="4652960"/>
            <a:ext cx="8267703" cy="2092028"/>
          </a:xfrm>
          <a:prstGeom prst="rect">
            <a:avLst/>
          </a:prstGeom>
          <a:noFill/>
          <a:ln w="9528" cap="flat">
            <a:solidFill>
              <a:srgbClr val="000000"/>
            </a:solidFill>
            <a:prstDash val="solid"/>
            <a:miter/>
          </a:ln>
        </p:spPr>
        <p:txBody>
          <a:bodyPr vert="horz" wrap="square" lIns="81006" tIns="121496" rIns="81006" bIns="121496" anchor="ctr" anchorCtr="0" compatLnSpc="1">
            <a:spAutoFit/>
          </a:bodyPr>
          <a:lstStyle/>
          <a:p>
            <a:pPr marL="0" marR="0" lvl="0" indent="0" algn="l" defTabSz="914400" rtl="0" fontAlgn="auto" hangingPunct="1">
              <a:lnSpc>
                <a:spcPct val="100000"/>
              </a:lnSpc>
              <a:spcBef>
                <a:spcPts val="0"/>
              </a:spcBef>
              <a:spcAft>
                <a:spcPts val="0"/>
              </a:spcAft>
              <a:buNone/>
              <a:tabLst>
                <a:tab pos="0" algn="l"/>
              </a:tabLst>
              <a:defRPr sz="1800" b="0" i="0" u="none" strike="noStrike" kern="0" cap="none" spc="0" baseline="0">
                <a:solidFill>
                  <a:srgbClr val="000000"/>
                </a:solidFill>
                <a:uFillTx/>
              </a:defRPr>
            </a:pPr>
            <a:r>
              <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1.</a:t>
            </a:r>
            <a:r>
              <a:rPr lang="zh-TW"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運用家庭參與團隊決策模式進行危險、保護因子評估處遇</a:t>
            </a:r>
            <a:endPar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endParaRPr>
          </a:p>
          <a:p>
            <a:pPr marL="0" marR="0" lvl="0" indent="0" algn="l" defTabSz="914400" rtl="0" fontAlgn="auto" hangingPunct="1">
              <a:lnSpc>
                <a:spcPct val="100000"/>
              </a:lnSpc>
              <a:spcBef>
                <a:spcPts val="0"/>
              </a:spcBef>
              <a:spcAft>
                <a:spcPts val="0"/>
              </a:spcAft>
              <a:buNone/>
              <a:tabLst>
                <a:tab pos="0" algn="l"/>
              </a:tabLst>
              <a:defRPr sz="1800" b="0" i="0" u="none" strike="noStrike" kern="0" cap="none" spc="0" baseline="0">
                <a:solidFill>
                  <a:srgbClr val="000000"/>
                </a:solidFill>
                <a:uFillTx/>
              </a:defRPr>
            </a:pPr>
            <a:r>
              <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2.</a:t>
            </a:r>
            <a:r>
              <a:rPr lang="zh-TW"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兒少保護個案家庭服務</a:t>
            </a:r>
            <a:endPar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endParaRPr>
          </a:p>
          <a:p>
            <a:pPr marL="0" marR="0" lvl="0" indent="0" algn="l" defTabSz="914400" rtl="0" fontAlgn="auto" hangingPunct="1">
              <a:lnSpc>
                <a:spcPct val="100000"/>
              </a:lnSpc>
              <a:spcBef>
                <a:spcPts val="0"/>
              </a:spcBef>
              <a:spcAft>
                <a:spcPts val="0"/>
              </a:spcAft>
              <a:buNone/>
              <a:tabLst>
                <a:tab pos="0" algn="l"/>
              </a:tabLst>
              <a:defRPr sz="1800" b="0" i="0" u="none" strike="noStrike" kern="0" cap="none" spc="0" baseline="0">
                <a:solidFill>
                  <a:srgbClr val="000000"/>
                </a:solidFill>
                <a:uFillTx/>
              </a:defRPr>
            </a:pPr>
            <a:r>
              <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3.</a:t>
            </a:r>
            <a:r>
              <a:rPr lang="zh-TW"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兒童及少年保護個案追蹤輔導及自立生活服務</a:t>
            </a:r>
            <a:endPar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endParaRPr>
          </a:p>
          <a:p>
            <a:pPr marL="0" marR="0" lvl="0" indent="0" algn="l" defTabSz="914400" rtl="0" fontAlgn="auto" hangingPunct="1">
              <a:lnSpc>
                <a:spcPct val="100000"/>
              </a:lnSpc>
              <a:spcBef>
                <a:spcPts val="0"/>
              </a:spcBef>
              <a:spcAft>
                <a:spcPts val="0"/>
              </a:spcAft>
              <a:buNone/>
              <a:tabLst>
                <a:tab pos="0" algn="l"/>
              </a:tabLst>
              <a:defRPr sz="1800" b="0" i="0" u="none" strike="noStrike" kern="0" cap="none" spc="0" baseline="0">
                <a:solidFill>
                  <a:srgbClr val="000000"/>
                </a:solidFill>
                <a:uFillTx/>
              </a:defRPr>
            </a:pPr>
            <a:r>
              <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4.</a:t>
            </a:r>
            <a:r>
              <a:rPr lang="zh-TW"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強制性親職教育輔導</a:t>
            </a:r>
            <a:endPar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endParaRPr>
          </a:p>
          <a:p>
            <a:pPr marL="0" marR="0" lvl="0" indent="0" algn="l" defTabSz="914400" rtl="0" fontAlgn="auto" hangingPunct="1">
              <a:lnSpc>
                <a:spcPct val="100000"/>
              </a:lnSpc>
              <a:spcBef>
                <a:spcPts val="0"/>
              </a:spcBef>
              <a:spcAft>
                <a:spcPts val="0"/>
              </a:spcAft>
              <a:buNone/>
              <a:tabLst>
                <a:tab pos="0" algn="l"/>
              </a:tabLst>
              <a:defRPr sz="1800" b="0" i="0" u="none" strike="noStrike" kern="0" cap="none" spc="0" baseline="0">
                <a:solidFill>
                  <a:srgbClr val="000000"/>
                </a:solidFill>
                <a:uFillTx/>
              </a:defRPr>
            </a:pPr>
            <a:r>
              <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5.</a:t>
            </a:r>
            <a:r>
              <a:rPr lang="zh-TW"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安置服務</a:t>
            </a:r>
            <a:endPar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endParaRPr>
          </a:p>
        </p:txBody>
      </p:sp>
      <p:sp>
        <p:nvSpPr>
          <p:cNvPr id="12" name="Text Box 16"/>
          <p:cNvSpPr/>
          <p:nvPr/>
        </p:nvSpPr>
        <p:spPr>
          <a:xfrm>
            <a:off x="6167435" y="1796409"/>
            <a:ext cx="2336008" cy="469594"/>
          </a:xfrm>
          <a:prstGeom prst="rect">
            <a:avLst/>
          </a:prstGeom>
          <a:noFill/>
          <a:ln w="9528" cap="flat">
            <a:solidFill>
              <a:srgbClr val="000000"/>
            </a:solidFill>
            <a:prstDash val="solid"/>
            <a:miter/>
          </a:ln>
        </p:spPr>
        <p:txBody>
          <a:bodyPr vert="horz" wrap="square" lIns="81006" tIns="121496" rIns="81006" bIns="121496" anchor="ctr" anchorCtr="0" compatLnSpc="1">
            <a:spAutoFit/>
          </a:bodyPr>
          <a:lstStyle/>
          <a:p>
            <a:pPr marL="26983" marR="0" lvl="0" indent="0" algn="l" defTabSz="914400" rtl="0" fontAlgn="auto" hangingPunct="1">
              <a:lnSpc>
                <a:spcPct val="60000"/>
              </a:lnSpc>
              <a:spcBef>
                <a:spcPts val="1125"/>
              </a:spcBef>
              <a:spcAft>
                <a:spcPts val="0"/>
              </a:spcAft>
              <a:buNone/>
              <a:tabLst>
                <a:tab pos="0" algn="l"/>
              </a:tabLst>
              <a:defRPr sz="1800" b="0" i="0" u="none" strike="noStrike" kern="0" cap="none" spc="0" baseline="0">
                <a:solidFill>
                  <a:srgbClr val="000000"/>
                </a:solidFill>
                <a:uFillTx/>
              </a:defRPr>
            </a:pPr>
            <a:r>
              <a:rPr lang="zh-TW" sz="2250" b="1" i="0" u="none" strike="noStrike" kern="0" cap="none" spc="0" baseline="0" dirty="0">
                <a:solidFill>
                  <a:srgbClr val="CC3300"/>
                </a:solidFill>
                <a:uFillTx/>
                <a:latin typeface="微軟正黑體" panose="020B0604030504040204" pitchFamily="34" charset="-120"/>
                <a:ea typeface="微軟正黑體" panose="020B0604030504040204" pitchFamily="34" charset="-120"/>
                <a:cs typeface="DejaVu Sans" pitchFamily="34"/>
              </a:rPr>
              <a:t>分級分類</a:t>
            </a:r>
            <a:endParaRPr lang="en-US" sz="225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DejaVu Sans" pitchFamily="34"/>
            </a:endParaRPr>
          </a:p>
        </p:txBody>
      </p:sp>
      <p:sp>
        <p:nvSpPr>
          <p:cNvPr id="13" name="Text Box 17"/>
          <p:cNvSpPr/>
          <p:nvPr/>
        </p:nvSpPr>
        <p:spPr>
          <a:xfrm>
            <a:off x="6153153" y="2831348"/>
            <a:ext cx="2357442" cy="1540590"/>
          </a:xfrm>
          <a:prstGeom prst="rect">
            <a:avLst/>
          </a:prstGeom>
          <a:noFill/>
          <a:ln w="9528" cap="flat">
            <a:solidFill>
              <a:srgbClr val="000000"/>
            </a:solidFill>
            <a:prstDash val="solid"/>
            <a:miter/>
          </a:ln>
        </p:spPr>
        <p:txBody>
          <a:bodyPr vert="horz" wrap="square" lIns="81006" tIns="121496" rIns="81006" bIns="121496" anchor="ctr" anchorCtr="0" compatLnSpc="1">
            <a:spAutoFit/>
          </a:bodyPr>
          <a:lstStyle/>
          <a:p>
            <a:pPr marL="0" marR="0" lvl="0" indent="0" algn="l" defTabSz="914400" rtl="0" fontAlgn="auto" hangingPunct="1">
              <a:lnSpc>
                <a:spcPts val="2400"/>
              </a:lnSpc>
              <a:spcBef>
                <a:spcPts val="1050"/>
              </a:spcBef>
              <a:spcAft>
                <a:spcPts val="0"/>
              </a:spcAft>
              <a:buNone/>
              <a:tabLst>
                <a:tab pos="0" algn="l"/>
              </a:tabLst>
              <a:defRPr sz="1800" b="0" i="0" u="none" strike="noStrike" kern="0" cap="none" spc="0" baseline="0">
                <a:solidFill>
                  <a:srgbClr val="000000"/>
                </a:solidFill>
                <a:uFillTx/>
              </a:defRPr>
            </a:pPr>
            <a:r>
              <a:rPr lang="en-US" sz="2100" b="1" i="0" u="none" strike="noStrike" kern="0" cap="none" spc="0" baseline="0" dirty="0">
                <a:solidFill>
                  <a:srgbClr val="CC3300"/>
                </a:solidFill>
                <a:uFillTx/>
                <a:latin typeface="微軟正黑體" panose="020B0604030504040204" pitchFamily="34" charset="-120"/>
                <a:ea typeface="微軟正黑體" panose="020B0604030504040204" pitchFamily="34" charset="-120"/>
                <a:cs typeface="DejaVu Sans" pitchFamily="34"/>
              </a:rPr>
              <a:t>1</a:t>
            </a:r>
            <a:r>
              <a:rPr lang="zh-TW" sz="2100" b="1" i="0" u="none" strike="noStrike" kern="0" cap="none" spc="0" baseline="0" dirty="0">
                <a:solidFill>
                  <a:srgbClr val="CC3300"/>
                </a:solidFill>
                <a:uFillTx/>
                <a:latin typeface="微軟正黑體" panose="020B0604030504040204" pitchFamily="34" charset="-120"/>
                <a:ea typeface="微軟正黑體" panose="020B0604030504040204" pitchFamily="34" charset="-120"/>
                <a:cs typeface="DejaVu Sans" pitchFamily="34"/>
              </a:rPr>
              <a:t>級案件</a:t>
            </a:r>
            <a:r>
              <a:rPr lang="en-US" sz="2100" b="1" i="0" u="none" strike="noStrike" kern="0" cap="none" spc="0" baseline="0" dirty="0">
                <a:solidFill>
                  <a:srgbClr val="CC3300"/>
                </a:solidFill>
                <a:uFillTx/>
                <a:latin typeface="微軟正黑體" panose="020B0604030504040204" pitchFamily="34" charset="-120"/>
                <a:ea typeface="微軟正黑體" panose="020B0604030504040204" pitchFamily="34" charset="-120"/>
                <a:cs typeface="DejaVu Sans" pitchFamily="34"/>
              </a:rPr>
              <a:t>4</a:t>
            </a:r>
            <a:r>
              <a:rPr lang="zh-TW" sz="2100" b="1" i="0" u="none" strike="noStrike" kern="0" cap="none" spc="0" baseline="0" dirty="0">
                <a:solidFill>
                  <a:srgbClr val="CC3300"/>
                </a:solidFill>
                <a:uFillTx/>
                <a:latin typeface="微軟正黑體" panose="020B0604030504040204" pitchFamily="34" charset="-120"/>
                <a:ea typeface="微軟正黑體" panose="020B0604030504040204" pitchFamily="34" charset="-120"/>
                <a:cs typeface="DejaVu Sans" pitchFamily="34"/>
              </a:rPr>
              <a:t>日內完成調查報告</a:t>
            </a:r>
            <a:endParaRPr lang="en-US" sz="21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DejaVu Sans" pitchFamily="34"/>
            </a:endParaRPr>
          </a:p>
          <a:p>
            <a:pPr marL="0" marR="0" lvl="0" indent="0" algn="l" defTabSz="914400" rtl="0" fontAlgn="auto" hangingPunct="1">
              <a:lnSpc>
                <a:spcPts val="2100"/>
              </a:lnSpc>
              <a:spcBef>
                <a:spcPts val="1050"/>
              </a:spcBef>
              <a:spcAft>
                <a:spcPts val="0"/>
              </a:spcAft>
              <a:buNone/>
              <a:tabLst>
                <a:tab pos="0" algn="l"/>
              </a:tabLst>
              <a:defRPr sz="1800" b="0" i="0" u="none" strike="noStrike" kern="0" cap="none" spc="0" baseline="0">
                <a:solidFill>
                  <a:srgbClr val="000000"/>
                </a:solidFill>
                <a:uFillTx/>
              </a:defRPr>
            </a:pPr>
            <a:r>
              <a:rPr lang="en-US" sz="2100" b="1" i="0" u="none" strike="noStrike" kern="0" cap="none" spc="0" baseline="0" dirty="0">
                <a:solidFill>
                  <a:srgbClr val="CC3300"/>
                </a:solidFill>
                <a:uFillTx/>
                <a:latin typeface="微軟正黑體" panose="020B0604030504040204" pitchFamily="34" charset="-120"/>
                <a:ea typeface="微軟正黑體" panose="020B0604030504040204" pitchFamily="34" charset="-120"/>
                <a:cs typeface="DejaVu Sans" pitchFamily="34"/>
              </a:rPr>
              <a:t>2</a:t>
            </a:r>
            <a:r>
              <a:rPr lang="zh-TW" sz="2100" b="1" i="0" u="none" strike="noStrike" kern="0" cap="none" spc="0" baseline="0" dirty="0">
                <a:solidFill>
                  <a:srgbClr val="CC3300"/>
                </a:solidFill>
                <a:uFillTx/>
                <a:latin typeface="微軟正黑體" panose="020B0604030504040204" pitchFamily="34" charset="-120"/>
                <a:ea typeface="微軟正黑體" panose="020B0604030504040204" pitchFamily="34" charset="-120"/>
                <a:cs typeface="DejaVu Sans" pitchFamily="34"/>
              </a:rPr>
              <a:t>級案件</a:t>
            </a:r>
            <a:r>
              <a:rPr lang="en-US" sz="2100" b="1" i="0" u="none" strike="noStrike" kern="0" cap="none" spc="0" baseline="0" dirty="0">
                <a:solidFill>
                  <a:srgbClr val="CC3300"/>
                </a:solidFill>
                <a:uFillTx/>
                <a:latin typeface="微軟正黑體" panose="020B0604030504040204" pitchFamily="34" charset="-120"/>
                <a:ea typeface="微軟正黑體" panose="020B0604030504040204" pitchFamily="34" charset="-120"/>
                <a:cs typeface="DejaVu Sans" pitchFamily="34"/>
              </a:rPr>
              <a:t>30</a:t>
            </a:r>
            <a:r>
              <a:rPr lang="zh-TW" sz="2100" b="1" i="0" u="none" strike="noStrike" kern="0" cap="none" spc="0" baseline="0" dirty="0">
                <a:solidFill>
                  <a:srgbClr val="CC3300"/>
                </a:solidFill>
                <a:uFillTx/>
                <a:latin typeface="微軟正黑體" panose="020B0604030504040204" pitchFamily="34" charset="-120"/>
                <a:ea typeface="微軟正黑體" panose="020B0604030504040204" pitchFamily="34" charset="-120"/>
                <a:cs typeface="DejaVu Sans" pitchFamily="34"/>
              </a:rPr>
              <a:t>日內完成調查報告</a:t>
            </a:r>
            <a:endParaRPr lang="en-US" sz="21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DejaVu Sans" pitchFamily="34"/>
            </a:endParaRPr>
          </a:p>
        </p:txBody>
      </p:sp>
      <p:sp>
        <p:nvSpPr>
          <p:cNvPr id="14" name="AutoShape 25"/>
          <p:cNvSpPr/>
          <p:nvPr/>
        </p:nvSpPr>
        <p:spPr>
          <a:xfrm>
            <a:off x="4038603" y="2414592"/>
            <a:ext cx="535783" cy="714375"/>
          </a:xfrm>
          <a:custGeom>
            <a:avLst/>
            <a:gdLst>
              <a:gd name="f0" fmla="val 10800000"/>
              <a:gd name="f1" fmla="val 5400000"/>
              <a:gd name="f2" fmla="val 180"/>
              <a:gd name="f3" fmla="val w"/>
              <a:gd name="f4" fmla="val h"/>
              <a:gd name="f5" fmla="val 0"/>
              <a:gd name="f6" fmla="val 21600"/>
              <a:gd name="f7" fmla="val 5400"/>
              <a:gd name="f8" fmla="val 14334"/>
              <a:gd name="f9" fmla="val 10800"/>
              <a:gd name="f10" fmla="val 16200"/>
              <a:gd name="f11" fmla="+- 0 0 -360"/>
              <a:gd name="f12" fmla="+- 0 0 -90"/>
              <a:gd name="f13" fmla="+- 0 0 -180"/>
              <a:gd name="f14" fmla="+- 0 0 -270"/>
              <a:gd name="f15" fmla="*/ f3 1 21600"/>
              <a:gd name="f16" fmla="*/ f4 1 21600"/>
              <a:gd name="f17" fmla="+- f6 0 f5"/>
              <a:gd name="f18" fmla="*/ f11 f0 1"/>
              <a:gd name="f19" fmla="*/ f12 f0 1"/>
              <a:gd name="f20" fmla="*/ f13 f0 1"/>
              <a:gd name="f21" fmla="*/ f14 f0 1"/>
              <a:gd name="f22" fmla="*/ f17 1 21600"/>
              <a:gd name="f23" fmla="*/ 48827897 f17 1"/>
              <a:gd name="f24" fmla="*/ 0 f17 1"/>
              <a:gd name="f25" fmla="*/ 97655778 f17 1"/>
              <a:gd name="f26" fmla="*/ 115943724 f17 1"/>
              <a:gd name="f27" fmla="*/ 231887426 f17 1"/>
              <a:gd name="f28" fmla="*/ 153883144 f17 1"/>
              <a:gd name="f29" fmla="*/ 5400 f17 1"/>
              <a:gd name="f30" fmla="*/ 16200 f17 1"/>
              <a:gd name="f31" fmla="*/ 17967 f17 1"/>
              <a:gd name="f32" fmla="*/ f18 1 f2"/>
              <a:gd name="f33" fmla="*/ f19 1 f2"/>
              <a:gd name="f34" fmla="*/ f20 1 f2"/>
              <a:gd name="f35" fmla="*/ f21 1 f2"/>
              <a:gd name="f36" fmla="*/ f23 1 21600"/>
              <a:gd name="f37" fmla="*/ f24 1 21600"/>
              <a:gd name="f38" fmla="*/ f25 1 21600"/>
              <a:gd name="f39" fmla="*/ f26 1 21600"/>
              <a:gd name="f40" fmla="*/ f27 1 21600"/>
              <a:gd name="f41" fmla="*/ f28 1 21600"/>
              <a:gd name="f42" fmla="*/ f29 1 21600"/>
              <a:gd name="f43" fmla="*/ f30 1 21600"/>
              <a:gd name="f44" fmla="*/ f31 1 21600"/>
              <a:gd name="f45" fmla="+- f32 0 f1"/>
              <a:gd name="f46" fmla="+- f33 0 f1"/>
              <a:gd name="f47" fmla="+- f34 0 f1"/>
              <a:gd name="f48" fmla="+- f35 0 f1"/>
              <a:gd name="f49" fmla="*/ f36 1 f22"/>
              <a:gd name="f50" fmla="*/ f37 1 f22"/>
              <a:gd name="f51" fmla="*/ f38 1 f22"/>
              <a:gd name="f52" fmla="*/ f39 1 f22"/>
              <a:gd name="f53" fmla="*/ f40 1 f22"/>
              <a:gd name="f54" fmla="*/ f41 1 f22"/>
              <a:gd name="f55" fmla="*/ f42 1 f22"/>
              <a:gd name="f56" fmla="*/ f43 1 f22"/>
              <a:gd name="f57" fmla="*/ f44 1 f22"/>
              <a:gd name="f58" fmla="*/ f55 f15 1"/>
              <a:gd name="f59" fmla="*/ f56 f15 1"/>
              <a:gd name="f60" fmla="*/ f57 f16 1"/>
              <a:gd name="f61" fmla="*/ f50 f16 1"/>
              <a:gd name="f62" fmla="*/ f49 f15 1"/>
              <a:gd name="f63" fmla="*/ f51 f15 1"/>
              <a:gd name="f64" fmla="*/ f52 f16 1"/>
              <a:gd name="f65" fmla="*/ f53 f16 1"/>
              <a:gd name="f66" fmla="*/ f50 f15 1"/>
              <a:gd name="f67" fmla="*/ f54 f16 1"/>
            </a:gdLst>
            <a:ahLst/>
            <a:cxnLst>
              <a:cxn ang="3cd4">
                <a:pos x="hc" y="t"/>
              </a:cxn>
              <a:cxn ang="0">
                <a:pos x="r" y="vc"/>
              </a:cxn>
              <a:cxn ang="cd4">
                <a:pos x="hc" y="b"/>
              </a:cxn>
              <a:cxn ang="cd2">
                <a:pos x="l" y="vc"/>
              </a:cxn>
              <a:cxn ang="f45">
                <a:pos x="f62" y="f61"/>
              </a:cxn>
              <a:cxn ang="f46">
                <a:pos x="f63" y="f64"/>
              </a:cxn>
              <a:cxn ang="f47">
                <a:pos x="f62" y="f65"/>
              </a:cxn>
              <a:cxn ang="f48">
                <a:pos x="f66" y="f64"/>
              </a:cxn>
              <a:cxn ang="f48">
                <a:pos x="f66" y="f67"/>
              </a:cxn>
              <a:cxn ang="f46">
                <a:pos x="f63" y="f67"/>
              </a:cxn>
            </a:cxnLst>
            <a:rect l="f58" t="f61" r="f59" b="f60"/>
            <a:pathLst>
              <a:path w="21600" h="21600">
                <a:moveTo>
                  <a:pt x="f7" y="f5"/>
                </a:moveTo>
                <a:lnTo>
                  <a:pt x="f7" y="f8"/>
                </a:lnTo>
                <a:lnTo>
                  <a:pt x="f5" y="f8"/>
                </a:lnTo>
                <a:lnTo>
                  <a:pt x="f9" y="f6"/>
                </a:lnTo>
                <a:lnTo>
                  <a:pt x="f6" y="f8"/>
                </a:lnTo>
                <a:lnTo>
                  <a:pt x="f10" y="f8"/>
                </a:lnTo>
                <a:lnTo>
                  <a:pt x="f10" y="f5"/>
                </a:lnTo>
                <a:lnTo>
                  <a:pt x="f7" y="f5"/>
                </a:lnTo>
                <a:close/>
              </a:path>
            </a:pathLst>
          </a:custGeom>
          <a:noFill/>
          <a:ln w="9528" cap="flat">
            <a:solidFill>
              <a:srgbClr val="00000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15" name="AutoShape 26"/>
          <p:cNvSpPr/>
          <p:nvPr/>
        </p:nvSpPr>
        <p:spPr>
          <a:xfrm>
            <a:off x="3974311" y="3833814"/>
            <a:ext cx="535783" cy="983455"/>
          </a:xfrm>
          <a:custGeom>
            <a:avLst/>
            <a:gdLst>
              <a:gd name="f0" fmla="val 10800000"/>
              <a:gd name="f1" fmla="val 5400000"/>
              <a:gd name="f2" fmla="val 180"/>
              <a:gd name="f3" fmla="val w"/>
              <a:gd name="f4" fmla="val h"/>
              <a:gd name="f5" fmla="val 0"/>
              <a:gd name="f6" fmla="val 21600"/>
              <a:gd name="f7" fmla="val 5424"/>
              <a:gd name="f8" fmla="val 15133"/>
              <a:gd name="f9" fmla="val 10800"/>
              <a:gd name="f10" fmla="val 16176"/>
              <a:gd name="f11" fmla="+- 0 0 -360"/>
              <a:gd name="f12" fmla="+- 0 0 -90"/>
              <a:gd name="f13" fmla="+- 0 0 -180"/>
              <a:gd name="f14" fmla="+- 0 0 -270"/>
              <a:gd name="f15" fmla="*/ f3 1 21600"/>
              <a:gd name="f16" fmla="*/ f4 1 21600"/>
              <a:gd name="f17" fmla="+- f6 0 f5"/>
              <a:gd name="f18" fmla="*/ f11 f0 1"/>
              <a:gd name="f19" fmla="*/ f12 f0 1"/>
              <a:gd name="f20" fmla="*/ f13 f0 1"/>
              <a:gd name="f21" fmla="*/ f14 f0 1"/>
              <a:gd name="f22" fmla="*/ f17 1 21600"/>
              <a:gd name="f23" fmla="*/ 48827612 f17 1"/>
              <a:gd name="f24" fmla="*/ 0 f17 1"/>
              <a:gd name="f25" fmla="*/ 97655240 f17 1"/>
              <a:gd name="f26" fmla="*/ 301997396 f17 1"/>
              <a:gd name="f27" fmla="*/ 603994761 f17 1"/>
              <a:gd name="f28" fmla="*/ 423160269 f17 1"/>
              <a:gd name="f29" fmla="*/ 5424 f17 1"/>
              <a:gd name="f30" fmla="*/ 16176 f17 1"/>
              <a:gd name="f31" fmla="*/ 18381 f17 1"/>
              <a:gd name="f32" fmla="*/ f18 1 f2"/>
              <a:gd name="f33" fmla="*/ f19 1 f2"/>
              <a:gd name="f34" fmla="*/ f20 1 f2"/>
              <a:gd name="f35" fmla="*/ f21 1 f2"/>
              <a:gd name="f36" fmla="*/ f23 1 21600"/>
              <a:gd name="f37" fmla="*/ f24 1 21600"/>
              <a:gd name="f38" fmla="*/ f25 1 21600"/>
              <a:gd name="f39" fmla="*/ f26 1 21600"/>
              <a:gd name="f40" fmla="*/ f27 1 21600"/>
              <a:gd name="f41" fmla="*/ f28 1 21600"/>
              <a:gd name="f42" fmla="*/ f29 1 21600"/>
              <a:gd name="f43" fmla="*/ f30 1 21600"/>
              <a:gd name="f44" fmla="*/ f31 1 21600"/>
              <a:gd name="f45" fmla="+- f32 0 f1"/>
              <a:gd name="f46" fmla="+- f33 0 f1"/>
              <a:gd name="f47" fmla="+- f34 0 f1"/>
              <a:gd name="f48" fmla="+- f35 0 f1"/>
              <a:gd name="f49" fmla="*/ f36 1 f22"/>
              <a:gd name="f50" fmla="*/ f37 1 f22"/>
              <a:gd name="f51" fmla="*/ f38 1 f22"/>
              <a:gd name="f52" fmla="*/ f39 1 f22"/>
              <a:gd name="f53" fmla="*/ f40 1 f22"/>
              <a:gd name="f54" fmla="*/ f41 1 f22"/>
              <a:gd name="f55" fmla="*/ f42 1 f22"/>
              <a:gd name="f56" fmla="*/ f43 1 f22"/>
              <a:gd name="f57" fmla="*/ f44 1 f22"/>
              <a:gd name="f58" fmla="*/ f55 f15 1"/>
              <a:gd name="f59" fmla="*/ f56 f15 1"/>
              <a:gd name="f60" fmla="*/ f57 f16 1"/>
              <a:gd name="f61" fmla="*/ f50 f16 1"/>
              <a:gd name="f62" fmla="*/ f49 f15 1"/>
              <a:gd name="f63" fmla="*/ f51 f15 1"/>
              <a:gd name="f64" fmla="*/ f52 f16 1"/>
              <a:gd name="f65" fmla="*/ f53 f16 1"/>
              <a:gd name="f66" fmla="*/ f50 f15 1"/>
              <a:gd name="f67" fmla="*/ f54 f16 1"/>
            </a:gdLst>
            <a:ahLst/>
            <a:cxnLst>
              <a:cxn ang="3cd4">
                <a:pos x="hc" y="t"/>
              </a:cxn>
              <a:cxn ang="0">
                <a:pos x="r" y="vc"/>
              </a:cxn>
              <a:cxn ang="cd4">
                <a:pos x="hc" y="b"/>
              </a:cxn>
              <a:cxn ang="cd2">
                <a:pos x="l" y="vc"/>
              </a:cxn>
              <a:cxn ang="f45">
                <a:pos x="f62" y="f61"/>
              </a:cxn>
              <a:cxn ang="f46">
                <a:pos x="f63" y="f64"/>
              </a:cxn>
              <a:cxn ang="f47">
                <a:pos x="f62" y="f65"/>
              </a:cxn>
              <a:cxn ang="f48">
                <a:pos x="f66" y="f64"/>
              </a:cxn>
              <a:cxn ang="f48">
                <a:pos x="f66" y="f67"/>
              </a:cxn>
              <a:cxn ang="f46">
                <a:pos x="f63" y="f67"/>
              </a:cxn>
            </a:cxnLst>
            <a:rect l="f58" t="f61" r="f59" b="f60"/>
            <a:pathLst>
              <a:path w="21600" h="21600">
                <a:moveTo>
                  <a:pt x="f7" y="f5"/>
                </a:moveTo>
                <a:lnTo>
                  <a:pt x="f7" y="f8"/>
                </a:lnTo>
                <a:lnTo>
                  <a:pt x="f5" y="f8"/>
                </a:lnTo>
                <a:lnTo>
                  <a:pt x="f9" y="f6"/>
                </a:lnTo>
                <a:lnTo>
                  <a:pt x="f6" y="f8"/>
                </a:lnTo>
                <a:lnTo>
                  <a:pt x="f10" y="f8"/>
                </a:lnTo>
                <a:lnTo>
                  <a:pt x="f10" y="f5"/>
                </a:lnTo>
                <a:lnTo>
                  <a:pt x="f7" y="f5"/>
                </a:lnTo>
                <a:close/>
              </a:path>
            </a:pathLst>
          </a:custGeom>
          <a:noFill/>
          <a:ln w="9528" cap="flat">
            <a:solidFill>
              <a:srgbClr val="00000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16" name="AutoShape 27"/>
          <p:cNvSpPr/>
          <p:nvPr/>
        </p:nvSpPr>
        <p:spPr>
          <a:xfrm>
            <a:off x="3998122" y="5626897"/>
            <a:ext cx="535783" cy="1521616"/>
          </a:xfrm>
          <a:custGeom>
            <a:avLst/>
            <a:gdLst>
              <a:gd name="f0" fmla="val 10800000"/>
              <a:gd name="f1" fmla="val 5400000"/>
              <a:gd name="f2" fmla="val 180"/>
              <a:gd name="f3" fmla="val w"/>
              <a:gd name="f4" fmla="val h"/>
              <a:gd name="f5" fmla="val 0"/>
              <a:gd name="f6" fmla="val 21600"/>
              <a:gd name="f7" fmla="val 5400"/>
              <a:gd name="f8" fmla="val 15130"/>
              <a:gd name="f9" fmla="val 10800"/>
              <a:gd name="f10" fmla="val 16200"/>
              <a:gd name="f11" fmla="+- 0 0 -360"/>
              <a:gd name="f12" fmla="+- 0 0 -90"/>
              <a:gd name="f13" fmla="+- 0 0 -180"/>
              <a:gd name="f14" fmla="+- 0 0 -270"/>
              <a:gd name="f15" fmla="*/ f3 1 21600"/>
              <a:gd name="f16" fmla="*/ f4 1 21600"/>
              <a:gd name="f17" fmla="+- f6 0 f5"/>
              <a:gd name="f18" fmla="*/ f11 f0 1"/>
              <a:gd name="f19" fmla="*/ f12 f0 1"/>
              <a:gd name="f20" fmla="*/ f13 f0 1"/>
              <a:gd name="f21" fmla="*/ f14 f0 1"/>
              <a:gd name="f22" fmla="*/ f17 1 21600"/>
              <a:gd name="f23" fmla="*/ 48876560 f17 1"/>
              <a:gd name="f24" fmla="*/ 0 f17 1"/>
              <a:gd name="f25" fmla="*/ 97752855 f17 1"/>
              <a:gd name="f26" fmla="*/ 1117565584 f17 1"/>
              <a:gd name="f27" fmla="*/ 2147483646 f17 1"/>
              <a:gd name="f28" fmla="*/ 1565627560 f17 1"/>
              <a:gd name="f29" fmla="*/ 5400 f17 1"/>
              <a:gd name="f30" fmla="*/ 16200 f17 1"/>
              <a:gd name="f31" fmla="*/ 18365 f17 1"/>
              <a:gd name="f32" fmla="*/ f18 1 f2"/>
              <a:gd name="f33" fmla="*/ f19 1 f2"/>
              <a:gd name="f34" fmla="*/ f20 1 f2"/>
              <a:gd name="f35" fmla="*/ f21 1 f2"/>
              <a:gd name="f36" fmla="*/ f23 1 21600"/>
              <a:gd name="f37" fmla="*/ f24 1 21600"/>
              <a:gd name="f38" fmla="*/ f25 1 21600"/>
              <a:gd name="f39" fmla="*/ f26 1 21600"/>
              <a:gd name="f40" fmla="*/ f27 1 21600"/>
              <a:gd name="f41" fmla="*/ f28 1 21600"/>
              <a:gd name="f42" fmla="*/ f29 1 21600"/>
              <a:gd name="f43" fmla="*/ f30 1 21600"/>
              <a:gd name="f44" fmla="*/ f31 1 21600"/>
              <a:gd name="f45" fmla="+- f32 0 f1"/>
              <a:gd name="f46" fmla="+- f33 0 f1"/>
              <a:gd name="f47" fmla="+- f34 0 f1"/>
              <a:gd name="f48" fmla="+- f35 0 f1"/>
              <a:gd name="f49" fmla="*/ f36 1 f22"/>
              <a:gd name="f50" fmla="*/ f37 1 f22"/>
              <a:gd name="f51" fmla="*/ f38 1 f22"/>
              <a:gd name="f52" fmla="*/ f39 1 f22"/>
              <a:gd name="f53" fmla="*/ f40 1 f22"/>
              <a:gd name="f54" fmla="*/ f41 1 f22"/>
              <a:gd name="f55" fmla="*/ f42 1 f22"/>
              <a:gd name="f56" fmla="*/ f43 1 f22"/>
              <a:gd name="f57" fmla="*/ f44 1 f22"/>
              <a:gd name="f58" fmla="*/ f55 f15 1"/>
              <a:gd name="f59" fmla="*/ f56 f15 1"/>
              <a:gd name="f60" fmla="*/ f57 f16 1"/>
              <a:gd name="f61" fmla="*/ f50 f16 1"/>
              <a:gd name="f62" fmla="*/ f49 f15 1"/>
              <a:gd name="f63" fmla="*/ f51 f15 1"/>
              <a:gd name="f64" fmla="*/ f52 f16 1"/>
              <a:gd name="f65" fmla="*/ f53 f16 1"/>
              <a:gd name="f66" fmla="*/ f50 f15 1"/>
              <a:gd name="f67" fmla="*/ f54 f16 1"/>
            </a:gdLst>
            <a:ahLst/>
            <a:cxnLst>
              <a:cxn ang="3cd4">
                <a:pos x="hc" y="t"/>
              </a:cxn>
              <a:cxn ang="0">
                <a:pos x="r" y="vc"/>
              </a:cxn>
              <a:cxn ang="cd4">
                <a:pos x="hc" y="b"/>
              </a:cxn>
              <a:cxn ang="cd2">
                <a:pos x="l" y="vc"/>
              </a:cxn>
              <a:cxn ang="f45">
                <a:pos x="f62" y="f61"/>
              </a:cxn>
              <a:cxn ang="f46">
                <a:pos x="f63" y="f64"/>
              </a:cxn>
              <a:cxn ang="f47">
                <a:pos x="f62" y="f65"/>
              </a:cxn>
              <a:cxn ang="f48">
                <a:pos x="f66" y="f64"/>
              </a:cxn>
              <a:cxn ang="f48">
                <a:pos x="f66" y="f67"/>
              </a:cxn>
              <a:cxn ang="f46">
                <a:pos x="f63" y="f67"/>
              </a:cxn>
            </a:cxnLst>
            <a:rect l="f58" t="f61" r="f59" b="f60"/>
            <a:pathLst>
              <a:path w="21600" h="21600">
                <a:moveTo>
                  <a:pt x="f7" y="f5"/>
                </a:moveTo>
                <a:lnTo>
                  <a:pt x="f7" y="f8"/>
                </a:lnTo>
                <a:lnTo>
                  <a:pt x="f5" y="f8"/>
                </a:lnTo>
                <a:lnTo>
                  <a:pt x="f9" y="f6"/>
                </a:lnTo>
                <a:lnTo>
                  <a:pt x="f6" y="f8"/>
                </a:lnTo>
                <a:lnTo>
                  <a:pt x="f10" y="f8"/>
                </a:lnTo>
                <a:lnTo>
                  <a:pt x="f10" y="f5"/>
                </a:lnTo>
                <a:lnTo>
                  <a:pt x="f7" y="f5"/>
                </a:lnTo>
                <a:close/>
              </a:path>
            </a:pathLst>
          </a:custGeom>
          <a:noFill/>
          <a:ln w="9528" cap="flat">
            <a:solidFill>
              <a:srgbClr val="00000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17" name="Text Box 57"/>
          <p:cNvSpPr/>
          <p:nvPr/>
        </p:nvSpPr>
        <p:spPr>
          <a:xfrm>
            <a:off x="14277971" y="7610478"/>
            <a:ext cx="2140747" cy="442917"/>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0" cap="none" spc="0" baseline="0">
              <a:solidFill>
                <a:srgbClr val="000000"/>
              </a:solidFill>
              <a:uFillTx/>
              <a:latin typeface="Calibri" pitchFamily="34"/>
              <a:ea typeface="新細明體" pitchFamily="18"/>
              <a:cs typeface="Arial"/>
            </a:endParaRPr>
          </a:p>
        </p:txBody>
      </p:sp>
      <p:sp>
        <p:nvSpPr>
          <p:cNvPr id="18" name="Text Box 15"/>
          <p:cNvSpPr/>
          <p:nvPr/>
        </p:nvSpPr>
        <p:spPr>
          <a:xfrm>
            <a:off x="9296403" y="3843328"/>
            <a:ext cx="8320089" cy="520312"/>
          </a:xfrm>
          <a:prstGeom prst="rect">
            <a:avLst/>
          </a:prstGeom>
          <a:noFill/>
          <a:ln w="9528" cap="flat">
            <a:solidFill>
              <a:srgbClr val="000000"/>
            </a:solidFill>
            <a:prstDash val="solid"/>
            <a:miter/>
          </a:ln>
        </p:spPr>
        <p:txBody>
          <a:bodyPr vert="horz" wrap="square" lIns="81006" tIns="121496" rIns="81006" bIns="121496" anchor="ctr" anchorCtr="0" compatLnSpc="1">
            <a:spAutoFit/>
          </a:bodyPr>
          <a:lstStyle/>
          <a:p>
            <a:pPr marL="0" marR="0" lvl="0" indent="0" algn="l" defTabSz="914400" rtl="0" fontAlgn="auto" hangingPunct="1">
              <a:lnSpc>
                <a:spcPts val="2100"/>
              </a:lnSpc>
              <a:spcBef>
                <a:spcPts val="1200"/>
              </a:spcBef>
              <a:spcAft>
                <a:spcPts val="0"/>
              </a:spcAft>
              <a:buNone/>
              <a:tabLst>
                <a:tab pos="0" algn="l"/>
              </a:tabLst>
              <a:defRPr sz="1800" b="0" i="0" u="none" strike="noStrike" kern="0" cap="none" spc="0" baseline="0">
                <a:solidFill>
                  <a:srgbClr val="000000"/>
                </a:solidFill>
                <a:uFillTx/>
              </a:defRPr>
            </a:pPr>
            <a:r>
              <a:rPr lang="zh-TW"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依兒少保護結構化決策模式進行調查評估</a:t>
            </a:r>
            <a:r>
              <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(SDM)</a:t>
            </a:r>
          </a:p>
        </p:txBody>
      </p:sp>
      <p:sp>
        <p:nvSpPr>
          <p:cNvPr id="19" name="Text Box 15"/>
          <p:cNvSpPr/>
          <p:nvPr/>
        </p:nvSpPr>
        <p:spPr>
          <a:xfrm>
            <a:off x="6229349" y="6887653"/>
            <a:ext cx="11432377" cy="2925586"/>
          </a:xfrm>
          <a:prstGeom prst="rect">
            <a:avLst/>
          </a:prstGeom>
          <a:noFill/>
          <a:ln w="9528" cap="flat">
            <a:solidFill>
              <a:srgbClr val="000000"/>
            </a:solidFill>
            <a:prstDash val="solid"/>
            <a:miter/>
          </a:ln>
        </p:spPr>
        <p:txBody>
          <a:bodyPr vert="horz" wrap="square" lIns="81006" tIns="121496" rIns="81006" bIns="121496" anchor="ctr" anchorCtr="0" compatLnSpc="1">
            <a:spAutoFit/>
          </a:bodyPr>
          <a:lstStyle/>
          <a:p>
            <a:pPr marL="2414345" marR="0" lvl="0" indent="-2413796" algn="l" defTabSz="914400" rtl="0" fontAlgn="auto" hangingPunct="1">
              <a:lnSpc>
                <a:spcPts val="2700"/>
              </a:lnSpc>
              <a:spcBef>
                <a:spcPts val="480"/>
              </a:spcBef>
              <a:spcAft>
                <a:spcPts val="0"/>
              </a:spcAft>
              <a:buNone/>
              <a:tabLst>
                <a:tab pos="0" algn="l"/>
              </a:tabLst>
              <a:defRPr sz="1800" b="0" i="0" u="none" strike="noStrike" kern="0" cap="none" spc="0" baseline="0">
                <a:solidFill>
                  <a:srgbClr val="000000"/>
                </a:solidFill>
                <a:uFillTx/>
              </a:defRPr>
            </a:pPr>
            <a:r>
              <a:rPr lang="en-US" sz="2400" b="1"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1</a:t>
            </a:r>
            <a:r>
              <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a:t>
            </a:r>
            <a:r>
              <a:rPr lang="zh-TW"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受虐原因消失：三個月以上未再發生受虐待或被疏忽事件，且案家功能評估為正常穩定。</a:t>
            </a:r>
            <a:endPar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endParaRPr>
          </a:p>
          <a:p>
            <a:pPr marL="271467" marR="0" lvl="0" indent="-271467" algn="l" defTabSz="914400" rtl="0" fontAlgn="auto" hangingPunct="1">
              <a:lnSpc>
                <a:spcPts val="2700"/>
              </a:lnSpc>
              <a:spcBef>
                <a:spcPts val="480"/>
              </a:spcBef>
              <a:spcAft>
                <a:spcPts val="0"/>
              </a:spcAft>
              <a:buNone/>
              <a:tabLst>
                <a:tab pos="0" algn="l"/>
              </a:tabLst>
              <a:defRPr sz="1800" b="0" i="0" u="none" strike="noStrike" kern="0" cap="none" spc="0" baseline="0">
                <a:solidFill>
                  <a:srgbClr val="000000"/>
                </a:solidFill>
                <a:uFillTx/>
              </a:defRPr>
            </a:pPr>
            <a:r>
              <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2.</a:t>
            </a:r>
            <a:r>
              <a:rPr lang="zh-TW"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安置後重返家庭，須追蹤輔導一年確認家庭功能正常穩定，可提供兒少安全發展的成長環境。</a:t>
            </a:r>
            <a:endPar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endParaRPr>
          </a:p>
          <a:p>
            <a:pPr marL="0" marR="0" lvl="0" indent="0" algn="l" defTabSz="914400" rtl="0" fontAlgn="auto" hangingPunct="1">
              <a:lnSpc>
                <a:spcPts val="2700"/>
              </a:lnSpc>
              <a:spcBef>
                <a:spcPts val="480"/>
              </a:spcBef>
              <a:spcAft>
                <a:spcPts val="0"/>
              </a:spcAft>
              <a:buNone/>
              <a:tabLst>
                <a:tab pos="0" algn="l"/>
              </a:tabLst>
              <a:defRPr sz="1800" b="0" i="0" u="none" strike="noStrike" kern="0" cap="none" spc="0" baseline="0">
                <a:solidFill>
                  <a:srgbClr val="000000"/>
                </a:solidFill>
                <a:uFillTx/>
              </a:defRPr>
            </a:pPr>
            <a:r>
              <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3.</a:t>
            </a:r>
            <a:r>
              <a:rPr lang="zh-TW"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完成出養程序。</a:t>
            </a:r>
            <a:endPar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endParaRPr>
          </a:p>
          <a:p>
            <a:pPr marL="0" marR="0" lvl="0" indent="0" algn="l" defTabSz="914400" rtl="0" fontAlgn="auto" hangingPunct="1">
              <a:lnSpc>
                <a:spcPts val="2700"/>
              </a:lnSpc>
              <a:spcBef>
                <a:spcPts val="480"/>
              </a:spcBef>
              <a:spcAft>
                <a:spcPts val="0"/>
              </a:spcAft>
              <a:buNone/>
              <a:tabLst>
                <a:tab pos="0" algn="l"/>
              </a:tabLst>
              <a:defRPr sz="1800" b="0" i="0" u="none" strike="noStrike" kern="0" cap="none" spc="0" baseline="0">
                <a:solidFill>
                  <a:srgbClr val="000000"/>
                </a:solidFill>
                <a:uFillTx/>
              </a:defRPr>
            </a:pPr>
            <a:r>
              <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4.</a:t>
            </a:r>
            <a:r>
              <a:rPr lang="zh-TW"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案家遷出本市。</a:t>
            </a:r>
            <a:endPar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endParaRPr>
          </a:p>
          <a:p>
            <a:pPr marL="0" marR="0" lvl="0" indent="0" algn="l" defTabSz="914400" rtl="0" fontAlgn="auto" hangingPunct="1">
              <a:lnSpc>
                <a:spcPts val="2700"/>
              </a:lnSpc>
              <a:spcBef>
                <a:spcPts val="480"/>
              </a:spcBef>
              <a:spcAft>
                <a:spcPts val="0"/>
              </a:spcAft>
              <a:buNone/>
              <a:tabLst>
                <a:tab pos="0" algn="l"/>
              </a:tabLst>
              <a:defRPr sz="1800" b="0" i="0" u="none" strike="noStrike" kern="0" cap="none" spc="0" baseline="0">
                <a:solidFill>
                  <a:srgbClr val="000000"/>
                </a:solidFill>
                <a:uFillTx/>
              </a:defRPr>
            </a:pPr>
            <a:r>
              <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5.</a:t>
            </a:r>
            <a:r>
              <a:rPr lang="zh-TW"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rPr>
              <a:t>兒少死亡。</a:t>
            </a:r>
            <a:endParaRPr lang="en-US" sz="2400" b="0" i="0" u="none" strike="noStrike" kern="0" cap="none" spc="-2" baseline="0" dirty="0">
              <a:solidFill>
                <a:srgbClr val="000000"/>
              </a:solidFill>
              <a:uFillTx/>
              <a:latin typeface="微軟正黑體" panose="020B0604030504040204" pitchFamily="34" charset="-120"/>
              <a:ea typeface="微軟正黑體" panose="020B0604030504040204" pitchFamily="34" charset="-120"/>
              <a:cs typeface="DejaVu Sans"/>
            </a:endParaRPr>
          </a:p>
        </p:txBody>
      </p:sp>
      <p:cxnSp>
        <p:nvCxnSpPr>
          <p:cNvPr id="20" name="直線接點 2"/>
          <p:cNvCxnSpPr/>
          <p:nvPr/>
        </p:nvCxnSpPr>
        <p:spPr>
          <a:xfrm>
            <a:off x="2800350" y="2052635"/>
            <a:ext cx="0" cy="5610229"/>
          </a:xfrm>
          <a:prstGeom prst="straightConnector1">
            <a:avLst/>
          </a:prstGeom>
          <a:noFill/>
          <a:ln w="6345" cap="flat">
            <a:solidFill>
              <a:srgbClr val="000000"/>
            </a:solidFill>
            <a:prstDash val="solid"/>
            <a:miter/>
          </a:ln>
        </p:spPr>
      </p:cxnSp>
      <p:cxnSp>
        <p:nvCxnSpPr>
          <p:cNvPr id="21" name="直線單箭頭接點 42"/>
          <p:cNvCxnSpPr>
            <a:endCxn id="5" idx="1"/>
          </p:cNvCxnSpPr>
          <p:nvPr/>
        </p:nvCxnSpPr>
        <p:spPr>
          <a:xfrm>
            <a:off x="2800350" y="2052635"/>
            <a:ext cx="504821" cy="7146"/>
          </a:xfrm>
          <a:prstGeom prst="straightConnector1">
            <a:avLst/>
          </a:prstGeom>
          <a:noFill/>
          <a:ln w="6345" cap="flat">
            <a:solidFill>
              <a:srgbClr val="000000"/>
            </a:solidFill>
            <a:prstDash val="solid"/>
            <a:miter/>
            <a:tailEnd type="arrow"/>
          </a:ln>
        </p:spPr>
      </p:cxnSp>
      <p:cxnSp>
        <p:nvCxnSpPr>
          <p:cNvPr id="22" name="直線單箭頭接點 44"/>
          <p:cNvCxnSpPr/>
          <p:nvPr/>
        </p:nvCxnSpPr>
        <p:spPr>
          <a:xfrm>
            <a:off x="2814642" y="3450433"/>
            <a:ext cx="504822" cy="7142"/>
          </a:xfrm>
          <a:prstGeom prst="straightConnector1">
            <a:avLst/>
          </a:prstGeom>
          <a:noFill/>
          <a:ln w="6345" cap="flat">
            <a:solidFill>
              <a:srgbClr val="000000"/>
            </a:solidFill>
            <a:prstDash val="solid"/>
            <a:miter/>
            <a:tailEnd type="arrow"/>
          </a:ln>
        </p:spPr>
      </p:cxnSp>
      <p:cxnSp>
        <p:nvCxnSpPr>
          <p:cNvPr id="23" name="直線單箭頭接點 45"/>
          <p:cNvCxnSpPr/>
          <p:nvPr/>
        </p:nvCxnSpPr>
        <p:spPr>
          <a:xfrm>
            <a:off x="2800350" y="5162546"/>
            <a:ext cx="504821" cy="7151"/>
          </a:xfrm>
          <a:prstGeom prst="straightConnector1">
            <a:avLst/>
          </a:prstGeom>
          <a:noFill/>
          <a:ln w="6345" cap="flat">
            <a:solidFill>
              <a:srgbClr val="000000"/>
            </a:solidFill>
            <a:prstDash val="solid"/>
            <a:miter/>
            <a:tailEnd type="arrow"/>
          </a:ln>
        </p:spPr>
      </p:cxnSp>
      <p:cxnSp>
        <p:nvCxnSpPr>
          <p:cNvPr id="24" name="直線單箭頭接點 46"/>
          <p:cNvCxnSpPr/>
          <p:nvPr/>
        </p:nvCxnSpPr>
        <p:spPr>
          <a:xfrm>
            <a:off x="2800350" y="7655722"/>
            <a:ext cx="504821" cy="7142"/>
          </a:xfrm>
          <a:prstGeom prst="straightConnector1">
            <a:avLst/>
          </a:prstGeom>
          <a:noFill/>
          <a:ln w="6345" cap="flat">
            <a:solidFill>
              <a:srgbClr val="000000"/>
            </a:solidFill>
            <a:prstDash val="solid"/>
            <a:miter/>
            <a:tailEnd type="arrow"/>
          </a:ln>
        </p:spPr>
      </p:cxnSp>
      <p:cxnSp>
        <p:nvCxnSpPr>
          <p:cNvPr id="25" name="直線單箭頭接點 50"/>
          <p:cNvCxnSpPr>
            <a:endCxn id="12" idx="1"/>
          </p:cNvCxnSpPr>
          <p:nvPr/>
        </p:nvCxnSpPr>
        <p:spPr>
          <a:xfrm flipV="1">
            <a:off x="5543549" y="2031206"/>
            <a:ext cx="623886" cy="2383"/>
          </a:xfrm>
          <a:prstGeom prst="straightConnector1">
            <a:avLst/>
          </a:prstGeom>
          <a:noFill/>
          <a:ln w="6345" cap="flat">
            <a:solidFill>
              <a:srgbClr val="000000"/>
            </a:solidFill>
            <a:prstDash val="solid"/>
            <a:miter/>
            <a:tailEnd type="arrow"/>
          </a:ln>
        </p:spPr>
      </p:cxnSp>
      <p:cxnSp>
        <p:nvCxnSpPr>
          <p:cNvPr id="26" name="直線單箭頭接點 53"/>
          <p:cNvCxnSpPr/>
          <p:nvPr/>
        </p:nvCxnSpPr>
        <p:spPr>
          <a:xfrm flipV="1">
            <a:off x="5522116" y="3445669"/>
            <a:ext cx="623895" cy="2377"/>
          </a:xfrm>
          <a:prstGeom prst="straightConnector1">
            <a:avLst/>
          </a:prstGeom>
          <a:noFill/>
          <a:ln w="6345" cap="flat">
            <a:solidFill>
              <a:srgbClr val="000000"/>
            </a:solidFill>
            <a:prstDash val="solid"/>
            <a:miter/>
            <a:tailEnd type="arrow"/>
          </a:ln>
        </p:spPr>
      </p:cxnSp>
      <p:cxnSp>
        <p:nvCxnSpPr>
          <p:cNvPr id="27" name="直線單箭頭接點 54"/>
          <p:cNvCxnSpPr/>
          <p:nvPr/>
        </p:nvCxnSpPr>
        <p:spPr>
          <a:xfrm flipV="1">
            <a:off x="5481635" y="5162546"/>
            <a:ext cx="623886" cy="2387"/>
          </a:xfrm>
          <a:prstGeom prst="straightConnector1">
            <a:avLst/>
          </a:prstGeom>
          <a:noFill/>
          <a:ln w="6345" cap="flat">
            <a:solidFill>
              <a:srgbClr val="000000"/>
            </a:solidFill>
            <a:prstDash val="solid"/>
            <a:miter/>
            <a:tailEnd type="arrow"/>
          </a:ln>
        </p:spPr>
      </p:cxnSp>
      <p:cxnSp>
        <p:nvCxnSpPr>
          <p:cNvPr id="28" name="直線單箭頭接點 55"/>
          <p:cNvCxnSpPr/>
          <p:nvPr/>
        </p:nvCxnSpPr>
        <p:spPr>
          <a:xfrm>
            <a:off x="5441155" y="7655722"/>
            <a:ext cx="788194" cy="0"/>
          </a:xfrm>
          <a:prstGeom prst="straightConnector1">
            <a:avLst/>
          </a:prstGeom>
          <a:noFill/>
          <a:ln w="6345" cap="flat">
            <a:solidFill>
              <a:srgbClr val="000000"/>
            </a:solidFill>
            <a:prstDash val="solid"/>
            <a:miter/>
            <a:tailEnd type="arrow"/>
          </a:ln>
        </p:spPr>
      </p:cxnSp>
      <p:cxnSp>
        <p:nvCxnSpPr>
          <p:cNvPr id="29" name="直線單箭頭接點 59"/>
          <p:cNvCxnSpPr/>
          <p:nvPr/>
        </p:nvCxnSpPr>
        <p:spPr>
          <a:xfrm>
            <a:off x="8508208" y="2011945"/>
            <a:ext cx="788195" cy="0"/>
          </a:xfrm>
          <a:prstGeom prst="straightConnector1">
            <a:avLst/>
          </a:prstGeom>
          <a:noFill/>
          <a:ln w="6345" cap="flat">
            <a:solidFill>
              <a:srgbClr val="000000"/>
            </a:solidFill>
            <a:prstDash val="solid"/>
            <a:miter/>
            <a:tailEnd type="arrow"/>
          </a:ln>
        </p:spPr>
      </p:cxnSp>
      <p:cxnSp>
        <p:nvCxnSpPr>
          <p:cNvPr id="30" name="直線單箭頭接點 60"/>
          <p:cNvCxnSpPr/>
          <p:nvPr/>
        </p:nvCxnSpPr>
        <p:spPr>
          <a:xfrm>
            <a:off x="8510585" y="4085731"/>
            <a:ext cx="788195" cy="0"/>
          </a:xfrm>
          <a:prstGeom prst="straightConnector1">
            <a:avLst/>
          </a:prstGeom>
          <a:noFill/>
          <a:ln w="6345" cap="flat">
            <a:solidFill>
              <a:srgbClr val="000000"/>
            </a:solidFill>
            <a:prstDash val="solid"/>
            <a:miter/>
            <a:tailEnd type="arrow"/>
          </a:ln>
        </p:spPr>
      </p:cxnSp>
      <p:cxnSp>
        <p:nvCxnSpPr>
          <p:cNvPr id="31" name="直線單箭頭接點 61"/>
          <p:cNvCxnSpPr/>
          <p:nvPr/>
        </p:nvCxnSpPr>
        <p:spPr>
          <a:xfrm>
            <a:off x="8503444" y="5133112"/>
            <a:ext cx="788195" cy="0"/>
          </a:xfrm>
          <a:prstGeom prst="straightConnector1">
            <a:avLst/>
          </a:prstGeom>
          <a:noFill/>
          <a:ln w="6345" cap="flat">
            <a:solidFill>
              <a:srgbClr val="000000"/>
            </a:solidFill>
            <a:prstDash val="solid"/>
            <a:miter/>
            <a:tailEnd type="arrow"/>
          </a:ln>
        </p:spPr>
      </p:cxnSp>
      <p:cxnSp>
        <p:nvCxnSpPr>
          <p:cNvPr id="32" name="直線接點 69"/>
          <p:cNvCxnSpPr/>
          <p:nvPr/>
        </p:nvCxnSpPr>
        <p:spPr>
          <a:xfrm flipV="1">
            <a:off x="2069305" y="5162546"/>
            <a:ext cx="745337" cy="2387"/>
          </a:xfrm>
          <a:prstGeom prst="straightConnector1">
            <a:avLst/>
          </a:prstGeom>
          <a:noFill/>
          <a:ln w="6345" cap="flat">
            <a:solidFill>
              <a:srgbClr val="000000"/>
            </a:solidFill>
            <a:prstDash val="solid"/>
            <a:miter/>
          </a:ln>
        </p:spPr>
      </p:cxnSp>
      <p:pic>
        <p:nvPicPr>
          <p:cNvPr id="33" name="圖片 9"/>
          <p:cNvPicPr>
            <a:picLocks noChangeAspect="1"/>
          </p:cNvPicPr>
          <p:nvPr/>
        </p:nvPicPr>
        <p:blipFill>
          <a:blip r:embed="rId2"/>
          <a:stretch>
            <a:fillRect/>
          </a:stretch>
        </p:blipFill>
        <p:spPr>
          <a:xfrm>
            <a:off x="423074" y="8526359"/>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D2BE3-4584-A687-0C5D-AC5AC7EC90EB}"/>
            </a:ext>
          </a:extLst>
        </p:cNvPr>
        <p:cNvGrpSpPr/>
        <p:nvPr/>
      </p:nvGrpSpPr>
      <p:grpSpPr>
        <a:xfrm>
          <a:off x="0" y="0"/>
          <a:ext cx="0" cy="0"/>
          <a:chOff x="0" y="0"/>
          <a:chExt cx="0" cy="0"/>
        </a:xfrm>
      </p:grpSpPr>
      <p:sp>
        <p:nvSpPr>
          <p:cNvPr id="4" name="標題 3">
            <a:extLst>
              <a:ext uri="{FF2B5EF4-FFF2-40B4-BE49-F238E27FC236}">
                <a16:creationId xmlns:a16="http://schemas.microsoft.com/office/drawing/2014/main" id="{8F8C63A7-05D2-AE01-C074-A027C89E3651}"/>
              </a:ext>
            </a:extLst>
          </p:cNvPr>
          <p:cNvSpPr>
            <a:spLocks noGrp="1"/>
          </p:cNvSpPr>
          <p:nvPr>
            <p:ph type="title"/>
          </p:nvPr>
        </p:nvSpPr>
        <p:spPr>
          <a:xfrm>
            <a:off x="775252" y="126522"/>
            <a:ext cx="16238098" cy="2151601"/>
          </a:xfrm>
        </p:spPr>
        <p:txBody>
          <a:bodyPr>
            <a:normAutofit/>
          </a:bodyPr>
          <a:lstStyle/>
          <a:p>
            <a:r>
              <a:rPr lang="zh-TW" altLang="en-US" sz="6000" b="1" dirty="0">
                <a:latin typeface="微軟正黑體" panose="020B0604030504040204" pitchFamily="34" charset="-120"/>
                <a:ea typeface="微軟正黑體" panose="020B0604030504040204" pitchFamily="34" charset="-120"/>
              </a:rPr>
              <a:t>親職教育（一）</a:t>
            </a:r>
            <a:endParaRPr lang="zh-TW" altLang="en-US" sz="6000" b="1" dirty="0"/>
          </a:p>
        </p:txBody>
      </p:sp>
      <p:pic>
        <p:nvPicPr>
          <p:cNvPr id="7" name="內容版面配置區 6">
            <a:extLst>
              <a:ext uri="{FF2B5EF4-FFF2-40B4-BE49-F238E27FC236}">
                <a16:creationId xmlns:a16="http://schemas.microsoft.com/office/drawing/2014/main" id="{E4A55C8A-F553-58C7-782B-45E59B910C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61685" y="7043155"/>
            <a:ext cx="2619375" cy="1752600"/>
          </a:xfrm>
        </p:spPr>
      </p:pic>
      <p:pic>
        <p:nvPicPr>
          <p:cNvPr id="9" name="圖片 8">
            <a:extLst>
              <a:ext uri="{FF2B5EF4-FFF2-40B4-BE49-F238E27FC236}">
                <a16:creationId xmlns:a16="http://schemas.microsoft.com/office/drawing/2014/main" id="{8C0929C2-E219-5F65-2FEF-C5B93B8CC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184" y="3519202"/>
            <a:ext cx="3533075" cy="1978522"/>
          </a:xfrm>
          <a:prstGeom prst="rect">
            <a:avLst/>
          </a:prstGeom>
        </p:spPr>
      </p:pic>
      <p:pic>
        <p:nvPicPr>
          <p:cNvPr id="13" name="圖片 12">
            <a:extLst>
              <a:ext uri="{FF2B5EF4-FFF2-40B4-BE49-F238E27FC236}">
                <a16:creationId xmlns:a16="http://schemas.microsoft.com/office/drawing/2014/main" id="{8FE9623A-52AF-726A-06B8-8D920E44C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456" y="5815241"/>
            <a:ext cx="3297699" cy="2214513"/>
          </a:xfrm>
          <a:prstGeom prst="rect">
            <a:avLst/>
          </a:prstGeom>
        </p:spPr>
      </p:pic>
      <p:pic>
        <p:nvPicPr>
          <p:cNvPr id="15" name="圖片 14">
            <a:extLst>
              <a:ext uri="{FF2B5EF4-FFF2-40B4-BE49-F238E27FC236}">
                <a16:creationId xmlns:a16="http://schemas.microsoft.com/office/drawing/2014/main" id="{270D937A-4444-B4BD-AAA5-75A45779F5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6594" y="6111710"/>
            <a:ext cx="3569501" cy="1979883"/>
          </a:xfrm>
          <a:prstGeom prst="rect">
            <a:avLst/>
          </a:prstGeom>
        </p:spPr>
      </p:pic>
      <p:pic>
        <p:nvPicPr>
          <p:cNvPr id="17" name="圖片 16">
            <a:extLst>
              <a:ext uri="{FF2B5EF4-FFF2-40B4-BE49-F238E27FC236}">
                <a16:creationId xmlns:a16="http://schemas.microsoft.com/office/drawing/2014/main" id="{089BD8C4-B62B-6870-FE10-5743EABA2D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07609" y="4948907"/>
            <a:ext cx="2619375" cy="1743075"/>
          </a:xfrm>
          <a:prstGeom prst="rect">
            <a:avLst/>
          </a:prstGeom>
        </p:spPr>
      </p:pic>
      <p:pic>
        <p:nvPicPr>
          <p:cNvPr id="18" name="圖片 17">
            <a:extLst>
              <a:ext uri="{FF2B5EF4-FFF2-40B4-BE49-F238E27FC236}">
                <a16:creationId xmlns:a16="http://schemas.microsoft.com/office/drawing/2014/main" id="{170353E2-A295-AE8A-8F45-41AE81BB8A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1024" y="3431374"/>
            <a:ext cx="2489468" cy="2487687"/>
          </a:xfrm>
          <a:prstGeom prst="rect">
            <a:avLst/>
          </a:prstGeom>
        </p:spPr>
      </p:pic>
      <p:sp>
        <p:nvSpPr>
          <p:cNvPr id="22" name="文字方塊 21">
            <a:extLst>
              <a:ext uri="{FF2B5EF4-FFF2-40B4-BE49-F238E27FC236}">
                <a16:creationId xmlns:a16="http://schemas.microsoft.com/office/drawing/2014/main" id="{CE8A4CEA-0ED0-A659-DC07-E0990F0DF869}"/>
              </a:ext>
            </a:extLst>
          </p:cNvPr>
          <p:cNvSpPr txBox="1"/>
          <p:nvPr/>
        </p:nvSpPr>
        <p:spPr>
          <a:xfrm>
            <a:off x="2316127" y="1581797"/>
            <a:ext cx="13665767" cy="1656928"/>
          </a:xfrm>
          <a:prstGeom prst="rect">
            <a:avLst/>
          </a:prstGeom>
          <a:noFill/>
        </p:spPr>
        <p:txBody>
          <a:bodyPr wrap="square">
            <a:spAutoFit/>
          </a:bodyPr>
          <a:lstStyle/>
          <a:p>
            <a:pPr marL="457200" marR="0" lvl="0" indent="-228600" algn="l" defTabSz="914400" rtl="0" eaLnBrk="1" fontAlgn="auto" latinLnBrk="0" hangingPunct="1">
              <a:lnSpc>
                <a:spcPct val="150000"/>
              </a:lnSpc>
              <a:spcBef>
                <a:spcPts val="400"/>
              </a:spcBef>
              <a:spcAft>
                <a:spcPts val="0"/>
              </a:spcAft>
              <a:buClr>
                <a:srgbClr val="000000"/>
              </a:buClr>
              <a:buSzPts val="3200"/>
              <a:buFont typeface="Open Sans"/>
              <a:buNone/>
              <a:tabLst/>
              <a:defRPr/>
            </a:pPr>
            <a:r>
              <a:rPr kumimoji="0" lang="zh-TW" altLang="zh-TW" sz="3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rPr>
              <a:t>兒童及少年福利與權益保障法第</a:t>
            </a:r>
            <a:r>
              <a:rPr kumimoji="0" lang="en-US" altLang="zh-TW" sz="36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a:rPr>
              <a:t>102</a:t>
            </a:r>
            <a:r>
              <a:rPr kumimoji="0" lang="zh-TW" altLang="zh-TW" sz="3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rPr>
              <a:t>條</a:t>
            </a:r>
            <a:r>
              <a:rPr kumimoji="0" lang="zh-TW" altLang="en-US" sz="3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rPr>
              <a:t>，</a:t>
            </a:r>
            <a:r>
              <a:rPr kumimoji="0" lang="zh-TW" altLang="en-US" sz="3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Open Sans"/>
              </a:rPr>
              <a:t>父母、監護人或實際照顧兒童及少年之人須接受親職教育輔導之情形：</a:t>
            </a:r>
            <a:endParaRPr kumimoji="0" lang="en-US" altLang="zh-TW" sz="3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Open Sans"/>
            </a:endParaRPr>
          </a:p>
        </p:txBody>
      </p:sp>
      <p:sp>
        <p:nvSpPr>
          <p:cNvPr id="24" name="文字方塊 23">
            <a:extLst>
              <a:ext uri="{FF2B5EF4-FFF2-40B4-BE49-F238E27FC236}">
                <a16:creationId xmlns:a16="http://schemas.microsoft.com/office/drawing/2014/main" id="{6B427AC3-9337-F980-E97D-8B529BABE782}"/>
              </a:ext>
            </a:extLst>
          </p:cNvPr>
          <p:cNvSpPr txBox="1"/>
          <p:nvPr/>
        </p:nvSpPr>
        <p:spPr>
          <a:xfrm>
            <a:off x="2291330" y="3638554"/>
            <a:ext cx="5349592" cy="1569660"/>
          </a:xfrm>
          <a:prstGeom prst="rect">
            <a:avLst/>
          </a:prstGeom>
          <a:noFill/>
        </p:spPr>
        <p:txBody>
          <a:bodyPr wrap="square">
            <a:spAutoFit/>
          </a:bodyPr>
          <a:lstStyle/>
          <a:p>
            <a:pPr marL="358773" marR="0" lvl="1" indent="0" algn="l" defTabSz="914400" rtl="0" fontAlgn="auto" hangingPunct="1">
              <a:spcBef>
                <a:spcPts val="0"/>
              </a:spcBef>
              <a:spcAft>
                <a:spcPts val="0"/>
              </a:spcAft>
              <a:buClr>
                <a:srgbClr val="000000"/>
              </a:buClr>
              <a:buSzPct val="100000"/>
              <a:tabLst/>
              <a:defRPr sz="1800" b="0" i="0" u="none" strike="noStrike" kern="0" cap="none" spc="0" baseline="0">
                <a:solidFill>
                  <a:srgbClr val="000000"/>
                </a:solidFill>
                <a:uFillTx/>
              </a:defRPr>
            </a:pPr>
            <a:r>
              <a:rPr lang="zh-TW" altLang="en-US" sz="2400" b="1" i="0" u="none" strike="noStrike" kern="0" cap="none" spc="0" baseline="0" dirty="0">
                <a:solidFill>
                  <a:srgbClr val="CC0000"/>
                </a:solidFill>
                <a:uFillTx/>
                <a:latin typeface="微軟正黑體" panose="020B0604030504040204" pitchFamily="34" charset="-120"/>
                <a:ea typeface="微軟正黑體" panose="020B0604030504040204" pitchFamily="34" charset="-120"/>
                <a:cs typeface="Arial"/>
              </a:rPr>
              <a:t>未禁止兒少為第四十三條第一項第二款之行為</a:t>
            </a:r>
            <a:r>
              <a:rPr lang="zh-TW" altLang="zh-TW" sz="2400" b="1" i="0" u="none" strike="noStrike" kern="0" cap="none" spc="0" baseline="0" dirty="0">
                <a:solidFill>
                  <a:srgbClr val="CC0000"/>
                </a:solidFill>
                <a:uFillTx/>
                <a:latin typeface="微軟正黑體" panose="020B0604030504040204" pitchFamily="34" charset="-120"/>
                <a:ea typeface="微軟正黑體" panose="020B0604030504040204" pitchFamily="34" charset="-120"/>
                <a:cs typeface="Arial"/>
              </a:rPr>
              <a:t>。</a:t>
            </a:r>
            <a:endParaRPr lang="en-US" altLang="zh-TW" sz="2400" b="1" i="0" u="none" strike="noStrike" kern="0" cap="none" spc="0" baseline="0" dirty="0">
              <a:solidFill>
                <a:srgbClr val="CC0000"/>
              </a:solidFill>
              <a:uFillTx/>
              <a:latin typeface="微軟正黑體" panose="020B0604030504040204" pitchFamily="34" charset="-120"/>
              <a:ea typeface="微軟正黑體" panose="020B0604030504040204" pitchFamily="34" charset="-120"/>
              <a:cs typeface="Arial"/>
            </a:endParaRPr>
          </a:p>
          <a:p>
            <a:pPr marL="358773" marR="0" lvl="1" indent="0" algn="l" defTabSz="914400" rtl="0" fontAlgn="auto" hangingPunct="1">
              <a:spcBef>
                <a:spcPts val="0"/>
              </a:spcBef>
              <a:spcAft>
                <a:spcPts val="0"/>
              </a:spcAft>
              <a:buClr>
                <a:srgbClr val="000000"/>
              </a:buClr>
              <a:buSzPct val="100000"/>
              <a:tabLst/>
              <a:defRPr sz="1800" b="0" i="0" u="none" strike="noStrike" kern="0" cap="none" spc="0" baseline="0">
                <a:solidFill>
                  <a:srgbClr val="000000"/>
                </a:solidFill>
                <a:uFillTx/>
              </a:defRPr>
            </a:pPr>
            <a:r>
              <a:rPr lang="en-US" altLang="zh-TW" sz="2400" b="1" kern="0" dirty="0">
                <a:solidFill>
                  <a:schemeClr val="accent2">
                    <a:lumMod val="75000"/>
                  </a:schemeClr>
                </a:solidFill>
                <a:latin typeface="微軟正黑體" panose="020B0604030504040204" pitchFamily="34" charset="-120"/>
                <a:ea typeface="微軟正黑體" panose="020B0604030504040204" pitchFamily="34" charset="-120"/>
                <a:cs typeface="Arial"/>
              </a:rPr>
              <a:t>(</a:t>
            </a:r>
            <a:r>
              <a:rPr lang="zh-TW" altLang="en-US" sz="2400" b="1" kern="0" dirty="0">
                <a:solidFill>
                  <a:schemeClr val="accent2">
                    <a:lumMod val="75000"/>
                  </a:schemeClr>
                </a:solidFill>
                <a:latin typeface="微軟正黑體" panose="020B0604030504040204" pitchFamily="34" charset="-120"/>
                <a:ea typeface="微軟正黑體" panose="020B0604030504040204" pitchFamily="34" charset="-120"/>
                <a:cs typeface="Arial"/>
              </a:rPr>
              <a:t>施用毒品、非法施用管制藥品</a:t>
            </a:r>
            <a:endParaRPr lang="en-US" altLang="zh-TW" sz="2400" b="1" kern="0" dirty="0">
              <a:solidFill>
                <a:schemeClr val="accent2">
                  <a:lumMod val="75000"/>
                </a:schemeClr>
              </a:solidFill>
              <a:latin typeface="微軟正黑體" panose="020B0604030504040204" pitchFamily="34" charset="-120"/>
              <a:ea typeface="微軟正黑體" panose="020B0604030504040204" pitchFamily="34" charset="-120"/>
              <a:cs typeface="Arial"/>
            </a:endParaRPr>
          </a:p>
          <a:p>
            <a:pPr marL="358773" marR="0" lvl="1" indent="0" algn="l" defTabSz="914400" rtl="0" fontAlgn="auto" hangingPunct="1">
              <a:spcBef>
                <a:spcPts val="0"/>
              </a:spcBef>
              <a:spcAft>
                <a:spcPts val="0"/>
              </a:spcAft>
              <a:buClr>
                <a:srgbClr val="000000"/>
              </a:buClr>
              <a:buSzPct val="100000"/>
              <a:tabLst/>
              <a:defRPr sz="1800" b="0" i="0" u="none" strike="noStrike" kern="0" cap="none" spc="0" baseline="0">
                <a:solidFill>
                  <a:srgbClr val="000000"/>
                </a:solidFill>
                <a:uFillTx/>
              </a:defRPr>
            </a:pPr>
            <a:r>
              <a:rPr lang="zh-TW" altLang="en-US" sz="2400" b="1" kern="0" dirty="0">
                <a:solidFill>
                  <a:schemeClr val="accent2">
                    <a:lumMod val="75000"/>
                  </a:schemeClr>
                </a:solidFill>
                <a:latin typeface="微軟正黑體" panose="020B0604030504040204" pitchFamily="34" charset="-120"/>
                <a:ea typeface="微軟正黑體" panose="020B0604030504040204" pitchFamily="34" charset="-120"/>
                <a:cs typeface="Arial"/>
              </a:rPr>
              <a:t>或其他有害身心健康物質</a:t>
            </a:r>
            <a:r>
              <a:rPr lang="en-US" altLang="zh-TW" sz="2400" b="1" kern="0" dirty="0">
                <a:solidFill>
                  <a:schemeClr val="accent2">
                    <a:lumMod val="75000"/>
                  </a:schemeClr>
                </a:solidFill>
                <a:latin typeface="微軟正黑體" panose="020B0604030504040204" pitchFamily="34" charset="-120"/>
                <a:ea typeface="微軟正黑體" panose="020B0604030504040204" pitchFamily="34" charset="-120"/>
                <a:cs typeface="Arial"/>
              </a:rPr>
              <a:t>)</a:t>
            </a:r>
            <a:endParaRPr lang="en-US" altLang="zh-TW" sz="2400" b="1" i="0" u="none" strike="noStrike" kern="0" cap="none" spc="0" baseline="0" dirty="0">
              <a:solidFill>
                <a:schemeClr val="accent2">
                  <a:lumMod val="75000"/>
                </a:schemeClr>
              </a:solidFill>
              <a:uFillTx/>
              <a:latin typeface="微軟正黑體" panose="020B0604030504040204" pitchFamily="34" charset="-120"/>
              <a:ea typeface="微軟正黑體" panose="020B0604030504040204" pitchFamily="34" charset="-120"/>
              <a:cs typeface="Arial"/>
            </a:endParaRPr>
          </a:p>
        </p:txBody>
      </p:sp>
      <p:sp>
        <p:nvSpPr>
          <p:cNvPr id="26" name="文字方塊 25">
            <a:extLst>
              <a:ext uri="{FF2B5EF4-FFF2-40B4-BE49-F238E27FC236}">
                <a16:creationId xmlns:a16="http://schemas.microsoft.com/office/drawing/2014/main" id="{AC76EE13-9199-5995-ECE8-1586EADBB56C}"/>
              </a:ext>
            </a:extLst>
          </p:cNvPr>
          <p:cNvSpPr txBox="1"/>
          <p:nvPr/>
        </p:nvSpPr>
        <p:spPr>
          <a:xfrm>
            <a:off x="1347674" y="8157982"/>
            <a:ext cx="5349591" cy="1631216"/>
          </a:xfrm>
          <a:prstGeom prst="rect">
            <a:avLst/>
          </a:prstGeom>
          <a:noFill/>
        </p:spPr>
        <p:txBody>
          <a:bodyPr wrap="square">
            <a:spAutoFit/>
          </a:bodyPr>
          <a:lstStyle/>
          <a:p>
            <a:pPr marL="358773" marR="0" lvl="1" indent="0" algn="l" defTabSz="914400" rtl="0" fontAlgn="auto" hangingPunct="1">
              <a:lnSpc>
                <a:spcPts val="2400"/>
              </a:lnSpc>
              <a:spcBef>
                <a:spcPts val="0"/>
              </a:spcBef>
              <a:spcAft>
                <a:spcPts val="0"/>
              </a:spcAft>
              <a:buClr>
                <a:srgbClr val="000000"/>
              </a:buClr>
              <a:buSzPct val="100000"/>
              <a:tabLst/>
              <a:defRPr sz="1800" b="0" i="0" u="none" strike="noStrike" kern="0" cap="none" spc="0" baseline="0">
                <a:solidFill>
                  <a:srgbClr val="000000"/>
                </a:solidFill>
                <a:uFillTx/>
              </a:defRPr>
            </a:pPr>
            <a:r>
              <a:rPr lang="zh-TW" altLang="en-US" sz="2200" b="1" i="0" u="none" strike="noStrike" kern="0" cap="none" spc="0" baseline="0" dirty="0">
                <a:solidFill>
                  <a:srgbClr val="CC0000"/>
                </a:solidFill>
                <a:uFillTx/>
                <a:latin typeface="微軟正黑體" panose="020B0604030504040204" pitchFamily="34" charset="-120"/>
                <a:ea typeface="微軟正黑體" panose="020B0604030504040204" pitchFamily="34" charset="-120"/>
                <a:cs typeface="Arial"/>
              </a:rPr>
              <a:t>未禁止兒少出入</a:t>
            </a:r>
            <a:r>
              <a:rPr lang="zh-TW" altLang="zh-TW" sz="2200" b="1" i="0" u="none" strike="noStrike" kern="0" cap="none" spc="0" baseline="0" dirty="0">
                <a:solidFill>
                  <a:srgbClr val="CC0000"/>
                </a:solidFill>
                <a:uFillTx/>
                <a:latin typeface="微軟正黑體" panose="020B0604030504040204" pitchFamily="34" charset="-120"/>
                <a:ea typeface="微軟正黑體" panose="020B0604030504040204" pitchFamily="34" charset="-120"/>
                <a:cs typeface="Arial"/>
              </a:rPr>
              <a:t>第四十七條第一項場所。</a:t>
            </a:r>
            <a:endParaRPr lang="en-US" altLang="zh-TW" sz="2200" b="1" i="0" u="none" strike="noStrike" kern="0" cap="none" spc="0" baseline="0" dirty="0">
              <a:solidFill>
                <a:srgbClr val="CC0000"/>
              </a:solidFill>
              <a:uFillTx/>
              <a:latin typeface="微軟正黑體" panose="020B0604030504040204" pitchFamily="34" charset="-120"/>
              <a:ea typeface="微軟正黑體" panose="020B0604030504040204" pitchFamily="34" charset="-120"/>
              <a:cs typeface="Arial"/>
            </a:endParaRPr>
          </a:p>
          <a:p>
            <a:pPr marL="358773" marR="0" lvl="1" indent="0" algn="l" defTabSz="914400" rtl="0" fontAlgn="auto" hangingPunct="1">
              <a:lnSpc>
                <a:spcPts val="2400"/>
              </a:lnSpc>
              <a:spcBef>
                <a:spcPts val="0"/>
              </a:spcBef>
              <a:spcAft>
                <a:spcPts val="0"/>
              </a:spcAft>
              <a:buClr>
                <a:srgbClr val="000000"/>
              </a:buClr>
              <a:buSzPct val="100000"/>
              <a:tabLst/>
              <a:defRPr sz="1800" b="0" i="0" u="none" strike="noStrike" kern="0" cap="none" spc="0" baseline="0">
                <a:solidFill>
                  <a:srgbClr val="000000"/>
                </a:solidFill>
                <a:uFillTx/>
              </a:defRPr>
            </a:pPr>
            <a:r>
              <a:rPr lang="en-US" altLang="zh-TW" sz="2200" b="1" i="0" u="none" strike="noStrike" kern="0" cap="none" spc="0" baseline="0" dirty="0">
                <a:solidFill>
                  <a:schemeClr val="accent2">
                    <a:lumMod val="75000"/>
                  </a:schemeClr>
                </a:solidFill>
                <a:uFillTx/>
                <a:latin typeface="微軟正黑體" panose="020B0604030504040204" pitchFamily="34" charset="-120"/>
                <a:ea typeface="微軟正黑體" panose="020B0604030504040204" pitchFamily="34" charset="-120"/>
                <a:cs typeface="Arial"/>
              </a:rPr>
              <a:t>(</a:t>
            </a:r>
            <a:r>
              <a:rPr lang="zh-TW" altLang="en-US" sz="2200" b="1" i="0" u="none" strike="noStrike" kern="0" cap="none" spc="0" baseline="0" dirty="0">
                <a:solidFill>
                  <a:schemeClr val="accent2">
                    <a:lumMod val="75000"/>
                  </a:schemeClr>
                </a:solidFill>
                <a:uFillTx/>
                <a:latin typeface="微軟正黑體" panose="020B0604030504040204" pitchFamily="34" charset="-120"/>
                <a:ea typeface="微軟正黑體" panose="020B0604030504040204" pitchFamily="34" charset="-120"/>
                <a:cs typeface="Arial"/>
              </a:rPr>
              <a:t>酒家、特種咖啡茶室、成人用品零售店、限制級電子遊戲場及其他涉及賭博、色情、暴力等經主管機關認定足以危害其身心健康之場所</a:t>
            </a:r>
            <a:r>
              <a:rPr lang="en-US" altLang="zh-TW" sz="2200" b="1" i="0" u="none" strike="noStrike" kern="0" cap="none" spc="0" baseline="0" dirty="0">
                <a:solidFill>
                  <a:schemeClr val="accent2">
                    <a:lumMod val="75000"/>
                  </a:schemeClr>
                </a:solidFill>
                <a:uFillTx/>
                <a:latin typeface="微軟正黑體" panose="020B0604030504040204" pitchFamily="34" charset="-120"/>
                <a:ea typeface="微軟正黑體" panose="020B0604030504040204" pitchFamily="34" charset="-120"/>
                <a:cs typeface="Arial"/>
              </a:rPr>
              <a:t>)</a:t>
            </a:r>
          </a:p>
        </p:txBody>
      </p:sp>
      <p:sp>
        <p:nvSpPr>
          <p:cNvPr id="28" name="文字方塊 27">
            <a:extLst>
              <a:ext uri="{FF2B5EF4-FFF2-40B4-BE49-F238E27FC236}">
                <a16:creationId xmlns:a16="http://schemas.microsoft.com/office/drawing/2014/main" id="{304D0B77-7826-F7AD-C5B3-74847C198C96}"/>
              </a:ext>
            </a:extLst>
          </p:cNvPr>
          <p:cNvSpPr txBox="1"/>
          <p:nvPr/>
        </p:nvSpPr>
        <p:spPr>
          <a:xfrm>
            <a:off x="11171584" y="3486794"/>
            <a:ext cx="5300870" cy="1323439"/>
          </a:xfrm>
          <a:prstGeom prst="rect">
            <a:avLst/>
          </a:prstGeom>
          <a:noFill/>
        </p:spPr>
        <p:txBody>
          <a:bodyPr wrap="square">
            <a:spAutoFit/>
          </a:bodyPr>
          <a:lstStyle/>
          <a:p>
            <a:pPr marL="358773" lvl="1">
              <a:lnSpc>
                <a:spcPts val="2400"/>
              </a:lnSpc>
              <a:spcBef>
                <a:spcPts val="0"/>
              </a:spcBef>
              <a:buClr>
                <a:srgbClr val="000000"/>
              </a:buClr>
              <a:defRPr sz="1800" b="0" i="0" u="none" strike="noStrike" kern="0" cap="none" spc="0" baseline="0">
                <a:solidFill>
                  <a:srgbClr val="000000"/>
                </a:solidFill>
                <a:uFillTx/>
              </a:defRPr>
            </a:pPr>
            <a:r>
              <a:rPr lang="zh-TW" altLang="en-US" sz="2400" b="1" i="0" u="none" strike="noStrike" kern="0" cap="none" spc="0" baseline="0" dirty="0">
                <a:solidFill>
                  <a:srgbClr val="CC0000"/>
                </a:solidFill>
                <a:uFillTx/>
                <a:latin typeface="微軟正黑體" panose="020B0604030504040204" pitchFamily="34" charset="-120"/>
                <a:ea typeface="微軟正黑體" panose="020B0604030504040204" pitchFamily="34" charset="-120"/>
                <a:cs typeface="Arial"/>
              </a:rPr>
              <a:t>未禁止兒少</a:t>
            </a:r>
            <a:r>
              <a:rPr lang="zh-TW" altLang="zh-TW" sz="2400" b="1" i="0" u="none" strike="noStrike" kern="0" cap="none" spc="0" baseline="0" dirty="0">
                <a:solidFill>
                  <a:srgbClr val="CC0000"/>
                </a:solidFill>
                <a:uFillTx/>
                <a:latin typeface="微軟正黑體" panose="020B0604030504040204" pitchFamily="34" charset="-120"/>
                <a:ea typeface="微軟正黑體" panose="020B0604030504040204" pitchFamily="34" charset="-120"/>
                <a:cs typeface="Arial"/>
              </a:rPr>
              <a:t>充當第四十</a:t>
            </a:r>
            <a:r>
              <a:rPr lang="zh-TW" altLang="en-US" sz="2400" b="1" i="0" u="none" strike="noStrike" kern="0" cap="none" spc="0" baseline="0" dirty="0">
                <a:solidFill>
                  <a:srgbClr val="CC0000"/>
                </a:solidFill>
                <a:uFillTx/>
                <a:latin typeface="微軟正黑體" panose="020B0604030504040204" pitchFamily="34" charset="-120"/>
                <a:ea typeface="微軟正黑體" panose="020B0604030504040204" pitchFamily="34" charset="-120"/>
                <a:cs typeface="Arial"/>
              </a:rPr>
              <a:t>七</a:t>
            </a:r>
            <a:r>
              <a:rPr lang="zh-TW" altLang="zh-TW" sz="2400" b="1" i="0" u="none" strike="noStrike" kern="0" cap="none" spc="0" baseline="0" dirty="0">
                <a:solidFill>
                  <a:srgbClr val="CC0000"/>
                </a:solidFill>
                <a:uFillTx/>
                <a:latin typeface="微軟正黑體" panose="020B0604030504040204" pitchFamily="34" charset="-120"/>
                <a:ea typeface="微軟正黑體" panose="020B0604030504040204" pitchFamily="34" charset="-120"/>
                <a:cs typeface="Arial"/>
              </a:rPr>
              <a:t>條第一項場所之侍應</a:t>
            </a:r>
            <a:r>
              <a:rPr lang="zh-TW" altLang="en-US" sz="2400" b="1" i="0" u="none" strike="noStrike" kern="0" cap="none" spc="0" baseline="0" dirty="0">
                <a:solidFill>
                  <a:srgbClr val="CC0000"/>
                </a:solidFill>
                <a:uFillTx/>
                <a:latin typeface="微軟正黑體" panose="020B0604030504040204" pitchFamily="34" charset="-120"/>
                <a:ea typeface="微軟正黑體" panose="020B0604030504040204" pitchFamily="34" charset="-120"/>
                <a:cs typeface="Arial"/>
              </a:rPr>
              <a:t>或從事危險、不正當或其他足以危害或影響其身心發展之工作</a:t>
            </a:r>
            <a:r>
              <a:rPr lang="zh-TW" altLang="zh-TW" sz="2400" b="1" i="0" u="none" strike="noStrike" kern="0" cap="none" spc="0" baseline="0" dirty="0">
                <a:solidFill>
                  <a:srgbClr val="CC0000"/>
                </a:solidFill>
                <a:uFillTx/>
                <a:latin typeface="微軟正黑體" panose="020B0604030504040204" pitchFamily="34" charset="-120"/>
                <a:ea typeface="微軟正黑體" panose="020B0604030504040204" pitchFamily="34" charset="-120"/>
                <a:cs typeface="Arial"/>
              </a:rPr>
              <a:t>。</a:t>
            </a:r>
            <a:endParaRPr lang="en-US" altLang="zh-TW" sz="2400" b="1" i="0" u="none" strike="noStrike" kern="0" cap="none" spc="0" baseline="0" dirty="0">
              <a:solidFill>
                <a:srgbClr val="CC0000"/>
              </a:solidFill>
              <a:uFillTx/>
              <a:latin typeface="微軟正黑體" panose="020B0604030504040204" pitchFamily="34" charset="-120"/>
              <a:ea typeface="微軟正黑體" panose="020B0604030504040204" pitchFamily="34" charset="-120"/>
              <a:cs typeface="Arial"/>
            </a:endParaRPr>
          </a:p>
        </p:txBody>
      </p:sp>
      <p:sp>
        <p:nvSpPr>
          <p:cNvPr id="30" name="文字方塊 29">
            <a:extLst>
              <a:ext uri="{FF2B5EF4-FFF2-40B4-BE49-F238E27FC236}">
                <a16:creationId xmlns:a16="http://schemas.microsoft.com/office/drawing/2014/main" id="{F5424381-37BC-1B06-9966-03D7B65C77C7}"/>
              </a:ext>
            </a:extLst>
          </p:cNvPr>
          <p:cNvSpPr txBox="1"/>
          <p:nvPr/>
        </p:nvSpPr>
        <p:spPr>
          <a:xfrm>
            <a:off x="7360921" y="8103377"/>
            <a:ext cx="3956436" cy="461665"/>
          </a:xfrm>
          <a:prstGeom prst="rect">
            <a:avLst/>
          </a:prstGeom>
          <a:noFill/>
        </p:spPr>
        <p:txBody>
          <a:bodyPr wrap="square">
            <a:spAutoFit/>
          </a:bodyPr>
          <a:lstStyle/>
          <a:p>
            <a:r>
              <a:rPr lang="zh-TW" altLang="en-US" sz="2400" b="1"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違反</a:t>
            </a:r>
            <a:r>
              <a:rPr lang="zh-TW" altLang="zh-TW" sz="2400" b="1"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第四十九條各款之行為</a:t>
            </a:r>
            <a:r>
              <a:rPr lang="zh-TW" altLang="en-US" sz="2400" b="1" kern="0" dirty="0">
                <a:solidFill>
                  <a:srgbClr val="C00000"/>
                </a:solidFill>
                <a:latin typeface="微軟正黑體" panose="020B0604030504040204" pitchFamily="34" charset="-120"/>
                <a:ea typeface="微軟正黑體" panose="020B0604030504040204" pitchFamily="34" charset="-120"/>
                <a:cs typeface="Arial"/>
              </a:rPr>
              <a:t>。</a:t>
            </a:r>
            <a:endParaRPr lang="en-US" altLang="zh-TW" sz="2400" b="1"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endParaRPr>
          </a:p>
        </p:txBody>
      </p:sp>
      <p:sp>
        <p:nvSpPr>
          <p:cNvPr id="32" name="文字方塊 31">
            <a:extLst>
              <a:ext uri="{FF2B5EF4-FFF2-40B4-BE49-F238E27FC236}">
                <a16:creationId xmlns:a16="http://schemas.microsoft.com/office/drawing/2014/main" id="{EA0B85B2-7B88-2949-E35D-9B5F2B3A3553}"/>
              </a:ext>
            </a:extLst>
          </p:cNvPr>
          <p:cNvSpPr txBox="1"/>
          <p:nvPr/>
        </p:nvSpPr>
        <p:spPr>
          <a:xfrm>
            <a:off x="13941059" y="5177175"/>
            <a:ext cx="4002384" cy="1277401"/>
          </a:xfrm>
          <a:prstGeom prst="rect">
            <a:avLst/>
          </a:prstGeom>
          <a:noFill/>
        </p:spPr>
        <p:txBody>
          <a:bodyPr wrap="square">
            <a:spAutoFit/>
          </a:bodyPr>
          <a:lstStyle/>
          <a:p>
            <a:pPr marL="358773" marR="0" lvl="1" indent="0" algn="l" defTabSz="914400" rtl="0" fontAlgn="auto" hangingPunct="1">
              <a:lnSpc>
                <a:spcPts val="2300"/>
              </a:lnSpc>
              <a:spcBef>
                <a:spcPts val="0"/>
              </a:spcBef>
              <a:spcAft>
                <a:spcPts val="0"/>
              </a:spcAft>
              <a:buClr>
                <a:srgbClr val="000000"/>
              </a:buClr>
              <a:buSzPct val="100000"/>
              <a:tabLst/>
              <a:defRPr sz="1800" b="0" i="0" u="none" strike="noStrike" kern="0" cap="none" spc="0" baseline="0">
                <a:solidFill>
                  <a:srgbClr val="000000"/>
                </a:solidFill>
                <a:uFillTx/>
              </a:defRPr>
            </a:pPr>
            <a:r>
              <a:rPr lang="zh-TW" altLang="en-US" sz="2400" b="1"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有</a:t>
            </a:r>
            <a:r>
              <a:rPr lang="zh-TW" altLang="zh-TW" sz="2400" b="1"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第五十一條之情形</a:t>
            </a:r>
            <a:r>
              <a:rPr lang="zh-TW" altLang="en-US" sz="2400" b="1"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a:t>
            </a:r>
            <a:br>
              <a:rPr lang="en-US" altLang="zh-TW" sz="24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br>
            <a:r>
              <a:rPr lang="en-US" altLang="zh-TW" sz="2400" b="1" i="0" u="none" strike="noStrike" kern="0" cap="none" spc="0" baseline="0" dirty="0">
                <a:solidFill>
                  <a:schemeClr val="accent2">
                    <a:lumMod val="75000"/>
                  </a:schemeClr>
                </a:solidFill>
                <a:uFillTx/>
                <a:latin typeface="微軟正黑體" panose="020B0604030504040204" pitchFamily="34" charset="-120"/>
                <a:ea typeface="微軟正黑體" panose="020B0604030504040204" pitchFamily="34" charset="-120"/>
                <a:cs typeface="Arial"/>
              </a:rPr>
              <a:t>(</a:t>
            </a:r>
            <a:r>
              <a:rPr lang="zh-TW" altLang="en-US" sz="2400" b="1" i="0" u="none" strike="noStrike" kern="0" cap="none" spc="0" baseline="0" dirty="0">
                <a:solidFill>
                  <a:schemeClr val="accent2">
                    <a:lumMod val="75000"/>
                  </a:schemeClr>
                </a:solidFill>
                <a:uFillTx/>
                <a:latin typeface="微軟正黑體" panose="020B0604030504040204" pitchFamily="34" charset="-120"/>
                <a:ea typeface="微軟正黑體" panose="020B0604030504040204" pitchFamily="34" charset="-120"/>
                <a:cs typeface="Arial"/>
              </a:rPr>
              <a:t>使</a:t>
            </a:r>
            <a:r>
              <a:rPr lang="en-US" altLang="zh-TW" sz="2400" b="1" kern="0" dirty="0">
                <a:solidFill>
                  <a:schemeClr val="accent2">
                    <a:lumMod val="75000"/>
                  </a:schemeClr>
                </a:solidFill>
                <a:latin typeface="微軟正黑體" panose="020B0604030504040204" pitchFamily="34" charset="-120"/>
                <a:ea typeface="微軟正黑體" panose="020B0604030504040204" pitchFamily="34" charset="-120"/>
                <a:cs typeface="Arial"/>
              </a:rPr>
              <a:t>6</a:t>
            </a:r>
            <a:r>
              <a:rPr lang="zh-TW" altLang="en-US" sz="2400" b="1" i="0" u="none" strike="noStrike" kern="0" cap="none" spc="0" baseline="0" dirty="0">
                <a:solidFill>
                  <a:schemeClr val="accent2">
                    <a:lumMod val="75000"/>
                  </a:schemeClr>
                </a:solidFill>
                <a:uFillTx/>
                <a:latin typeface="微軟正黑體" panose="020B0604030504040204" pitchFamily="34" charset="-120"/>
                <a:ea typeface="微軟正黑體" panose="020B0604030504040204" pitchFamily="34" charset="-120"/>
                <a:cs typeface="Arial"/>
              </a:rPr>
              <a:t>歲以下兒童或需要特別看護之兒童及少年獨處或由不適當之人代為照顧</a:t>
            </a:r>
            <a:r>
              <a:rPr lang="en-US" altLang="zh-TW" sz="2400" b="1" i="0" u="none" strike="noStrike" kern="0" cap="none" spc="0" baseline="0" dirty="0">
                <a:solidFill>
                  <a:schemeClr val="accent2">
                    <a:lumMod val="75000"/>
                  </a:schemeClr>
                </a:solidFill>
                <a:uFillTx/>
                <a:latin typeface="微軟正黑體" panose="020B0604030504040204" pitchFamily="34" charset="-120"/>
                <a:ea typeface="微軟正黑體" panose="020B0604030504040204" pitchFamily="34" charset="-120"/>
                <a:cs typeface="Arial"/>
              </a:rPr>
              <a:t>)</a:t>
            </a:r>
            <a:endParaRPr lang="zh-TW" altLang="en-US" sz="2400" b="1" dirty="0">
              <a:solidFill>
                <a:schemeClr val="accent2">
                  <a:lumMod val="75000"/>
                </a:schemeClr>
              </a:solidFill>
            </a:endParaRPr>
          </a:p>
        </p:txBody>
      </p:sp>
      <p:sp>
        <p:nvSpPr>
          <p:cNvPr id="34" name="文字方塊 33">
            <a:extLst>
              <a:ext uri="{FF2B5EF4-FFF2-40B4-BE49-F238E27FC236}">
                <a16:creationId xmlns:a16="http://schemas.microsoft.com/office/drawing/2014/main" id="{6D473919-9681-AFAA-2E90-7F537DC48507}"/>
              </a:ext>
            </a:extLst>
          </p:cNvPr>
          <p:cNvSpPr txBox="1"/>
          <p:nvPr/>
        </p:nvSpPr>
        <p:spPr>
          <a:xfrm>
            <a:off x="12457043" y="8862958"/>
            <a:ext cx="5486399" cy="461665"/>
          </a:xfrm>
          <a:prstGeom prst="rect">
            <a:avLst/>
          </a:prstGeom>
          <a:noFill/>
        </p:spPr>
        <p:txBody>
          <a:bodyPr wrap="square">
            <a:spAutoFit/>
          </a:bodyPr>
          <a:lstStyle/>
          <a:p>
            <a:r>
              <a:rPr lang="zh-TW" altLang="en-US" sz="2400" b="1"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使兒少</a:t>
            </a:r>
            <a:r>
              <a:rPr lang="zh-TW" altLang="zh-TW" sz="2400" b="1"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有第五十六條第一項各款之情形</a:t>
            </a:r>
            <a:r>
              <a:rPr lang="zh-TW" altLang="en-US" sz="2400" b="1" i="0" u="none" strike="noStrike" kern="0" cap="none" spc="0" baseline="0" dirty="0">
                <a:solidFill>
                  <a:srgbClr val="C00000"/>
                </a:solidFill>
                <a:uFillTx/>
                <a:latin typeface="微軟正黑體" panose="020B0604030504040204" pitchFamily="34" charset="-120"/>
                <a:ea typeface="微軟正黑體" panose="020B0604030504040204" pitchFamily="34" charset="-120"/>
                <a:cs typeface="Arial"/>
              </a:rPr>
              <a:t>。</a:t>
            </a:r>
            <a:endParaRPr lang="zh-TW" altLang="en-US" sz="2400" b="1" dirty="0">
              <a:solidFill>
                <a:srgbClr val="C00000"/>
              </a:solidFill>
            </a:endParaRPr>
          </a:p>
        </p:txBody>
      </p:sp>
      <p:sp>
        <p:nvSpPr>
          <p:cNvPr id="16" name="文字方塊 15">
            <a:extLst>
              <a:ext uri="{FF2B5EF4-FFF2-40B4-BE49-F238E27FC236}">
                <a16:creationId xmlns:a16="http://schemas.microsoft.com/office/drawing/2014/main" id="{9427216A-31ED-3818-7294-1BC3A3DA4CCE}"/>
              </a:ext>
            </a:extLst>
          </p:cNvPr>
          <p:cNvSpPr txBox="1"/>
          <p:nvPr/>
        </p:nvSpPr>
        <p:spPr>
          <a:xfrm>
            <a:off x="16013579" y="9612886"/>
            <a:ext cx="1999542" cy="369332"/>
          </a:xfrm>
          <a:prstGeom prst="rect">
            <a:avLst/>
          </a:prstGeom>
          <a:noFill/>
        </p:spPr>
        <p:txBody>
          <a:bodyPr wrap="square" rtlCol="0">
            <a:spAutoFit/>
          </a:bodyPr>
          <a:lstStyle/>
          <a:p>
            <a:r>
              <a:rPr lang="zh-TW" altLang="en-US" dirty="0"/>
              <a:t>圖片出處：網路</a:t>
            </a:r>
          </a:p>
        </p:txBody>
      </p:sp>
    </p:spTree>
    <p:extLst>
      <p:ext uri="{BB962C8B-B14F-4D97-AF65-F5344CB8AC3E}">
        <p14:creationId xmlns:p14="http://schemas.microsoft.com/office/powerpoint/2010/main" val="287619681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5EA2C-3B0F-865B-9855-732FBE45707F}"/>
            </a:ext>
          </a:extLst>
        </p:cNvPr>
        <p:cNvGrpSpPr/>
        <p:nvPr/>
      </p:nvGrpSpPr>
      <p:grpSpPr>
        <a:xfrm>
          <a:off x="0" y="0"/>
          <a:ext cx="0" cy="0"/>
          <a:chOff x="0" y="0"/>
          <a:chExt cx="0" cy="0"/>
        </a:xfrm>
      </p:grpSpPr>
      <p:pic>
        <p:nvPicPr>
          <p:cNvPr id="17" name="圖片 16">
            <a:extLst>
              <a:ext uri="{FF2B5EF4-FFF2-40B4-BE49-F238E27FC236}">
                <a16:creationId xmlns:a16="http://schemas.microsoft.com/office/drawing/2014/main" id="{4DA2D68B-B9E6-7EA0-125B-C0169074F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4223" y="3530410"/>
            <a:ext cx="3787673" cy="2838778"/>
          </a:xfrm>
          <a:prstGeom prst="rect">
            <a:avLst/>
          </a:prstGeom>
        </p:spPr>
      </p:pic>
      <p:sp>
        <p:nvSpPr>
          <p:cNvPr id="2" name="標題 1">
            <a:extLst>
              <a:ext uri="{FF2B5EF4-FFF2-40B4-BE49-F238E27FC236}">
                <a16:creationId xmlns:a16="http://schemas.microsoft.com/office/drawing/2014/main" id="{72F969CA-3CC9-8DBC-E6CB-2968004B3086}"/>
              </a:ext>
            </a:extLst>
          </p:cNvPr>
          <p:cNvSpPr>
            <a:spLocks noGrp="1"/>
          </p:cNvSpPr>
          <p:nvPr>
            <p:ph type="title"/>
          </p:nvPr>
        </p:nvSpPr>
        <p:spPr>
          <a:xfrm>
            <a:off x="505857" y="164135"/>
            <a:ext cx="16238098" cy="1608722"/>
          </a:xfrm>
        </p:spPr>
        <p:txBody>
          <a:bodyPr>
            <a:normAutofit/>
          </a:bodyPr>
          <a:lstStyle/>
          <a:p>
            <a:pPr algn="ctr"/>
            <a:r>
              <a:rPr lang="zh-TW" altLang="en-US" sz="6000" b="1" dirty="0">
                <a:latin typeface="微軟正黑體" panose="020B0604030504040204" pitchFamily="34" charset="-120"/>
                <a:ea typeface="微軟正黑體" panose="020B0604030504040204" pitchFamily="34" charset="-120"/>
              </a:rPr>
              <a:t>親職教育（二）</a:t>
            </a:r>
            <a:endParaRPr lang="zh-TW" altLang="en-US" sz="6000" b="1" dirty="0"/>
          </a:p>
        </p:txBody>
      </p:sp>
      <p:graphicFrame>
        <p:nvGraphicFramePr>
          <p:cNvPr id="5" name="內容版面配置區 4">
            <a:extLst>
              <a:ext uri="{FF2B5EF4-FFF2-40B4-BE49-F238E27FC236}">
                <a16:creationId xmlns:a16="http://schemas.microsoft.com/office/drawing/2014/main" id="{70D218C5-A2DE-8C13-A9B7-00F72E32F53F}"/>
              </a:ext>
            </a:extLst>
          </p:cNvPr>
          <p:cNvGraphicFramePr>
            <a:graphicFrameLocks noGrp="1"/>
          </p:cNvGraphicFramePr>
          <p:nvPr>
            <p:ph idx="1"/>
            <p:extLst>
              <p:ext uri="{D42A27DB-BD31-4B8C-83A1-F6EECF244321}">
                <p14:modId xmlns:p14="http://schemas.microsoft.com/office/powerpoint/2010/main" val="2569590090"/>
              </p:ext>
            </p:extLst>
          </p:nvPr>
        </p:nvGraphicFramePr>
        <p:xfrm>
          <a:off x="1073038" y="2521141"/>
          <a:ext cx="9522083" cy="7162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圖片 1">
            <a:extLst>
              <a:ext uri="{FF2B5EF4-FFF2-40B4-BE49-F238E27FC236}">
                <a16:creationId xmlns:a16="http://schemas.microsoft.com/office/drawing/2014/main" id="{E9082D37-3817-ED9D-BD4E-D56A88B8B704}"/>
              </a:ext>
            </a:extLst>
          </p:cNvPr>
          <p:cNvPicPr>
            <a:picLocks noChangeAspect="1"/>
          </p:cNvPicPr>
          <p:nvPr/>
        </p:nvPicPr>
        <p:blipFill>
          <a:blip r:embed="rId8"/>
          <a:stretch>
            <a:fillRect/>
          </a:stretch>
        </p:blipFill>
        <p:spPr>
          <a:xfrm>
            <a:off x="267388" y="8619683"/>
            <a:ext cx="1956989" cy="1505843"/>
          </a:xfrm>
          <a:prstGeom prst="rect">
            <a:avLst/>
          </a:prstGeom>
          <a:noFill/>
          <a:ln cap="flat">
            <a:noFill/>
          </a:ln>
        </p:spPr>
      </p:pic>
      <p:sp>
        <p:nvSpPr>
          <p:cNvPr id="3" name="文字方塊 2">
            <a:extLst>
              <a:ext uri="{FF2B5EF4-FFF2-40B4-BE49-F238E27FC236}">
                <a16:creationId xmlns:a16="http://schemas.microsoft.com/office/drawing/2014/main" id="{DEF741E7-105A-D766-9B99-FC3BF1CBF800}"/>
              </a:ext>
            </a:extLst>
          </p:cNvPr>
          <p:cNvSpPr txBox="1"/>
          <p:nvPr/>
        </p:nvSpPr>
        <p:spPr>
          <a:xfrm>
            <a:off x="3657103" y="1673629"/>
            <a:ext cx="10323346" cy="707886"/>
          </a:xfrm>
          <a:prstGeom prst="rect">
            <a:avLst/>
          </a:prstGeom>
          <a:noFill/>
        </p:spPr>
        <p:txBody>
          <a:bodyPr wrap="square" rtlCol="0">
            <a:spAutoFit/>
          </a:bodyPr>
          <a:lstStyle/>
          <a:p>
            <a:r>
              <a:rPr lang="zh-TW" altLang="en-US" sz="4000" b="1" dirty="0">
                <a:solidFill>
                  <a:srgbClr val="FF0000"/>
                </a:solidFill>
                <a:latin typeface="微軟正黑體" panose="020B0604030504040204" pitchFamily="34" charset="-120"/>
                <a:ea typeface="微軟正黑體" panose="020B0604030504040204" pitchFamily="34" charset="-120"/>
              </a:rPr>
              <a:t>多元化</a:t>
            </a:r>
            <a:r>
              <a:rPr lang="zh-TW" altLang="en-US" sz="4000" b="1" dirty="0">
                <a:latin typeface="微軟正黑體" panose="020B0604030504040204" pitchFamily="34" charset="-120"/>
                <a:ea typeface="微軟正黑體" panose="020B0604030504040204" pitchFamily="34" charset="-120"/>
              </a:rPr>
              <a:t>方式執行親職教育</a:t>
            </a:r>
            <a:endParaRPr lang="zh-TW" altLang="en-US" sz="4000" b="1" dirty="0">
              <a:solidFill>
                <a:srgbClr val="FF0000"/>
              </a:solidFill>
              <a:latin typeface="微軟正黑體" panose="020B0604030504040204" pitchFamily="34" charset="-120"/>
              <a:ea typeface="微軟正黑體" panose="020B0604030504040204" pitchFamily="34" charset="-120"/>
            </a:endParaRPr>
          </a:p>
        </p:txBody>
      </p:sp>
      <p:pic>
        <p:nvPicPr>
          <p:cNvPr id="1027" name="圖片 4" descr="C:\Users\suyu1215\Desktop\messageImage_1768351429517.jpg">
            <a:extLst>
              <a:ext uri="{FF2B5EF4-FFF2-40B4-BE49-F238E27FC236}">
                <a16:creationId xmlns:a16="http://schemas.microsoft.com/office/drawing/2014/main" id="{FE06558D-DD12-096B-7827-E33871820A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15189" y="1417179"/>
            <a:ext cx="31813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6">
            <a:extLst>
              <a:ext uri="{FF2B5EF4-FFF2-40B4-BE49-F238E27FC236}">
                <a16:creationId xmlns:a16="http://schemas.microsoft.com/office/drawing/2014/main" id="{C287D634-3DD1-74D8-0903-E840171303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36843" y="4446153"/>
            <a:ext cx="3787674" cy="2855324"/>
          </a:xfrm>
          <a:prstGeom prst="rect">
            <a:avLst/>
          </a:prstGeom>
        </p:spPr>
      </p:pic>
      <p:sp>
        <p:nvSpPr>
          <p:cNvPr id="8" name="文字方塊 7">
            <a:extLst>
              <a:ext uri="{FF2B5EF4-FFF2-40B4-BE49-F238E27FC236}">
                <a16:creationId xmlns:a16="http://schemas.microsoft.com/office/drawing/2014/main" id="{A09200A5-7027-5DA1-31D4-622962B30A48}"/>
              </a:ext>
            </a:extLst>
          </p:cNvPr>
          <p:cNvSpPr txBox="1"/>
          <p:nvPr/>
        </p:nvSpPr>
        <p:spPr>
          <a:xfrm>
            <a:off x="12706049" y="3693594"/>
            <a:ext cx="1669774" cy="400110"/>
          </a:xfrm>
          <a:prstGeom prst="rect">
            <a:avLst/>
          </a:prstGeom>
          <a:noFill/>
        </p:spPr>
        <p:txBody>
          <a:bodyPr wrap="square" rtlCol="0">
            <a:spAutoFit/>
          </a:bodyPr>
          <a:lstStyle/>
          <a:p>
            <a:r>
              <a:rPr lang="zh-TW" altLang="en-US" sz="2000" b="1" dirty="0">
                <a:solidFill>
                  <a:srgbClr val="FF0000"/>
                </a:solidFill>
                <a:latin typeface="微軟正黑體" panose="020B0604030504040204" pitchFamily="34" charset="-120"/>
                <a:ea typeface="微軟正黑體" panose="020B0604030504040204" pitchFamily="34" charset="-120"/>
              </a:rPr>
              <a:t>主題講座</a:t>
            </a:r>
          </a:p>
        </p:txBody>
      </p:sp>
      <p:sp>
        <p:nvSpPr>
          <p:cNvPr id="11" name="文字方塊 10">
            <a:extLst>
              <a:ext uri="{FF2B5EF4-FFF2-40B4-BE49-F238E27FC236}">
                <a16:creationId xmlns:a16="http://schemas.microsoft.com/office/drawing/2014/main" id="{12A07DC8-038D-E0F1-FE4E-42E35AC6B2B0}"/>
              </a:ext>
            </a:extLst>
          </p:cNvPr>
          <p:cNvSpPr txBox="1"/>
          <p:nvPr/>
        </p:nvSpPr>
        <p:spPr>
          <a:xfrm>
            <a:off x="11530680" y="6767000"/>
            <a:ext cx="2213905" cy="400110"/>
          </a:xfrm>
          <a:prstGeom prst="rect">
            <a:avLst/>
          </a:prstGeom>
          <a:noFill/>
        </p:spPr>
        <p:txBody>
          <a:bodyPr wrap="square" rtlCol="0">
            <a:spAutoFit/>
          </a:bodyPr>
          <a:lstStyle/>
          <a:p>
            <a:r>
              <a:rPr lang="zh-TW" altLang="en-US" sz="2000" b="1" dirty="0">
                <a:solidFill>
                  <a:srgbClr val="FF0000"/>
                </a:solidFill>
                <a:latin typeface="微軟正黑體" panose="020B0604030504040204" pitchFamily="34" charset="-120"/>
                <a:ea typeface="微軟正黑體" panose="020B0604030504040204" pitchFamily="34" charset="-120"/>
              </a:rPr>
              <a:t>親職教育團體</a:t>
            </a:r>
          </a:p>
        </p:txBody>
      </p:sp>
      <p:sp>
        <p:nvSpPr>
          <p:cNvPr id="20" name="文字方塊 19">
            <a:extLst>
              <a:ext uri="{FF2B5EF4-FFF2-40B4-BE49-F238E27FC236}">
                <a16:creationId xmlns:a16="http://schemas.microsoft.com/office/drawing/2014/main" id="{B74A1B40-21FB-08AD-CFF7-A85DCBA1B52E}"/>
              </a:ext>
            </a:extLst>
          </p:cNvPr>
          <p:cNvSpPr txBox="1"/>
          <p:nvPr/>
        </p:nvSpPr>
        <p:spPr>
          <a:xfrm>
            <a:off x="15665682" y="5780433"/>
            <a:ext cx="2213905" cy="400110"/>
          </a:xfrm>
          <a:prstGeom prst="rect">
            <a:avLst/>
          </a:prstGeom>
          <a:noFill/>
        </p:spPr>
        <p:txBody>
          <a:bodyPr wrap="square" rtlCol="0">
            <a:spAutoFit/>
          </a:bodyPr>
          <a:lstStyle/>
          <a:p>
            <a:r>
              <a:rPr lang="zh-TW" altLang="en-US" sz="2000" b="1" dirty="0">
                <a:solidFill>
                  <a:srgbClr val="FF0000"/>
                </a:solidFill>
                <a:latin typeface="微軟正黑體" panose="020B0604030504040204" pitchFamily="34" charset="-120"/>
                <a:ea typeface="微軟正黑體" panose="020B0604030504040204" pitchFamily="34" charset="-120"/>
              </a:rPr>
              <a:t>親職減壓活動</a:t>
            </a:r>
          </a:p>
        </p:txBody>
      </p:sp>
      <p:pic>
        <p:nvPicPr>
          <p:cNvPr id="15" name="圖片 14">
            <a:extLst>
              <a:ext uri="{FF2B5EF4-FFF2-40B4-BE49-F238E27FC236}">
                <a16:creationId xmlns:a16="http://schemas.microsoft.com/office/drawing/2014/main" id="{EB445715-D91A-6A6A-EA24-98C104767F8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36843" y="7543546"/>
            <a:ext cx="3809750" cy="2139649"/>
          </a:xfrm>
          <a:prstGeom prst="rect">
            <a:avLst/>
          </a:prstGeom>
        </p:spPr>
      </p:pic>
      <p:pic>
        <p:nvPicPr>
          <p:cNvPr id="22" name="圖片 21">
            <a:extLst>
              <a:ext uri="{FF2B5EF4-FFF2-40B4-BE49-F238E27FC236}">
                <a16:creationId xmlns:a16="http://schemas.microsoft.com/office/drawing/2014/main" id="{BF73107B-A5BC-CF14-5E97-16700C93D16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744585" y="6836888"/>
            <a:ext cx="3950197" cy="2205596"/>
          </a:xfrm>
          <a:prstGeom prst="rect">
            <a:avLst/>
          </a:prstGeom>
        </p:spPr>
      </p:pic>
    </p:spTree>
    <p:extLst>
      <p:ext uri="{BB962C8B-B14F-4D97-AF65-F5344CB8AC3E}">
        <p14:creationId xmlns:p14="http://schemas.microsoft.com/office/powerpoint/2010/main" val="365832626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10;p15"/>
          <p:cNvGrpSpPr/>
          <p:nvPr/>
        </p:nvGrpSpPr>
        <p:grpSpPr>
          <a:xfrm>
            <a:off x="363967" y="283848"/>
            <a:ext cx="17439793" cy="9369975"/>
            <a:chOff x="363967" y="283848"/>
            <a:chExt cx="17439793" cy="9369975"/>
          </a:xfrm>
        </p:grpSpPr>
        <p:sp>
          <p:nvSpPr>
            <p:cNvPr id="3" name="Google Shape;211;p15"/>
            <p:cNvSpPr/>
            <p:nvPr/>
          </p:nvSpPr>
          <p:spPr>
            <a:xfrm>
              <a:off x="363967" y="283848"/>
              <a:ext cx="17439793" cy="9369975"/>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91421" tIns="45701" rIns="91421"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4" name="Google Shape;212;p15"/>
            <p:cNvSpPr txBox="1"/>
            <p:nvPr/>
          </p:nvSpPr>
          <p:spPr>
            <a:xfrm>
              <a:off x="363967" y="283848"/>
              <a:ext cx="3086099" cy="308609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 name="Google Shape;213;p15"/>
          <p:cNvGrpSpPr/>
          <p:nvPr/>
        </p:nvGrpSpPr>
        <p:grpSpPr>
          <a:xfrm>
            <a:off x="1403649" y="1350276"/>
            <a:ext cx="2587075" cy="794092"/>
            <a:chOff x="1403649" y="1350276"/>
            <a:chExt cx="2587075" cy="794092"/>
          </a:xfrm>
        </p:grpSpPr>
        <p:grpSp>
          <p:nvGrpSpPr>
            <p:cNvPr id="6" name="Google Shape;214;p15"/>
            <p:cNvGrpSpPr/>
            <p:nvPr/>
          </p:nvGrpSpPr>
          <p:grpSpPr>
            <a:xfrm>
              <a:off x="1403649" y="1350276"/>
              <a:ext cx="260411" cy="261582"/>
              <a:chOff x="1403649" y="1350276"/>
              <a:chExt cx="260411" cy="261582"/>
            </a:xfrm>
          </p:grpSpPr>
          <p:sp>
            <p:nvSpPr>
              <p:cNvPr id="7" name="Google Shape;215;p15"/>
              <p:cNvSpPr/>
              <p:nvPr/>
            </p:nvSpPr>
            <p:spPr>
              <a:xfrm>
                <a:off x="1403649"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 name="Google Shape;216;p15"/>
              <p:cNvSpPr txBox="1"/>
              <p:nvPr/>
            </p:nvSpPr>
            <p:spPr>
              <a:xfrm>
                <a:off x="1427588"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9" name="Google Shape;217;p15"/>
            <p:cNvGrpSpPr/>
            <p:nvPr/>
          </p:nvGrpSpPr>
          <p:grpSpPr>
            <a:xfrm>
              <a:off x="1991736" y="1350276"/>
              <a:ext cx="260411" cy="261582"/>
              <a:chOff x="1991736" y="1350276"/>
              <a:chExt cx="260411" cy="261582"/>
            </a:xfrm>
          </p:grpSpPr>
          <p:sp>
            <p:nvSpPr>
              <p:cNvPr id="10" name="Google Shape;218;p15"/>
              <p:cNvSpPr/>
              <p:nvPr/>
            </p:nvSpPr>
            <p:spPr>
              <a:xfrm>
                <a:off x="1991736"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1" name="Google Shape;219;p15"/>
              <p:cNvSpPr txBox="1"/>
              <p:nvPr/>
            </p:nvSpPr>
            <p:spPr>
              <a:xfrm>
                <a:off x="2015675"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2" name="Google Shape;220;p15"/>
            <p:cNvGrpSpPr/>
            <p:nvPr/>
          </p:nvGrpSpPr>
          <p:grpSpPr>
            <a:xfrm>
              <a:off x="2579815" y="1350276"/>
              <a:ext cx="260411" cy="261582"/>
              <a:chOff x="2579815" y="1350276"/>
              <a:chExt cx="260411" cy="261582"/>
            </a:xfrm>
          </p:grpSpPr>
          <p:sp>
            <p:nvSpPr>
              <p:cNvPr id="13" name="Google Shape;221;p15"/>
              <p:cNvSpPr/>
              <p:nvPr/>
            </p:nvSpPr>
            <p:spPr>
              <a:xfrm>
                <a:off x="257981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Google Shape;222;p15"/>
              <p:cNvSpPr txBox="1"/>
              <p:nvPr/>
            </p:nvSpPr>
            <p:spPr>
              <a:xfrm>
                <a:off x="260375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5" name="Google Shape;223;p15"/>
            <p:cNvGrpSpPr/>
            <p:nvPr/>
          </p:nvGrpSpPr>
          <p:grpSpPr>
            <a:xfrm>
              <a:off x="1403649" y="1882786"/>
              <a:ext cx="260411" cy="261582"/>
              <a:chOff x="1403649" y="1882786"/>
              <a:chExt cx="260411" cy="261582"/>
            </a:xfrm>
          </p:grpSpPr>
          <p:sp>
            <p:nvSpPr>
              <p:cNvPr id="16" name="Google Shape;224;p15"/>
              <p:cNvSpPr/>
              <p:nvPr/>
            </p:nvSpPr>
            <p:spPr>
              <a:xfrm>
                <a:off x="1403649"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7" name="Google Shape;225;p15"/>
              <p:cNvSpPr txBox="1"/>
              <p:nvPr/>
            </p:nvSpPr>
            <p:spPr>
              <a:xfrm>
                <a:off x="1427588"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8" name="Google Shape;226;p15"/>
            <p:cNvGrpSpPr/>
            <p:nvPr/>
          </p:nvGrpSpPr>
          <p:grpSpPr>
            <a:xfrm>
              <a:off x="1991736" y="1882786"/>
              <a:ext cx="260411" cy="261582"/>
              <a:chOff x="1991736" y="1882786"/>
              <a:chExt cx="260411" cy="261582"/>
            </a:xfrm>
          </p:grpSpPr>
          <p:sp>
            <p:nvSpPr>
              <p:cNvPr id="19" name="Google Shape;227;p15"/>
              <p:cNvSpPr/>
              <p:nvPr/>
            </p:nvSpPr>
            <p:spPr>
              <a:xfrm>
                <a:off x="1991736"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0" name="Google Shape;228;p15"/>
              <p:cNvSpPr txBox="1"/>
              <p:nvPr/>
            </p:nvSpPr>
            <p:spPr>
              <a:xfrm>
                <a:off x="2015675"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1" name="Google Shape;229;p15"/>
            <p:cNvGrpSpPr/>
            <p:nvPr/>
          </p:nvGrpSpPr>
          <p:grpSpPr>
            <a:xfrm>
              <a:off x="2579815" y="1882786"/>
              <a:ext cx="260411" cy="261582"/>
              <a:chOff x="2579815" y="1882786"/>
              <a:chExt cx="260411" cy="261582"/>
            </a:xfrm>
          </p:grpSpPr>
          <p:sp>
            <p:nvSpPr>
              <p:cNvPr id="22" name="Google Shape;230;p15"/>
              <p:cNvSpPr/>
              <p:nvPr/>
            </p:nvSpPr>
            <p:spPr>
              <a:xfrm>
                <a:off x="257981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3" name="Google Shape;231;p15"/>
              <p:cNvSpPr txBox="1"/>
              <p:nvPr/>
            </p:nvSpPr>
            <p:spPr>
              <a:xfrm>
                <a:off x="260375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4" name="Google Shape;232;p15"/>
            <p:cNvGrpSpPr/>
            <p:nvPr/>
          </p:nvGrpSpPr>
          <p:grpSpPr>
            <a:xfrm>
              <a:off x="3142225" y="1350276"/>
              <a:ext cx="260411" cy="261582"/>
              <a:chOff x="3142225" y="1350276"/>
              <a:chExt cx="260411" cy="261582"/>
            </a:xfrm>
          </p:grpSpPr>
          <p:sp>
            <p:nvSpPr>
              <p:cNvPr id="25" name="Google Shape;233;p15"/>
              <p:cNvSpPr/>
              <p:nvPr/>
            </p:nvSpPr>
            <p:spPr>
              <a:xfrm>
                <a:off x="314222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6" name="Google Shape;234;p15"/>
              <p:cNvSpPr txBox="1"/>
              <p:nvPr/>
            </p:nvSpPr>
            <p:spPr>
              <a:xfrm>
                <a:off x="316617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7" name="Google Shape;235;p15"/>
            <p:cNvGrpSpPr/>
            <p:nvPr/>
          </p:nvGrpSpPr>
          <p:grpSpPr>
            <a:xfrm>
              <a:off x="3730313" y="1350276"/>
              <a:ext cx="260411" cy="261582"/>
              <a:chOff x="3730313" y="1350276"/>
              <a:chExt cx="260411" cy="261582"/>
            </a:xfrm>
          </p:grpSpPr>
          <p:sp>
            <p:nvSpPr>
              <p:cNvPr id="28" name="Google Shape;236;p15"/>
              <p:cNvSpPr/>
              <p:nvPr/>
            </p:nvSpPr>
            <p:spPr>
              <a:xfrm>
                <a:off x="3730313"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9" name="Google Shape;237;p15"/>
              <p:cNvSpPr txBox="1"/>
              <p:nvPr/>
            </p:nvSpPr>
            <p:spPr>
              <a:xfrm>
                <a:off x="3754252"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0" name="Google Shape;238;p15"/>
            <p:cNvGrpSpPr/>
            <p:nvPr/>
          </p:nvGrpSpPr>
          <p:grpSpPr>
            <a:xfrm>
              <a:off x="3142225" y="1882786"/>
              <a:ext cx="260411" cy="261582"/>
              <a:chOff x="3142225" y="1882786"/>
              <a:chExt cx="260411" cy="261582"/>
            </a:xfrm>
          </p:grpSpPr>
          <p:sp>
            <p:nvSpPr>
              <p:cNvPr id="31" name="Google Shape;239;p15"/>
              <p:cNvSpPr/>
              <p:nvPr/>
            </p:nvSpPr>
            <p:spPr>
              <a:xfrm>
                <a:off x="314222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2" name="Google Shape;240;p15"/>
              <p:cNvSpPr txBox="1"/>
              <p:nvPr/>
            </p:nvSpPr>
            <p:spPr>
              <a:xfrm>
                <a:off x="316617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3" name="Google Shape;241;p15"/>
            <p:cNvGrpSpPr/>
            <p:nvPr/>
          </p:nvGrpSpPr>
          <p:grpSpPr>
            <a:xfrm>
              <a:off x="3730313" y="1882786"/>
              <a:ext cx="260411" cy="261582"/>
              <a:chOff x="3730313" y="1882786"/>
              <a:chExt cx="260411" cy="261582"/>
            </a:xfrm>
          </p:grpSpPr>
          <p:sp>
            <p:nvSpPr>
              <p:cNvPr id="34" name="Google Shape;242;p15"/>
              <p:cNvSpPr/>
              <p:nvPr/>
            </p:nvSpPr>
            <p:spPr>
              <a:xfrm>
                <a:off x="3730313"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5" name="Google Shape;243;p15"/>
              <p:cNvSpPr txBox="1"/>
              <p:nvPr/>
            </p:nvSpPr>
            <p:spPr>
              <a:xfrm>
                <a:off x="3754252"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pic>
        <p:nvPicPr>
          <p:cNvPr id="36" name="圖片 1"/>
          <p:cNvPicPr>
            <a:picLocks noChangeAspect="1"/>
          </p:cNvPicPr>
          <p:nvPr/>
        </p:nvPicPr>
        <p:blipFill>
          <a:blip r:embed="rId3"/>
          <a:stretch>
            <a:fillRect/>
          </a:stretch>
        </p:blipFill>
        <p:spPr>
          <a:xfrm>
            <a:off x="5605272" y="2427073"/>
            <a:ext cx="5057445" cy="5083515"/>
          </a:xfrm>
          <a:prstGeom prst="rect">
            <a:avLst/>
          </a:prstGeom>
          <a:noFill/>
          <a:ln cap="flat">
            <a:noFill/>
          </a:ln>
        </p:spPr>
      </p:pic>
      <p:grpSp>
        <p:nvGrpSpPr>
          <p:cNvPr id="37" name="Google Shape;247;p15"/>
          <p:cNvGrpSpPr/>
          <p:nvPr/>
        </p:nvGrpSpPr>
        <p:grpSpPr>
          <a:xfrm>
            <a:off x="14836094" y="4979904"/>
            <a:ext cx="3318549" cy="794092"/>
            <a:chOff x="14836094" y="4979904"/>
            <a:chExt cx="3318549" cy="794092"/>
          </a:xfrm>
        </p:grpSpPr>
        <p:grpSp>
          <p:nvGrpSpPr>
            <p:cNvPr id="38" name="Google Shape;248;p15"/>
            <p:cNvGrpSpPr/>
            <p:nvPr/>
          </p:nvGrpSpPr>
          <p:grpSpPr>
            <a:xfrm>
              <a:off x="14836094" y="4979904"/>
              <a:ext cx="231955" cy="261582"/>
              <a:chOff x="14836094" y="4979904"/>
              <a:chExt cx="231955" cy="261582"/>
            </a:xfrm>
          </p:grpSpPr>
          <p:sp>
            <p:nvSpPr>
              <p:cNvPr id="39" name="Google Shape;249;p15"/>
              <p:cNvSpPr/>
              <p:nvPr/>
            </p:nvSpPr>
            <p:spPr>
              <a:xfrm>
                <a:off x="14836094"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0" name="Google Shape;250;p15"/>
              <p:cNvSpPr txBox="1"/>
              <p:nvPr/>
            </p:nvSpPr>
            <p:spPr>
              <a:xfrm>
                <a:off x="14857418"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1" name="Google Shape;251;p15"/>
            <p:cNvGrpSpPr/>
            <p:nvPr/>
          </p:nvGrpSpPr>
          <p:grpSpPr>
            <a:xfrm>
              <a:off x="15359908" y="4979904"/>
              <a:ext cx="231955" cy="261582"/>
              <a:chOff x="15359908" y="4979904"/>
              <a:chExt cx="231955" cy="261582"/>
            </a:xfrm>
          </p:grpSpPr>
          <p:sp>
            <p:nvSpPr>
              <p:cNvPr id="42" name="Google Shape;252;p15"/>
              <p:cNvSpPr/>
              <p:nvPr/>
            </p:nvSpPr>
            <p:spPr>
              <a:xfrm>
                <a:off x="15359908"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3" name="Google Shape;253;p15"/>
              <p:cNvSpPr txBox="1"/>
              <p:nvPr/>
            </p:nvSpPr>
            <p:spPr>
              <a:xfrm>
                <a:off x="15381232"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4" name="Google Shape;254;p15"/>
            <p:cNvGrpSpPr/>
            <p:nvPr/>
          </p:nvGrpSpPr>
          <p:grpSpPr>
            <a:xfrm>
              <a:off x="15883722" y="4979904"/>
              <a:ext cx="231955" cy="261582"/>
              <a:chOff x="15883722" y="4979904"/>
              <a:chExt cx="231955" cy="261582"/>
            </a:xfrm>
          </p:grpSpPr>
          <p:sp>
            <p:nvSpPr>
              <p:cNvPr id="45" name="Google Shape;255;p15"/>
              <p:cNvSpPr/>
              <p:nvPr/>
            </p:nvSpPr>
            <p:spPr>
              <a:xfrm>
                <a:off x="15883722"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6" name="Google Shape;256;p15"/>
              <p:cNvSpPr txBox="1"/>
              <p:nvPr/>
            </p:nvSpPr>
            <p:spPr>
              <a:xfrm>
                <a:off x="15905037"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7" name="Google Shape;257;p15"/>
            <p:cNvGrpSpPr/>
            <p:nvPr/>
          </p:nvGrpSpPr>
          <p:grpSpPr>
            <a:xfrm>
              <a:off x="14836094" y="5512414"/>
              <a:ext cx="231955" cy="261582"/>
              <a:chOff x="14836094" y="5512414"/>
              <a:chExt cx="231955" cy="261582"/>
            </a:xfrm>
          </p:grpSpPr>
          <p:sp>
            <p:nvSpPr>
              <p:cNvPr id="48" name="Google Shape;258;p15"/>
              <p:cNvSpPr/>
              <p:nvPr/>
            </p:nvSpPr>
            <p:spPr>
              <a:xfrm>
                <a:off x="14836094"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9" name="Google Shape;259;p15"/>
              <p:cNvSpPr txBox="1"/>
              <p:nvPr/>
            </p:nvSpPr>
            <p:spPr>
              <a:xfrm>
                <a:off x="14857418"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0" name="Google Shape;260;p15"/>
            <p:cNvGrpSpPr/>
            <p:nvPr/>
          </p:nvGrpSpPr>
          <p:grpSpPr>
            <a:xfrm>
              <a:off x="15359908" y="5512414"/>
              <a:ext cx="231955" cy="261582"/>
              <a:chOff x="15359908" y="5512414"/>
              <a:chExt cx="231955" cy="261582"/>
            </a:xfrm>
          </p:grpSpPr>
          <p:sp>
            <p:nvSpPr>
              <p:cNvPr id="51" name="Google Shape;261;p15"/>
              <p:cNvSpPr/>
              <p:nvPr/>
            </p:nvSpPr>
            <p:spPr>
              <a:xfrm>
                <a:off x="15359908"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2" name="Google Shape;262;p15"/>
              <p:cNvSpPr txBox="1"/>
              <p:nvPr/>
            </p:nvSpPr>
            <p:spPr>
              <a:xfrm>
                <a:off x="15381232"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3" name="Google Shape;263;p15"/>
            <p:cNvGrpSpPr/>
            <p:nvPr/>
          </p:nvGrpSpPr>
          <p:grpSpPr>
            <a:xfrm>
              <a:off x="15883722" y="5512414"/>
              <a:ext cx="231955" cy="261582"/>
              <a:chOff x="15883722" y="5512414"/>
              <a:chExt cx="231955" cy="261582"/>
            </a:xfrm>
          </p:grpSpPr>
          <p:sp>
            <p:nvSpPr>
              <p:cNvPr id="54" name="Google Shape;264;p15"/>
              <p:cNvSpPr/>
              <p:nvPr/>
            </p:nvSpPr>
            <p:spPr>
              <a:xfrm>
                <a:off x="15883722"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5" name="Google Shape;265;p15"/>
              <p:cNvSpPr txBox="1"/>
              <p:nvPr/>
            </p:nvSpPr>
            <p:spPr>
              <a:xfrm>
                <a:off x="15905037"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6" name="Google Shape;266;p15"/>
            <p:cNvGrpSpPr/>
            <p:nvPr/>
          </p:nvGrpSpPr>
          <p:grpSpPr>
            <a:xfrm>
              <a:off x="16384676" y="4979904"/>
              <a:ext cx="231955" cy="261582"/>
              <a:chOff x="16384676" y="4979904"/>
              <a:chExt cx="231955" cy="261582"/>
            </a:xfrm>
          </p:grpSpPr>
          <p:sp>
            <p:nvSpPr>
              <p:cNvPr id="57" name="Google Shape;267;p15"/>
              <p:cNvSpPr/>
              <p:nvPr/>
            </p:nvSpPr>
            <p:spPr>
              <a:xfrm>
                <a:off x="16384676"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8" name="Google Shape;268;p15"/>
              <p:cNvSpPr txBox="1"/>
              <p:nvPr/>
            </p:nvSpPr>
            <p:spPr>
              <a:xfrm>
                <a:off x="16406000"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9" name="Google Shape;269;p15"/>
            <p:cNvGrpSpPr/>
            <p:nvPr/>
          </p:nvGrpSpPr>
          <p:grpSpPr>
            <a:xfrm>
              <a:off x="16908490" y="4979904"/>
              <a:ext cx="231955" cy="261582"/>
              <a:chOff x="16908490" y="4979904"/>
              <a:chExt cx="231955" cy="261582"/>
            </a:xfrm>
          </p:grpSpPr>
          <p:sp>
            <p:nvSpPr>
              <p:cNvPr id="60" name="Google Shape;270;p15"/>
              <p:cNvSpPr/>
              <p:nvPr/>
            </p:nvSpPr>
            <p:spPr>
              <a:xfrm>
                <a:off x="16908490"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1" name="Google Shape;271;p15"/>
              <p:cNvSpPr txBox="1"/>
              <p:nvPr/>
            </p:nvSpPr>
            <p:spPr>
              <a:xfrm>
                <a:off x="16929814"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2" name="Google Shape;272;p15"/>
            <p:cNvGrpSpPr/>
            <p:nvPr/>
          </p:nvGrpSpPr>
          <p:grpSpPr>
            <a:xfrm>
              <a:off x="16384676" y="5512414"/>
              <a:ext cx="231955" cy="261582"/>
              <a:chOff x="16384676" y="5512414"/>
              <a:chExt cx="231955" cy="261582"/>
            </a:xfrm>
          </p:grpSpPr>
          <p:sp>
            <p:nvSpPr>
              <p:cNvPr id="63" name="Google Shape;273;p15"/>
              <p:cNvSpPr/>
              <p:nvPr/>
            </p:nvSpPr>
            <p:spPr>
              <a:xfrm>
                <a:off x="16384676"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4" name="Google Shape;274;p15"/>
              <p:cNvSpPr txBox="1"/>
              <p:nvPr/>
            </p:nvSpPr>
            <p:spPr>
              <a:xfrm>
                <a:off x="16406000"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5" name="Google Shape;275;p15"/>
            <p:cNvGrpSpPr/>
            <p:nvPr/>
          </p:nvGrpSpPr>
          <p:grpSpPr>
            <a:xfrm>
              <a:off x="16908490" y="5512414"/>
              <a:ext cx="231955" cy="261582"/>
              <a:chOff x="16908490" y="5512414"/>
              <a:chExt cx="231955" cy="261582"/>
            </a:xfrm>
          </p:grpSpPr>
          <p:sp>
            <p:nvSpPr>
              <p:cNvPr id="66" name="Google Shape;276;p15"/>
              <p:cNvSpPr/>
              <p:nvPr/>
            </p:nvSpPr>
            <p:spPr>
              <a:xfrm>
                <a:off x="16908490"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7" name="Google Shape;277;p15"/>
              <p:cNvSpPr txBox="1"/>
              <p:nvPr/>
            </p:nvSpPr>
            <p:spPr>
              <a:xfrm>
                <a:off x="16929814"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68" name="Google Shape;278;p15"/>
            <p:cNvSpPr txBox="1"/>
            <p:nvPr/>
          </p:nvSpPr>
          <p:spPr>
            <a:xfrm>
              <a:off x="17441521"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69" name="Google Shape;279;p15"/>
            <p:cNvSpPr txBox="1"/>
            <p:nvPr/>
          </p:nvSpPr>
          <p:spPr>
            <a:xfrm>
              <a:off x="17965335"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0" name="Google Shape;280;p15"/>
            <p:cNvSpPr txBox="1"/>
            <p:nvPr/>
          </p:nvSpPr>
          <p:spPr>
            <a:xfrm>
              <a:off x="17441521"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1" name="Google Shape;281;p15"/>
            <p:cNvSpPr txBox="1"/>
            <p:nvPr/>
          </p:nvSpPr>
          <p:spPr>
            <a:xfrm>
              <a:off x="17965335"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72" name="Google Shape;244;p15"/>
          <p:cNvSpPr txBox="1"/>
          <p:nvPr/>
        </p:nvSpPr>
        <p:spPr>
          <a:xfrm>
            <a:off x="3683440" y="4183238"/>
            <a:ext cx="8901107" cy="172290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sz="96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性侵害防治服務</a:t>
            </a:r>
            <a:endParaRPr lang="en-US" sz="96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endParaRPr>
          </a:p>
        </p:txBody>
      </p:sp>
      <p:pic>
        <p:nvPicPr>
          <p:cNvPr id="73" name="圖片 2"/>
          <p:cNvPicPr>
            <a:picLocks noChangeAspect="1"/>
          </p:cNvPicPr>
          <p:nvPr/>
        </p:nvPicPr>
        <p:blipFill>
          <a:blip r:embed="rId4"/>
          <a:stretch>
            <a:fillRect/>
          </a:stretch>
        </p:blipFill>
        <p:spPr>
          <a:xfrm>
            <a:off x="15520787" y="2889147"/>
            <a:ext cx="2221543" cy="2221543"/>
          </a:xfrm>
          <a:prstGeom prst="rect">
            <a:avLst/>
          </a:prstGeom>
          <a:noFill/>
          <a:ln cap="flat">
            <a:noFill/>
          </a:ln>
        </p:spPr>
      </p:pic>
      <p:pic>
        <p:nvPicPr>
          <p:cNvPr id="74" name="圖片 3"/>
          <p:cNvPicPr>
            <a:picLocks noChangeAspect="1"/>
          </p:cNvPicPr>
          <p:nvPr/>
        </p:nvPicPr>
        <p:blipFill>
          <a:blip r:embed="rId5"/>
          <a:stretch>
            <a:fillRect/>
          </a:stretch>
        </p:blipFill>
        <p:spPr>
          <a:xfrm>
            <a:off x="363967" y="8531269"/>
            <a:ext cx="1956989" cy="1499744"/>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B4148E90-DBFF-4269-98C3-A002EC6950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0243" y="1532502"/>
            <a:ext cx="14387512" cy="7072907"/>
          </a:xfrm>
          <a:prstGeom prst="rect">
            <a:avLst/>
          </a:prstGeom>
        </p:spPr>
      </p:pic>
      <p:sp>
        <p:nvSpPr>
          <p:cNvPr id="11" name="矩形: 圓角 10">
            <a:extLst>
              <a:ext uri="{FF2B5EF4-FFF2-40B4-BE49-F238E27FC236}">
                <a16:creationId xmlns:a16="http://schemas.microsoft.com/office/drawing/2014/main" id="{911D2C3F-D740-48D8-BEBF-AF7A45FA69CD}"/>
              </a:ext>
            </a:extLst>
          </p:cNvPr>
          <p:cNvSpPr/>
          <p:nvPr/>
        </p:nvSpPr>
        <p:spPr>
          <a:xfrm>
            <a:off x="3299427" y="2286004"/>
            <a:ext cx="11580603" cy="571499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3" name="矩形 8"/>
          <p:cNvSpPr/>
          <p:nvPr/>
        </p:nvSpPr>
        <p:spPr>
          <a:xfrm>
            <a:off x="6743343" y="1093920"/>
            <a:ext cx="4801313" cy="877165"/>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性侵害的定義</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sp>
        <p:nvSpPr>
          <p:cNvPr id="4" name="矩形 9"/>
          <p:cNvSpPr/>
          <p:nvPr/>
        </p:nvSpPr>
        <p:spPr>
          <a:xfrm>
            <a:off x="4054870" y="3299759"/>
            <a:ext cx="10825160" cy="3323987"/>
          </a:xfrm>
          <a:prstGeom prst="rect">
            <a:avLst/>
          </a:prstGeom>
          <a:noFill/>
          <a:ln cap="flat">
            <a:noFill/>
            <a:prstDash val="solid"/>
          </a:ln>
        </p:spPr>
        <p:txBody>
          <a:bodyPr vert="horz" wrap="square" lIns="91440" tIns="45720" rIns="91440" bIns="45720" anchor="t" anchorCtr="0" compatLnSpc="1">
            <a:spAutoFit/>
          </a:bodyPr>
          <a:lstStyle/>
          <a:p>
            <a:pPr marL="0" marR="0" lvl="1" indent="0" algn="l" defTabSz="1287466" rtl="0" fontAlgn="auto" hangingPunct="1">
              <a:lnSpc>
                <a:spcPts val="4200"/>
              </a:lnSpc>
              <a:spcBef>
                <a:spcPts val="0"/>
              </a:spcBef>
              <a:spcAft>
                <a:spcPts val="0"/>
              </a:spcAft>
              <a:buNone/>
              <a:tabLst/>
              <a:defRPr sz="1800" b="0" i="0" u="none" strike="noStrike" kern="0" cap="none" spc="0" baseline="0">
                <a:solidFill>
                  <a:srgbClr val="000000"/>
                </a:solidFill>
                <a:uFillTx/>
              </a:defRPr>
            </a:pPr>
            <a:r>
              <a:rPr 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在</a:t>
            </a:r>
            <a:r>
              <a:rPr lang="zh-TW" sz="36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違反</a:t>
            </a:r>
            <a:r>
              <a:rPr lang="zh-TW" altLang="en-US" sz="3600" b="1" kern="0" dirty="0">
                <a:solidFill>
                  <a:srgbClr val="FF0000"/>
                </a:solidFill>
                <a:latin typeface="微軟正黑體" panose="020B0604030504040204" pitchFamily="34" charset="-120"/>
                <a:ea typeface="微軟正黑體" panose="020B0604030504040204" pitchFamily="34" charset="-120"/>
                <a:cs typeface="Arial"/>
              </a:rPr>
              <a:t>他人</a:t>
            </a:r>
            <a:r>
              <a:rPr lang="zh-TW" sz="36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意願</a:t>
            </a: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的情況下</a:t>
            </a:r>
            <a:r>
              <a:rPr lang="zh-TW" altLang="en-US" sz="3600" b="1" kern="0" dirty="0">
                <a:solidFill>
                  <a:srgbClr val="000000"/>
                </a:solidFill>
                <a:latin typeface="微軟正黑體" panose="020B0604030504040204" pitchFamily="34" charset="-120"/>
                <a:ea typeface="微軟正黑體" panose="020B0604030504040204" pitchFamily="34" charset="-120"/>
                <a:cs typeface="Arial"/>
              </a:rPr>
              <a:t>進行性交或猥褻</a:t>
            </a: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行為</a:t>
            </a:r>
            <a:r>
              <a:rPr lang="zh-TW" alt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endParaRPr lang="en-US" alt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1" indent="0" algn="l" defTabSz="1287466" rtl="0" fontAlgn="auto" hangingPunct="1">
              <a:lnSpc>
                <a:spcPts val="4200"/>
              </a:lnSpc>
              <a:spcBef>
                <a:spcPts val="0"/>
              </a:spcBef>
              <a:spcAft>
                <a:spcPts val="0"/>
              </a:spcAft>
              <a:buNone/>
              <a:tabLst/>
              <a:defRPr sz="1800" b="0" i="0" u="none" strike="noStrike" kern="0" cap="none" spc="0" baseline="0">
                <a:solidFill>
                  <a:srgbClr val="000000"/>
                </a:solidFill>
                <a:uFillTx/>
              </a:defRPr>
            </a:pPr>
            <a:r>
              <a:rPr lang="zh-TW" altLang="en-US" sz="3600" b="1" kern="0" dirty="0">
                <a:solidFill>
                  <a:srgbClr val="000000"/>
                </a:solidFill>
                <a:latin typeface="微軟正黑體" panose="020B0604030504040204" pitchFamily="34" charset="-120"/>
                <a:ea typeface="微軟正黑體" panose="020B0604030504040204" pitchFamily="34" charset="-120"/>
                <a:cs typeface="Arial"/>
              </a:rPr>
              <a:t>   </a:t>
            </a:r>
            <a:r>
              <a:rPr lang="zh-TW" alt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包括以強暴、脅迫、恐嚇、使用催眠術或藥物控</a:t>
            </a:r>
            <a:endParaRPr lang="en-US" alt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1" indent="0" algn="l" defTabSz="1287466" rtl="0" fontAlgn="auto" hangingPunct="1">
              <a:lnSpc>
                <a:spcPts val="4200"/>
              </a:lnSpc>
              <a:spcBef>
                <a:spcPts val="0"/>
              </a:spcBef>
              <a:spcAft>
                <a:spcPts val="0"/>
              </a:spcAft>
              <a:buNone/>
              <a:tabLst/>
              <a:defRPr sz="1800" b="0" i="0" u="none" strike="noStrike" kern="0" cap="none" spc="0" baseline="0">
                <a:solidFill>
                  <a:srgbClr val="000000"/>
                </a:solidFill>
                <a:uFillTx/>
              </a:defRPr>
            </a:pPr>
            <a:r>
              <a:rPr lang="zh-TW" altLang="en-US" sz="3600" b="1" kern="0" dirty="0">
                <a:solidFill>
                  <a:srgbClr val="000000"/>
                </a:solidFill>
                <a:latin typeface="微軟正黑體" panose="020B0604030504040204" pitchFamily="34" charset="-120"/>
                <a:ea typeface="微軟正黑體" panose="020B0604030504040204" pitchFamily="34" charset="-120"/>
                <a:cs typeface="Arial"/>
              </a:rPr>
              <a:t>   </a:t>
            </a:r>
            <a:r>
              <a:rPr lang="zh-TW" alt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制等方式</a:t>
            </a: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endParaRPr 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1" indent="0" algn="l" defTabSz="1287466" rtl="0" fontAlgn="auto" hangingPunct="1">
              <a:lnSpc>
                <a:spcPts val="4200"/>
              </a:lnSpc>
              <a:spcBef>
                <a:spcPts val="0"/>
              </a:spcBef>
              <a:spcAft>
                <a:spcPts val="0"/>
              </a:spcAft>
              <a:buNone/>
              <a:tabLst/>
              <a:defRPr sz="1800" b="0" i="0" u="none" strike="noStrike" kern="0" cap="none" spc="0" baseline="0">
                <a:solidFill>
                  <a:srgbClr val="000000"/>
                </a:solidFill>
                <a:uFillTx/>
              </a:defRPr>
            </a:pPr>
            <a:endParaRPr 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1" indent="0" algn="l" defTabSz="1287466" rtl="0" fontAlgn="auto" hangingPunct="1">
              <a:lnSpc>
                <a:spcPts val="4200"/>
              </a:lnSpc>
              <a:spcBef>
                <a:spcPts val="0"/>
              </a:spcBef>
              <a:spcAft>
                <a:spcPts val="0"/>
              </a:spcAft>
              <a:buNone/>
              <a:tabLst/>
              <a:defRPr sz="1800" b="0" i="0" u="none" strike="noStrike" kern="0" cap="none" spc="0" baseline="0">
                <a:solidFill>
                  <a:srgbClr val="000000"/>
                </a:solidFill>
                <a:uFillTx/>
              </a:defRPr>
            </a:pPr>
            <a:r>
              <a:rPr 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alt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對</a:t>
            </a:r>
            <a:r>
              <a:rPr lang="zh-TW" sz="36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未滿</a:t>
            </a:r>
            <a:r>
              <a:rPr lang="en-US" sz="36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16</a:t>
            </a:r>
            <a:r>
              <a:rPr lang="zh-TW" sz="36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歲</a:t>
            </a: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未成年人發生性行為，合意與否均</a:t>
            </a:r>
            <a:endParaRPr 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1" indent="0" algn="l" defTabSz="1287466" rtl="0" fontAlgn="auto" hangingPunct="1">
              <a:lnSpc>
                <a:spcPts val="4200"/>
              </a:lnSpc>
              <a:spcBef>
                <a:spcPts val="0"/>
              </a:spcBef>
              <a:spcAft>
                <a:spcPts val="0"/>
              </a:spcAft>
              <a:buNone/>
              <a:tabLst/>
              <a:defRPr sz="1800" b="0" i="0" u="none" strike="noStrike" kern="0" cap="none" spc="0" baseline="0">
                <a:solidFill>
                  <a:srgbClr val="000000"/>
                </a:solidFill>
                <a:uFillTx/>
              </a:defRPr>
            </a:pPr>
            <a:r>
              <a:rPr 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觸犯妨害性自主罪</a:t>
            </a:r>
            <a:r>
              <a:rPr 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刑法第</a:t>
            </a:r>
            <a:r>
              <a:rPr 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227</a:t>
            </a: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條第</a:t>
            </a:r>
            <a:r>
              <a:rPr 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3</a:t>
            </a: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項</a:t>
            </a:r>
            <a:r>
              <a:rPr 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endParaRPr lang="en-US" sz="36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endParaRPr>
          </a:p>
        </p:txBody>
      </p:sp>
      <p:pic>
        <p:nvPicPr>
          <p:cNvPr id="6" name="圖片 1"/>
          <p:cNvPicPr>
            <a:picLocks noChangeAspect="1"/>
          </p:cNvPicPr>
          <p:nvPr/>
        </p:nvPicPr>
        <p:blipFill>
          <a:blip r:embed="rId4"/>
          <a:srcRect/>
          <a:stretch>
            <a:fillRect/>
          </a:stretch>
        </p:blipFill>
        <p:spPr>
          <a:xfrm>
            <a:off x="3671490" y="3556395"/>
            <a:ext cx="766760" cy="759619"/>
          </a:xfrm>
          <a:prstGeom prst="rect">
            <a:avLst/>
          </a:prstGeom>
          <a:noFill/>
          <a:ln cap="flat">
            <a:noFill/>
          </a:ln>
        </p:spPr>
      </p:pic>
      <p:pic>
        <p:nvPicPr>
          <p:cNvPr id="7" name="圖片 3"/>
          <p:cNvPicPr>
            <a:picLocks noChangeAspect="1"/>
          </p:cNvPicPr>
          <p:nvPr/>
        </p:nvPicPr>
        <p:blipFill>
          <a:blip r:embed="rId5"/>
          <a:srcRect/>
          <a:stretch>
            <a:fillRect/>
          </a:stretch>
        </p:blipFill>
        <p:spPr>
          <a:xfrm>
            <a:off x="3654820" y="5586405"/>
            <a:ext cx="783430" cy="781053"/>
          </a:xfrm>
          <a:prstGeom prst="rect">
            <a:avLst/>
          </a:prstGeom>
          <a:noFill/>
          <a:ln cap="flat">
            <a:noFill/>
          </a:ln>
        </p:spPr>
      </p:pic>
      <p:pic>
        <p:nvPicPr>
          <p:cNvPr id="9" name="圖片 1"/>
          <p:cNvPicPr>
            <a:picLocks noChangeAspect="1"/>
          </p:cNvPicPr>
          <p:nvPr/>
        </p:nvPicPr>
        <p:blipFill>
          <a:blip r:embed="rId6"/>
          <a:stretch>
            <a:fillRect/>
          </a:stretch>
        </p:blipFill>
        <p:spPr>
          <a:xfrm>
            <a:off x="367113" y="8544254"/>
            <a:ext cx="1956989" cy="1505843"/>
          </a:xfrm>
          <a:prstGeom prst="rect">
            <a:avLst/>
          </a:prstGeom>
          <a:noFill/>
          <a:ln cap="flat">
            <a:noFill/>
          </a:ln>
        </p:spPr>
      </p:pic>
      <p:pic>
        <p:nvPicPr>
          <p:cNvPr id="5" name="圖片 4">
            <a:extLst>
              <a:ext uri="{FF2B5EF4-FFF2-40B4-BE49-F238E27FC236}">
                <a16:creationId xmlns:a16="http://schemas.microsoft.com/office/drawing/2014/main" id="{A9D1366F-777F-4B7D-B777-173149661B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89453" y="6995527"/>
            <a:ext cx="2297486" cy="2832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grpSp>
        <p:nvGrpSpPr>
          <p:cNvPr id="2" name="Google Shape;210;p15"/>
          <p:cNvGrpSpPr/>
          <p:nvPr/>
        </p:nvGrpSpPr>
        <p:grpSpPr>
          <a:xfrm>
            <a:off x="363967" y="283848"/>
            <a:ext cx="17439793" cy="9369975"/>
            <a:chOff x="363967" y="283848"/>
            <a:chExt cx="17439793" cy="9369975"/>
          </a:xfrm>
        </p:grpSpPr>
        <p:sp>
          <p:nvSpPr>
            <p:cNvPr id="3" name="Google Shape;211;p15"/>
            <p:cNvSpPr/>
            <p:nvPr/>
          </p:nvSpPr>
          <p:spPr>
            <a:xfrm>
              <a:off x="363967" y="283848"/>
              <a:ext cx="17439793" cy="9369975"/>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91421" tIns="45701" rIns="91421"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4" name="Google Shape;212;p15"/>
            <p:cNvSpPr txBox="1"/>
            <p:nvPr/>
          </p:nvSpPr>
          <p:spPr>
            <a:xfrm>
              <a:off x="363967" y="283848"/>
              <a:ext cx="3086099" cy="308609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 name="Google Shape;213;p15"/>
          <p:cNvGrpSpPr/>
          <p:nvPr/>
        </p:nvGrpSpPr>
        <p:grpSpPr>
          <a:xfrm>
            <a:off x="1403649" y="1350276"/>
            <a:ext cx="2587075" cy="794092"/>
            <a:chOff x="1403649" y="1350276"/>
            <a:chExt cx="2587075" cy="794092"/>
          </a:xfrm>
        </p:grpSpPr>
        <p:grpSp>
          <p:nvGrpSpPr>
            <p:cNvPr id="6" name="Google Shape;214;p15"/>
            <p:cNvGrpSpPr/>
            <p:nvPr/>
          </p:nvGrpSpPr>
          <p:grpSpPr>
            <a:xfrm>
              <a:off x="1403649" y="1350276"/>
              <a:ext cx="260411" cy="261582"/>
              <a:chOff x="1403649" y="1350276"/>
              <a:chExt cx="260411" cy="261582"/>
            </a:xfrm>
          </p:grpSpPr>
          <p:sp>
            <p:nvSpPr>
              <p:cNvPr id="7" name="Google Shape;215;p15"/>
              <p:cNvSpPr/>
              <p:nvPr/>
            </p:nvSpPr>
            <p:spPr>
              <a:xfrm>
                <a:off x="1403649"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 name="Google Shape;216;p15"/>
              <p:cNvSpPr txBox="1"/>
              <p:nvPr/>
            </p:nvSpPr>
            <p:spPr>
              <a:xfrm>
                <a:off x="1427588"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9" name="Google Shape;217;p15"/>
            <p:cNvGrpSpPr/>
            <p:nvPr/>
          </p:nvGrpSpPr>
          <p:grpSpPr>
            <a:xfrm>
              <a:off x="1991736" y="1350276"/>
              <a:ext cx="260411" cy="261582"/>
              <a:chOff x="1991736" y="1350276"/>
              <a:chExt cx="260411" cy="261582"/>
            </a:xfrm>
          </p:grpSpPr>
          <p:sp>
            <p:nvSpPr>
              <p:cNvPr id="10" name="Google Shape;218;p15"/>
              <p:cNvSpPr/>
              <p:nvPr/>
            </p:nvSpPr>
            <p:spPr>
              <a:xfrm>
                <a:off x="1991736"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1" name="Google Shape;219;p15"/>
              <p:cNvSpPr txBox="1"/>
              <p:nvPr/>
            </p:nvSpPr>
            <p:spPr>
              <a:xfrm>
                <a:off x="2015675"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2" name="Google Shape;220;p15"/>
            <p:cNvGrpSpPr/>
            <p:nvPr/>
          </p:nvGrpSpPr>
          <p:grpSpPr>
            <a:xfrm>
              <a:off x="2579815" y="1350276"/>
              <a:ext cx="260411" cy="261582"/>
              <a:chOff x="2579815" y="1350276"/>
              <a:chExt cx="260411" cy="261582"/>
            </a:xfrm>
          </p:grpSpPr>
          <p:sp>
            <p:nvSpPr>
              <p:cNvPr id="13" name="Google Shape;221;p15"/>
              <p:cNvSpPr/>
              <p:nvPr/>
            </p:nvSpPr>
            <p:spPr>
              <a:xfrm>
                <a:off x="257981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Google Shape;222;p15"/>
              <p:cNvSpPr txBox="1"/>
              <p:nvPr/>
            </p:nvSpPr>
            <p:spPr>
              <a:xfrm>
                <a:off x="260375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5" name="Google Shape;223;p15"/>
            <p:cNvGrpSpPr/>
            <p:nvPr/>
          </p:nvGrpSpPr>
          <p:grpSpPr>
            <a:xfrm>
              <a:off x="1403649" y="1882786"/>
              <a:ext cx="260411" cy="261582"/>
              <a:chOff x="1403649" y="1882786"/>
              <a:chExt cx="260411" cy="261582"/>
            </a:xfrm>
          </p:grpSpPr>
          <p:sp>
            <p:nvSpPr>
              <p:cNvPr id="16" name="Google Shape;224;p15"/>
              <p:cNvSpPr/>
              <p:nvPr/>
            </p:nvSpPr>
            <p:spPr>
              <a:xfrm>
                <a:off x="1403649"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7" name="Google Shape;225;p15"/>
              <p:cNvSpPr txBox="1"/>
              <p:nvPr/>
            </p:nvSpPr>
            <p:spPr>
              <a:xfrm>
                <a:off x="1427588"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8" name="Google Shape;226;p15"/>
            <p:cNvGrpSpPr/>
            <p:nvPr/>
          </p:nvGrpSpPr>
          <p:grpSpPr>
            <a:xfrm>
              <a:off x="1991736" y="1882786"/>
              <a:ext cx="260411" cy="261582"/>
              <a:chOff x="1991736" y="1882786"/>
              <a:chExt cx="260411" cy="261582"/>
            </a:xfrm>
          </p:grpSpPr>
          <p:sp>
            <p:nvSpPr>
              <p:cNvPr id="19" name="Google Shape;227;p15"/>
              <p:cNvSpPr/>
              <p:nvPr/>
            </p:nvSpPr>
            <p:spPr>
              <a:xfrm>
                <a:off x="1991736"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0" name="Google Shape;228;p15"/>
              <p:cNvSpPr txBox="1"/>
              <p:nvPr/>
            </p:nvSpPr>
            <p:spPr>
              <a:xfrm>
                <a:off x="2015675"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1" name="Google Shape;229;p15"/>
            <p:cNvGrpSpPr/>
            <p:nvPr/>
          </p:nvGrpSpPr>
          <p:grpSpPr>
            <a:xfrm>
              <a:off x="2579815" y="1882786"/>
              <a:ext cx="260411" cy="261582"/>
              <a:chOff x="2579815" y="1882786"/>
              <a:chExt cx="260411" cy="261582"/>
            </a:xfrm>
          </p:grpSpPr>
          <p:sp>
            <p:nvSpPr>
              <p:cNvPr id="22" name="Google Shape;230;p15"/>
              <p:cNvSpPr/>
              <p:nvPr/>
            </p:nvSpPr>
            <p:spPr>
              <a:xfrm>
                <a:off x="257981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3" name="Google Shape;231;p15"/>
              <p:cNvSpPr txBox="1"/>
              <p:nvPr/>
            </p:nvSpPr>
            <p:spPr>
              <a:xfrm>
                <a:off x="260375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4" name="Google Shape;232;p15"/>
            <p:cNvGrpSpPr/>
            <p:nvPr/>
          </p:nvGrpSpPr>
          <p:grpSpPr>
            <a:xfrm>
              <a:off x="3142225" y="1350276"/>
              <a:ext cx="260411" cy="261582"/>
              <a:chOff x="3142225" y="1350276"/>
              <a:chExt cx="260411" cy="261582"/>
            </a:xfrm>
          </p:grpSpPr>
          <p:sp>
            <p:nvSpPr>
              <p:cNvPr id="25" name="Google Shape;233;p15"/>
              <p:cNvSpPr/>
              <p:nvPr/>
            </p:nvSpPr>
            <p:spPr>
              <a:xfrm>
                <a:off x="314222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6" name="Google Shape;234;p15"/>
              <p:cNvSpPr txBox="1"/>
              <p:nvPr/>
            </p:nvSpPr>
            <p:spPr>
              <a:xfrm>
                <a:off x="316617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7" name="Google Shape;235;p15"/>
            <p:cNvGrpSpPr/>
            <p:nvPr/>
          </p:nvGrpSpPr>
          <p:grpSpPr>
            <a:xfrm>
              <a:off x="3730313" y="1350276"/>
              <a:ext cx="260411" cy="261582"/>
              <a:chOff x="3730313" y="1350276"/>
              <a:chExt cx="260411" cy="261582"/>
            </a:xfrm>
          </p:grpSpPr>
          <p:sp>
            <p:nvSpPr>
              <p:cNvPr id="28" name="Google Shape;236;p15"/>
              <p:cNvSpPr/>
              <p:nvPr/>
            </p:nvSpPr>
            <p:spPr>
              <a:xfrm>
                <a:off x="3730313"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9" name="Google Shape;237;p15"/>
              <p:cNvSpPr txBox="1"/>
              <p:nvPr/>
            </p:nvSpPr>
            <p:spPr>
              <a:xfrm>
                <a:off x="3754252"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0" name="Google Shape;238;p15"/>
            <p:cNvGrpSpPr/>
            <p:nvPr/>
          </p:nvGrpSpPr>
          <p:grpSpPr>
            <a:xfrm>
              <a:off x="3142225" y="1882786"/>
              <a:ext cx="260411" cy="261582"/>
              <a:chOff x="3142225" y="1882786"/>
              <a:chExt cx="260411" cy="261582"/>
            </a:xfrm>
          </p:grpSpPr>
          <p:sp>
            <p:nvSpPr>
              <p:cNvPr id="31" name="Google Shape;239;p15"/>
              <p:cNvSpPr/>
              <p:nvPr/>
            </p:nvSpPr>
            <p:spPr>
              <a:xfrm>
                <a:off x="314222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2" name="Google Shape;240;p15"/>
              <p:cNvSpPr txBox="1"/>
              <p:nvPr/>
            </p:nvSpPr>
            <p:spPr>
              <a:xfrm>
                <a:off x="316617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3" name="Google Shape;241;p15"/>
            <p:cNvGrpSpPr/>
            <p:nvPr/>
          </p:nvGrpSpPr>
          <p:grpSpPr>
            <a:xfrm>
              <a:off x="3730313" y="1882786"/>
              <a:ext cx="260411" cy="261582"/>
              <a:chOff x="3730313" y="1882786"/>
              <a:chExt cx="260411" cy="261582"/>
            </a:xfrm>
          </p:grpSpPr>
          <p:sp>
            <p:nvSpPr>
              <p:cNvPr id="34" name="Google Shape;242;p15"/>
              <p:cNvSpPr/>
              <p:nvPr/>
            </p:nvSpPr>
            <p:spPr>
              <a:xfrm>
                <a:off x="3730313"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5" name="Google Shape;243;p15"/>
              <p:cNvSpPr txBox="1"/>
              <p:nvPr/>
            </p:nvSpPr>
            <p:spPr>
              <a:xfrm>
                <a:off x="3754252"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pic>
        <p:nvPicPr>
          <p:cNvPr id="36" name="圖片 1"/>
          <p:cNvPicPr>
            <a:picLocks noChangeAspect="1"/>
          </p:cNvPicPr>
          <p:nvPr/>
        </p:nvPicPr>
        <p:blipFill>
          <a:blip r:embed="rId3"/>
          <a:stretch>
            <a:fillRect/>
          </a:stretch>
        </p:blipFill>
        <p:spPr>
          <a:xfrm>
            <a:off x="5605272" y="2427073"/>
            <a:ext cx="5057445" cy="5083515"/>
          </a:xfrm>
          <a:prstGeom prst="rect">
            <a:avLst/>
          </a:prstGeom>
          <a:noFill/>
          <a:ln cap="flat">
            <a:noFill/>
          </a:ln>
        </p:spPr>
      </p:pic>
      <p:grpSp>
        <p:nvGrpSpPr>
          <p:cNvPr id="37" name="Google Shape;247;p15"/>
          <p:cNvGrpSpPr/>
          <p:nvPr/>
        </p:nvGrpSpPr>
        <p:grpSpPr>
          <a:xfrm>
            <a:off x="14836094" y="4979904"/>
            <a:ext cx="3318549" cy="794092"/>
            <a:chOff x="14836094" y="4979904"/>
            <a:chExt cx="3318549" cy="794092"/>
          </a:xfrm>
        </p:grpSpPr>
        <p:grpSp>
          <p:nvGrpSpPr>
            <p:cNvPr id="38" name="Google Shape;248;p15"/>
            <p:cNvGrpSpPr/>
            <p:nvPr/>
          </p:nvGrpSpPr>
          <p:grpSpPr>
            <a:xfrm>
              <a:off x="14836094" y="4979904"/>
              <a:ext cx="231955" cy="261582"/>
              <a:chOff x="14836094" y="4979904"/>
              <a:chExt cx="231955" cy="261582"/>
            </a:xfrm>
          </p:grpSpPr>
          <p:sp>
            <p:nvSpPr>
              <p:cNvPr id="39" name="Google Shape;249;p15"/>
              <p:cNvSpPr/>
              <p:nvPr/>
            </p:nvSpPr>
            <p:spPr>
              <a:xfrm>
                <a:off x="14836094"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0" name="Google Shape;250;p15"/>
              <p:cNvSpPr txBox="1"/>
              <p:nvPr/>
            </p:nvSpPr>
            <p:spPr>
              <a:xfrm>
                <a:off x="14857418"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1" name="Google Shape;251;p15"/>
            <p:cNvGrpSpPr/>
            <p:nvPr/>
          </p:nvGrpSpPr>
          <p:grpSpPr>
            <a:xfrm>
              <a:off x="15359908" y="4979904"/>
              <a:ext cx="231955" cy="261582"/>
              <a:chOff x="15359908" y="4979904"/>
              <a:chExt cx="231955" cy="261582"/>
            </a:xfrm>
          </p:grpSpPr>
          <p:sp>
            <p:nvSpPr>
              <p:cNvPr id="42" name="Google Shape;252;p15"/>
              <p:cNvSpPr/>
              <p:nvPr/>
            </p:nvSpPr>
            <p:spPr>
              <a:xfrm>
                <a:off x="15359908"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3" name="Google Shape;253;p15"/>
              <p:cNvSpPr txBox="1"/>
              <p:nvPr/>
            </p:nvSpPr>
            <p:spPr>
              <a:xfrm>
                <a:off x="15381232"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4" name="Google Shape;254;p15"/>
            <p:cNvGrpSpPr/>
            <p:nvPr/>
          </p:nvGrpSpPr>
          <p:grpSpPr>
            <a:xfrm>
              <a:off x="15883722" y="4979904"/>
              <a:ext cx="231955" cy="261582"/>
              <a:chOff x="15883722" y="4979904"/>
              <a:chExt cx="231955" cy="261582"/>
            </a:xfrm>
          </p:grpSpPr>
          <p:sp>
            <p:nvSpPr>
              <p:cNvPr id="45" name="Google Shape;255;p15"/>
              <p:cNvSpPr/>
              <p:nvPr/>
            </p:nvSpPr>
            <p:spPr>
              <a:xfrm>
                <a:off x="15883722"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6" name="Google Shape;256;p15"/>
              <p:cNvSpPr txBox="1"/>
              <p:nvPr/>
            </p:nvSpPr>
            <p:spPr>
              <a:xfrm>
                <a:off x="15905037"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7" name="Google Shape;257;p15"/>
            <p:cNvGrpSpPr/>
            <p:nvPr/>
          </p:nvGrpSpPr>
          <p:grpSpPr>
            <a:xfrm>
              <a:off x="14836094" y="5512414"/>
              <a:ext cx="231955" cy="261582"/>
              <a:chOff x="14836094" y="5512414"/>
              <a:chExt cx="231955" cy="261582"/>
            </a:xfrm>
          </p:grpSpPr>
          <p:sp>
            <p:nvSpPr>
              <p:cNvPr id="48" name="Google Shape;258;p15"/>
              <p:cNvSpPr/>
              <p:nvPr/>
            </p:nvSpPr>
            <p:spPr>
              <a:xfrm>
                <a:off x="14836094"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9" name="Google Shape;259;p15"/>
              <p:cNvSpPr txBox="1"/>
              <p:nvPr/>
            </p:nvSpPr>
            <p:spPr>
              <a:xfrm>
                <a:off x="14857418"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0" name="Google Shape;260;p15"/>
            <p:cNvGrpSpPr/>
            <p:nvPr/>
          </p:nvGrpSpPr>
          <p:grpSpPr>
            <a:xfrm>
              <a:off x="15359908" y="5512414"/>
              <a:ext cx="231955" cy="261582"/>
              <a:chOff x="15359908" y="5512414"/>
              <a:chExt cx="231955" cy="261582"/>
            </a:xfrm>
          </p:grpSpPr>
          <p:sp>
            <p:nvSpPr>
              <p:cNvPr id="51" name="Google Shape;261;p15"/>
              <p:cNvSpPr/>
              <p:nvPr/>
            </p:nvSpPr>
            <p:spPr>
              <a:xfrm>
                <a:off x="15359908"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2" name="Google Shape;262;p15"/>
              <p:cNvSpPr txBox="1"/>
              <p:nvPr/>
            </p:nvSpPr>
            <p:spPr>
              <a:xfrm>
                <a:off x="15381232"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3" name="Google Shape;263;p15"/>
            <p:cNvGrpSpPr/>
            <p:nvPr/>
          </p:nvGrpSpPr>
          <p:grpSpPr>
            <a:xfrm>
              <a:off x="15883722" y="5512414"/>
              <a:ext cx="231955" cy="261582"/>
              <a:chOff x="15883722" y="5512414"/>
              <a:chExt cx="231955" cy="261582"/>
            </a:xfrm>
          </p:grpSpPr>
          <p:sp>
            <p:nvSpPr>
              <p:cNvPr id="54" name="Google Shape;264;p15"/>
              <p:cNvSpPr/>
              <p:nvPr/>
            </p:nvSpPr>
            <p:spPr>
              <a:xfrm>
                <a:off x="15883722"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5" name="Google Shape;265;p15"/>
              <p:cNvSpPr txBox="1"/>
              <p:nvPr/>
            </p:nvSpPr>
            <p:spPr>
              <a:xfrm>
                <a:off x="15905037"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6" name="Google Shape;266;p15"/>
            <p:cNvGrpSpPr/>
            <p:nvPr/>
          </p:nvGrpSpPr>
          <p:grpSpPr>
            <a:xfrm>
              <a:off x="16384676" y="4979904"/>
              <a:ext cx="231955" cy="261582"/>
              <a:chOff x="16384676" y="4979904"/>
              <a:chExt cx="231955" cy="261582"/>
            </a:xfrm>
          </p:grpSpPr>
          <p:sp>
            <p:nvSpPr>
              <p:cNvPr id="57" name="Google Shape;267;p15"/>
              <p:cNvSpPr/>
              <p:nvPr/>
            </p:nvSpPr>
            <p:spPr>
              <a:xfrm>
                <a:off x="16384676"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8" name="Google Shape;268;p15"/>
              <p:cNvSpPr txBox="1"/>
              <p:nvPr/>
            </p:nvSpPr>
            <p:spPr>
              <a:xfrm>
                <a:off x="16406000"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9" name="Google Shape;269;p15"/>
            <p:cNvGrpSpPr/>
            <p:nvPr/>
          </p:nvGrpSpPr>
          <p:grpSpPr>
            <a:xfrm>
              <a:off x="16908490" y="4979904"/>
              <a:ext cx="231955" cy="261582"/>
              <a:chOff x="16908490" y="4979904"/>
              <a:chExt cx="231955" cy="261582"/>
            </a:xfrm>
          </p:grpSpPr>
          <p:sp>
            <p:nvSpPr>
              <p:cNvPr id="60" name="Google Shape;270;p15"/>
              <p:cNvSpPr/>
              <p:nvPr/>
            </p:nvSpPr>
            <p:spPr>
              <a:xfrm>
                <a:off x="16908490"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1" name="Google Shape;271;p15"/>
              <p:cNvSpPr txBox="1"/>
              <p:nvPr/>
            </p:nvSpPr>
            <p:spPr>
              <a:xfrm>
                <a:off x="16929814"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2" name="Google Shape;272;p15"/>
            <p:cNvGrpSpPr/>
            <p:nvPr/>
          </p:nvGrpSpPr>
          <p:grpSpPr>
            <a:xfrm>
              <a:off x="16384676" y="5512414"/>
              <a:ext cx="231955" cy="261582"/>
              <a:chOff x="16384676" y="5512414"/>
              <a:chExt cx="231955" cy="261582"/>
            </a:xfrm>
          </p:grpSpPr>
          <p:sp>
            <p:nvSpPr>
              <p:cNvPr id="63" name="Google Shape;273;p15"/>
              <p:cNvSpPr/>
              <p:nvPr/>
            </p:nvSpPr>
            <p:spPr>
              <a:xfrm>
                <a:off x="16384676"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4" name="Google Shape;274;p15"/>
              <p:cNvSpPr txBox="1"/>
              <p:nvPr/>
            </p:nvSpPr>
            <p:spPr>
              <a:xfrm>
                <a:off x="16406000"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5" name="Google Shape;275;p15"/>
            <p:cNvGrpSpPr/>
            <p:nvPr/>
          </p:nvGrpSpPr>
          <p:grpSpPr>
            <a:xfrm>
              <a:off x="16908490" y="5512414"/>
              <a:ext cx="231955" cy="261582"/>
              <a:chOff x="16908490" y="5512414"/>
              <a:chExt cx="231955" cy="261582"/>
            </a:xfrm>
          </p:grpSpPr>
          <p:sp>
            <p:nvSpPr>
              <p:cNvPr id="66" name="Google Shape;276;p15"/>
              <p:cNvSpPr/>
              <p:nvPr/>
            </p:nvSpPr>
            <p:spPr>
              <a:xfrm>
                <a:off x="16908490"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7" name="Google Shape;277;p15"/>
              <p:cNvSpPr txBox="1"/>
              <p:nvPr/>
            </p:nvSpPr>
            <p:spPr>
              <a:xfrm>
                <a:off x="16929814"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68" name="Google Shape;278;p15"/>
            <p:cNvSpPr txBox="1"/>
            <p:nvPr/>
          </p:nvSpPr>
          <p:spPr>
            <a:xfrm>
              <a:off x="17441521"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69" name="Google Shape;279;p15"/>
            <p:cNvSpPr txBox="1"/>
            <p:nvPr/>
          </p:nvSpPr>
          <p:spPr>
            <a:xfrm>
              <a:off x="17965335"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0" name="Google Shape;280;p15"/>
            <p:cNvSpPr txBox="1"/>
            <p:nvPr/>
          </p:nvSpPr>
          <p:spPr>
            <a:xfrm>
              <a:off x="17441521"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1" name="Google Shape;281;p15"/>
            <p:cNvSpPr txBox="1"/>
            <p:nvPr/>
          </p:nvSpPr>
          <p:spPr>
            <a:xfrm>
              <a:off x="17965335"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72" name="Google Shape;244;p15"/>
          <p:cNvSpPr txBox="1"/>
          <p:nvPr/>
        </p:nvSpPr>
        <p:spPr>
          <a:xfrm>
            <a:off x="3235220" y="3958958"/>
            <a:ext cx="9809646" cy="162159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TW" sz="96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本市通報案件樣態</a:t>
            </a:r>
            <a:endParaRPr lang="en-US" sz="9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pic>
        <p:nvPicPr>
          <p:cNvPr id="73" name="圖片 2"/>
          <p:cNvPicPr>
            <a:picLocks noChangeAspect="1"/>
          </p:cNvPicPr>
          <p:nvPr/>
        </p:nvPicPr>
        <p:blipFill>
          <a:blip r:embed="rId4"/>
          <a:stretch>
            <a:fillRect/>
          </a:stretch>
        </p:blipFill>
        <p:spPr>
          <a:xfrm>
            <a:off x="15520787" y="2889147"/>
            <a:ext cx="2221543" cy="2221543"/>
          </a:xfrm>
          <a:prstGeom prst="rect">
            <a:avLst/>
          </a:prstGeom>
          <a:noFill/>
          <a:ln cap="flat">
            <a:noFill/>
          </a:ln>
        </p:spPr>
      </p:pic>
      <p:pic>
        <p:nvPicPr>
          <p:cNvPr id="74" name="圖片 3"/>
          <p:cNvPicPr>
            <a:picLocks noChangeAspect="1"/>
          </p:cNvPicPr>
          <p:nvPr/>
        </p:nvPicPr>
        <p:blipFill>
          <a:blip r:embed="rId5"/>
          <a:stretch>
            <a:fillRect/>
          </a:stretch>
        </p:blipFill>
        <p:spPr>
          <a:xfrm>
            <a:off x="363967" y="8531269"/>
            <a:ext cx="1956989" cy="1499744"/>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圖片 26">
            <a:extLst>
              <a:ext uri="{FF2B5EF4-FFF2-40B4-BE49-F238E27FC236}">
                <a16:creationId xmlns:a16="http://schemas.microsoft.com/office/drawing/2014/main" id="{5B9F8D10-7C12-4452-AF33-F06B8D38F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28650" y="289612"/>
            <a:ext cx="7813709" cy="11578838"/>
          </a:xfrm>
          <a:prstGeom prst="rect">
            <a:avLst/>
          </a:prstGeom>
        </p:spPr>
      </p:pic>
      <p:sp>
        <p:nvSpPr>
          <p:cNvPr id="18" name="矩形: 圓角 17">
            <a:extLst>
              <a:ext uri="{FF2B5EF4-FFF2-40B4-BE49-F238E27FC236}">
                <a16:creationId xmlns:a16="http://schemas.microsoft.com/office/drawing/2014/main" id="{8CE03875-A936-49D1-B82B-3B38EAE063CD}"/>
              </a:ext>
            </a:extLst>
          </p:cNvPr>
          <p:cNvSpPr/>
          <p:nvPr/>
        </p:nvSpPr>
        <p:spPr>
          <a:xfrm>
            <a:off x="9386897" y="3779639"/>
            <a:ext cx="7929554" cy="4598784"/>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7" name="矩形: 圓角 16">
            <a:extLst>
              <a:ext uri="{FF2B5EF4-FFF2-40B4-BE49-F238E27FC236}">
                <a16:creationId xmlns:a16="http://schemas.microsoft.com/office/drawing/2014/main" id="{B12D532A-2C3A-4355-994D-833A3C78E738}"/>
              </a:ext>
            </a:extLst>
          </p:cNvPr>
          <p:cNvSpPr/>
          <p:nvPr/>
        </p:nvSpPr>
        <p:spPr>
          <a:xfrm>
            <a:off x="948702" y="3758271"/>
            <a:ext cx="7886692" cy="4598784"/>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dirty="0"/>
          </a:p>
        </p:txBody>
      </p:sp>
      <p:sp>
        <p:nvSpPr>
          <p:cNvPr id="23" name="矩形标注 22">
            <a:extLst>
              <a:ext uri="{FF2B5EF4-FFF2-40B4-BE49-F238E27FC236}">
                <a16:creationId xmlns:a16="http://schemas.microsoft.com/office/drawing/2014/main" id="{12FDF065-C1A5-4A97-A486-5B8184E71A6D}"/>
              </a:ext>
            </a:extLst>
          </p:cNvPr>
          <p:cNvSpPr>
            <a:spLocks noChangeArrowheads="1"/>
          </p:cNvSpPr>
          <p:nvPr/>
        </p:nvSpPr>
        <p:spPr bwMode="auto">
          <a:xfrm>
            <a:off x="10900675" y="2146107"/>
            <a:ext cx="2057400" cy="1377950"/>
          </a:xfrm>
          <a:prstGeom prst="wedgeRectCallout">
            <a:avLst>
              <a:gd name="adj1" fmla="val -28241"/>
              <a:gd name="adj2" fmla="val 79083"/>
            </a:avLst>
          </a:prstGeom>
          <a:solidFill>
            <a:srgbClr val="A1BD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2" name="矩形标注 6">
            <a:extLst>
              <a:ext uri="{FF2B5EF4-FFF2-40B4-BE49-F238E27FC236}">
                <a16:creationId xmlns:a16="http://schemas.microsoft.com/office/drawing/2014/main" id="{B23ABBBE-1911-47AE-8BE4-1DDCB18F0441}"/>
              </a:ext>
            </a:extLst>
          </p:cNvPr>
          <p:cNvSpPr>
            <a:spLocks noChangeArrowheads="1"/>
          </p:cNvSpPr>
          <p:nvPr/>
        </p:nvSpPr>
        <p:spPr bwMode="auto">
          <a:xfrm>
            <a:off x="1978118" y="2105204"/>
            <a:ext cx="2057400" cy="1381654"/>
          </a:xfrm>
          <a:prstGeom prst="wedgeRectCallout">
            <a:avLst>
              <a:gd name="adj1" fmla="val -28241"/>
              <a:gd name="adj2" fmla="val 79083"/>
            </a:avLst>
          </a:prstGeom>
          <a:solidFill>
            <a:srgbClr val="F58D76"/>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 name="TextBox 9"/>
          <p:cNvSpPr txBox="1"/>
          <p:nvPr/>
        </p:nvSpPr>
        <p:spPr>
          <a:xfrm>
            <a:off x="762492" y="2237565"/>
            <a:ext cx="4002877" cy="92333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0" cap="none" spc="0" baseline="0" dirty="0">
                <a:solidFill>
                  <a:srgbClr val="0000CC"/>
                </a:solidFill>
                <a:uFillTx/>
                <a:latin typeface="微軟正黑體" panose="020B0604030504040204" pitchFamily="34" charset="-120"/>
                <a:ea typeface="微軟正黑體" panose="020B0604030504040204" pitchFamily="34" charset="-120"/>
                <a:cs typeface="Arial"/>
              </a:rPr>
              <a:t> </a:t>
            </a:r>
            <a:r>
              <a:rPr lang="zh-TW" sz="5400" b="1" i="0" u="none" strike="noStrike" kern="0" cap="none" spc="0" baseline="0" dirty="0">
                <a:solidFill>
                  <a:schemeClr val="bg1"/>
                </a:solidFill>
                <a:uFillTx/>
                <a:latin typeface="微軟正黑體" panose="020B0604030504040204" pitchFamily="34" charset="-120"/>
                <a:ea typeface="微軟正黑體" panose="020B0604030504040204" pitchFamily="34" charset="-120"/>
                <a:cs typeface="Arial"/>
              </a:rPr>
              <a:t>性交</a:t>
            </a:r>
            <a:endParaRPr lang="en-US" sz="5400" b="1" i="0" u="none" strike="noStrike" kern="0" cap="none" spc="0" baseline="0" dirty="0">
              <a:solidFill>
                <a:schemeClr val="bg1"/>
              </a:solidFill>
              <a:uFillTx/>
              <a:latin typeface="微軟正黑體" panose="020B0604030504040204" pitchFamily="34" charset="-120"/>
              <a:ea typeface="微軟正黑體" panose="020B0604030504040204" pitchFamily="34" charset="-120"/>
              <a:cs typeface="Arial"/>
            </a:endParaRPr>
          </a:p>
        </p:txBody>
      </p:sp>
      <p:sp>
        <p:nvSpPr>
          <p:cNvPr id="12" name="矩形 15"/>
          <p:cNvSpPr/>
          <p:nvPr/>
        </p:nvSpPr>
        <p:spPr>
          <a:xfrm>
            <a:off x="6050017" y="652415"/>
            <a:ext cx="5570753" cy="877165"/>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性侵害被害類型</a:t>
            </a:r>
            <a:endParaRPr lang="en-US" sz="6000" b="1" i="0" u="none" strike="noStrike" kern="0" cap="none" spc="-75" baseline="0" dirty="0">
              <a:solidFill>
                <a:srgbClr val="055E5C"/>
              </a:solidFill>
              <a:uFillTx/>
              <a:latin typeface="微軟正黑體" panose="020B0604030504040204" pitchFamily="34" charset="-120"/>
              <a:ea typeface="微軟正黑體" panose="020B0604030504040204" pitchFamily="34" charset="-120"/>
              <a:cs typeface="Arial"/>
            </a:endParaRPr>
          </a:p>
        </p:txBody>
      </p:sp>
      <p:sp>
        <p:nvSpPr>
          <p:cNvPr id="13" name="TextBox 9"/>
          <p:cNvSpPr txBox="1"/>
          <p:nvPr/>
        </p:nvSpPr>
        <p:spPr>
          <a:xfrm>
            <a:off x="9927936" y="2266849"/>
            <a:ext cx="4002877" cy="92333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5400" b="1" i="0" u="none" strike="noStrike" kern="0" cap="none" spc="0" baseline="0" dirty="0">
                <a:solidFill>
                  <a:schemeClr val="bg1"/>
                </a:solidFill>
                <a:uFillTx/>
                <a:latin typeface="微軟正黑體" panose="020B0604030504040204" pitchFamily="34" charset="-120"/>
                <a:ea typeface="微軟正黑體" panose="020B0604030504040204" pitchFamily="34" charset="-120"/>
                <a:cs typeface="Arial"/>
              </a:rPr>
              <a:t>猥褻</a:t>
            </a:r>
            <a:endParaRPr lang="en-US" sz="5400" b="1" i="0" u="none" strike="noStrike" kern="0" cap="none" spc="0" baseline="0" dirty="0">
              <a:solidFill>
                <a:schemeClr val="bg1"/>
              </a:solidFill>
              <a:uFillTx/>
              <a:latin typeface="微軟正黑體" panose="020B0604030504040204" pitchFamily="34" charset="-120"/>
              <a:ea typeface="微軟正黑體" panose="020B0604030504040204" pitchFamily="34" charset="-120"/>
              <a:cs typeface="Arial"/>
            </a:endParaRPr>
          </a:p>
        </p:txBody>
      </p:sp>
      <p:sp>
        <p:nvSpPr>
          <p:cNvPr id="14" name="矩形 1"/>
          <p:cNvSpPr/>
          <p:nvPr/>
        </p:nvSpPr>
        <p:spPr>
          <a:xfrm>
            <a:off x="1188463" y="4091915"/>
            <a:ext cx="7681910" cy="3595856"/>
          </a:xfrm>
          <a:prstGeom prst="rect">
            <a:avLst/>
          </a:prstGeom>
          <a:noFill/>
          <a:ln cap="flat">
            <a:noFill/>
            <a:prstDash val="solid"/>
          </a:ln>
        </p:spPr>
        <p:txBody>
          <a:bodyPr vert="horz" wrap="square" lIns="91440" tIns="45720" rIns="91440" bIns="45720" anchor="t" anchorCtr="0" compatLnSpc="1">
            <a:spAutoFit/>
          </a:bodyPr>
          <a:lstStyle/>
          <a:p>
            <a:pPr marL="0" marR="0" lvl="1" indent="0" algn="l" defTabSz="914400" rtl="0" fontAlgn="auto" hangingPunct="1">
              <a:lnSpc>
                <a:spcPct val="100000"/>
              </a:lnSpc>
              <a:spcBef>
                <a:spcPts val="1350"/>
              </a:spcBef>
              <a:spcAft>
                <a:spcPts val="0"/>
              </a:spcAft>
              <a:buNone/>
              <a:tabLst/>
              <a:defRPr sz="1800" b="0" i="0" u="none" strike="noStrike" kern="0" cap="none" spc="0" baseline="0">
                <a:solidFill>
                  <a:srgbClr val="000000"/>
                </a:solidFill>
                <a:uFillTx/>
              </a:defRPr>
            </a:pPr>
            <a:r>
              <a:rPr lang="zh-TW" sz="3600" b="1" i="0" u="none" strike="noStrike" kern="0" baseline="0" dirty="0">
                <a:solidFill>
                  <a:srgbClr val="000000"/>
                </a:solidFill>
                <a:uFillTx/>
                <a:latin typeface="微軟正黑體" panose="020B0604030504040204" pitchFamily="34" charset="-120"/>
                <a:ea typeface="微軟正黑體" panose="020B0604030504040204" pitchFamily="34" charset="-120"/>
                <a:cs typeface="Arial"/>
              </a:rPr>
              <a:t>以性器進入他人之性器、肛門或口腔之行為，以及以性器之外的其他身體部位，或身體以外的器物進入他人之性器、身體或腔門之行為</a:t>
            </a:r>
            <a:r>
              <a:rPr lang="zh-TW" altLang="en-US" sz="3600" b="1" i="0" u="none" strike="noStrike" kern="0" baseline="0" dirty="0">
                <a:solidFill>
                  <a:srgbClr val="000000"/>
                </a:solidFill>
                <a:uFillTx/>
                <a:latin typeface="微軟正黑體" panose="020B0604030504040204" pitchFamily="34" charset="-120"/>
                <a:ea typeface="微軟正黑體" panose="020B0604030504040204" pitchFamily="34" charset="-120"/>
                <a:cs typeface="Arial"/>
              </a:rPr>
              <a:t>。</a:t>
            </a:r>
            <a:endParaRPr lang="en-US" altLang="zh-TW" sz="3600" b="1" kern="0" dirty="0">
              <a:solidFill>
                <a:srgbClr val="000000"/>
              </a:solidFill>
              <a:latin typeface="微軟正黑體" panose="020B0604030504040204" pitchFamily="34" charset="-120"/>
              <a:ea typeface="微軟正黑體" panose="020B0604030504040204" pitchFamily="34" charset="-120"/>
              <a:cs typeface="Arial"/>
            </a:endParaRPr>
          </a:p>
          <a:p>
            <a:pPr marL="0" marR="0" lvl="1" indent="0" algn="l" defTabSz="914400" rtl="0" fontAlgn="auto" hangingPunct="1">
              <a:lnSpc>
                <a:spcPct val="100000"/>
              </a:lnSpc>
              <a:spcBef>
                <a:spcPts val="1350"/>
              </a:spcBef>
              <a:spcAft>
                <a:spcPts val="0"/>
              </a:spcAft>
              <a:buNone/>
              <a:tabLst/>
              <a:defRPr sz="1800" b="0" i="0" u="none" strike="noStrike" kern="0" cap="none" spc="0" baseline="0">
                <a:solidFill>
                  <a:srgbClr val="000000"/>
                </a:solidFill>
                <a:uFillTx/>
              </a:defRPr>
            </a:pPr>
            <a:r>
              <a:rPr lang="zh-TW" sz="3600" b="1" i="0" u="none" strike="noStrike" kern="0" baseline="0" dirty="0">
                <a:solidFill>
                  <a:srgbClr val="000000"/>
                </a:solidFill>
                <a:uFillTx/>
                <a:latin typeface="微軟正黑體" panose="020B0604030504040204" pitchFamily="34" charset="-120"/>
                <a:ea typeface="微軟正黑體" panose="020B0604030504040204" pitchFamily="34" charset="-120"/>
                <a:cs typeface="Arial"/>
              </a:rPr>
              <a:t>包括肛交、口交、手指插入、異物插入及性器接觸等</a:t>
            </a:r>
            <a:r>
              <a:rPr lang="zh-TW" sz="3600" b="1" i="0" u="none" strike="noStrike" kern="0" baseline="0" dirty="0">
                <a:solidFill>
                  <a:srgbClr val="FF0000"/>
                </a:solidFill>
                <a:uFillTx/>
                <a:latin typeface="微軟正黑體" panose="020B0604030504040204" pitchFamily="34" charset="-120"/>
                <a:ea typeface="微軟正黑體" panose="020B0604030504040204" pitchFamily="34" charset="-120"/>
                <a:cs typeface="Arial"/>
              </a:rPr>
              <a:t>性</a:t>
            </a:r>
            <a:r>
              <a:rPr lang="zh-TW" altLang="en-US" sz="3600" b="1" i="0" u="none" strike="noStrike" kern="0" baseline="0" dirty="0">
                <a:solidFill>
                  <a:srgbClr val="FF0000"/>
                </a:solidFill>
                <a:uFillTx/>
                <a:latin typeface="微軟正黑體" panose="020B0604030504040204" pitchFamily="34" charset="-120"/>
                <a:ea typeface="微軟正黑體" panose="020B0604030504040204" pitchFamily="34" charset="-120"/>
                <a:cs typeface="Arial"/>
              </a:rPr>
              <a:t>器接合</a:t>
            </a:r>
            <a:r>
              <a:rPr lang="zh-TW" sz="3600" b="1" i="0" u="none" strike="noStrike" kern="0" baseline="0" dirty="0">
                <a:solidFill>
                  <a:srgbClr val="000000"/>
                </a:solidFill>
                <a:uFillTx/>
                <a:latin typeface="微軟正黑體" panose="020B0604030504040204" pitchFamily="34" charset="-120"/>
                <a:ea typeface="微軟正黑體" panose="020B0604030504040204" pitchFamily="34" charset="-120"/>
                <a:cs typeface="Arial"/>
              </a:rPr>
              <a:t>行為。</a:t>
            </a:r>
          </a:p>
        </p:txBody>
      </p:sp>
      <p:sp>
        <p:nvSpPr>
          <p:cNvPr id="15" name="矩形 2"/>
          <p:cNvSpPr/>
          <p:nvPr/>
        </p:nvSpPr>
        <p:spPr>
          <a:xfrm>
            <a:off x="9927936" y="4006581"/>
            <a:ext cx="6711364" cy="432939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ts val="4020"/>
              </a:lnSpc>
              <a:spcBef>
                <a:spcPts val="0"/>
              </a:spcBef>
              <a:spcAft>
                <a:spcPts val="0"/>
              </a:spcAft>
              <a:buNone/>
              <a:tabLst/>
              <a:defRPr sz="1800" b="0" i="0" u="none" strike="noStrike" kern="0" cap="none" spc="0" baseline="0">
                <a:solidFill>
                  <a:srgbClr val="000000"/>
                </a:solidFill>
                <a:uFillTx/>
              </a:defRPr>
            </a:pPr>
            <a:r>
              <a:rPr lang="zh-TW" altLang="en-US" sz="3600" b="1" i="0" dirty="0">
                <a:solidFill>
                  <a:srgbClr val="030212"/>
                </a:solidFill>
                <a:effectLst/>
                <a:latin typeface="微軟正黑體" panose="020B0604030504040204" pitchFamily="34" charset="-120"/>
                <a:ea typeface="微軟正黑體" panose="020B0604030504040204" pitchFamily="34" charset="-120"/>
              </a:rPr>
              <a:t>主觀上足以刺激或滿足自己性慾，或足以挑動他人引起性慾之一切行為，</a:t>
            </a: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該行為一般人認為羞恥、厭惡、噁心。</a:t>
            </a:r>
            <a:endParaRPr lang="en-US" altLang="zh-TW" sz="3600" b="1" kern="0" dirty="0">
              <a:solidFill>
                <a:srgbClr val="000000"/>
              </a:solidFill>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ts val="4020"/>
              </a:lnSpc>
              <a:spcBef>
                <a:spcPts val="0"/>
              </a:spcBef>
              <a:spcAft>
                <a:spcPts val="0"/>
              </a:spcAft>
              <a:buNone/>
              <a:tabLst/>
              <a:defRPr sz="1800" b="0" i="0" u="none" strike="noStrike" kern="0" cap="none" spc="0" baseline="0">
                <a:solidFill>
                  <a:srgbClr val="000000"/>
                </a:solidFill>
                <a:uFillTx/>
              </a:defRPr>
            </a:pPr>
            <a:endParaRPr lang="en-US" altLang="zh-TW" sz="3600" b="1" kern="0" dirty="0">
              <a:solidFill>
                <a:srgbClr val="000000"/>
              </a:solidFill>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ts val="4020"/>
              </a:lnSpc>
              <a:spcBef>
                <a:spcPts val="0"/>
              </a:spcBef>
              <a:spcAft>
                <a:spcPts val="0"/>
              </a:spcAft>
              <a:buNone/>
              <a:tabLst/>
              <a:defRPr sz="1800" b="0" i="0" u="none" strike="noStrike" kern="0" cap="none" spc="0" baseline="0">
                <a:solidFill>
                  <a:srgbClr val="000000"/>
                </a:solidFill>
                <a:uFillTx/>
              </a:defRPr>
            </a:pPr>
            <a:r>
              <a:rPr lang="zh-TW" alt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包含強吻、強制擁抱對方、撫摸、性器磨蹭、隔衣自慰等行為</a:t>
            </a:r>
            <a:endParaRPr lang="en-US" alt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2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pic>
        <p:nvPicPr>
          <p:cNvPr id="16" name="圖片 1"/>
          <p:cNvPicPr>
            <a:picLocks noChangeAspect="1"/>
          </p:cNvPicPr>
          <p:nvPr/>
        </p:nvPicPr>
        <p:blipFill>
          <a:blip r:embed="rId3"/>
          <a:stretch>
            <a:fillRect/>
          </a:stretch>
        </p:blipFill>
        <p:spPr>
          <a:xfrm>
            <a:off x="397608" y="8468386"/>
            <a:ext cx="1956989" cy="1505843"/>
          </a:xfrm>
          <a:prstGeom prst="rect">
            <a:avLst/>
          </a:prstGeom>
          <a:noFill/>
          <a:ln cap="flat">
            <a:noFill/>
          </a:ln>
        </p:spPr>
      </p:pic>
      <p:pic>
        <p:nvPicPr>
          <p:cNvPr id="28" name="圖片 27">
            <a:extLst>
              <a:ext uri="{FF2B5EF4-FFF2-40B4-BE49-F238E27FC236}">
                <a16:creationId xmlns:a16="http://schemas.microsoft.com/office/drawing/2014/main" id="{BBEC3BA1-6521-4ECE-9F80-945AD41B7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299353" y="431504"/>
            <a:ext cx="7813709" cy="114258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EF7CF7FA-3A0D-4567-BD27-21A18C948BA4}"/>
              </a:ext>
            </a:extLst>
          </p:cNvPr>
          <p:cNvSpPr/>
          <p:nvPr/>
        </p:nvSpPr>
        <p:spPr>
          <a:xfrm>
            <a:off x="470425" y="343691"/>
            <a:ext cx="17252577" cy="953396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7F273226-D00B-42F8-92FB-39CC29EC751E}"/>
              </a:ext>
            </a:extLst>
          </p:cNvPr>
          <p:cNvSpPr/>
          <p:nvPr/>
        </p:nvSpPr>
        <p:spPr>
          <a:xfrm>
            <a:off x="8967598" y="3449654"/>
            <a:ext cx="7898988" cy="4433784"/>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dirty="0"/>
          </a:p>
        </p:txBody>
      </p:sp>
      <p:sp>
        <p:nvSpPr>
          <p:cNvPr id="22" name="矩形标注 6">
            <a:extLst>
              <a:ext uri="{FF2B5EF4-FFF2-40B4-BE49-F238E27FC236}">
                <a16:creationId xmlns:a16="http://schemas.microsoft.com/office/drawing/2014/main" id="{1F29896A-46BB-49C1-B751-229C4E231550}"/>
              </a:ext>
            </a:extLst>
          </p:cNvPr>
          <p:cNvSpPr>
            <a:spLocks noChangeArrowheads="1"/>
          </p:cNvSpPr>
          <p:nvPr/>
        </p:nvSpPr>
        <p:spPr bwMode="auto">
          <a:xfrm>
            <a:off x="9982153" y="1787819"/>
            <a:ext cx="2805113" cy="1381654"/>
          </a:xfrm>
          <a:prstGeom prst="wedgeRectCallout">
            <a:avLst>
              <a:gd name="adj1" fmla="val -28241"/>
              <a:gd name="adj2" fmla="val 79083"/>
            </a:avLst>
          </a:prstGeom>
          <a:solidFill>
            <a:srgbClr val="F58D76"/>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6" name="矩形标注 22">
            <a:extLst>
              <a:ext uri="{FF2B5EF4-FFF2-40B4-BE49-F238E27FC236}">
                <a16:creationId xmlns:a16="http://schemas.microsoft.com/office/drawing/2014/main" id="{722DDF1E-FE23-4227-B14F-7A599FD0B484}"/>
              </a:ext>
            </a:extLst>
          </p:cNvPr>
          <p:cNvSpPr>
            <a:spLocks noChangeArrowheads="1"/>
          </p:cNvSpPr>
          <p:nvPr/>
        </p:nvSpPr>
        <p:spPr bwMode="auto">
          <a:xfrm>
            <a:off x="1206464" y="1799037"/>
            <a:ext cx="2257819" cy="1377950"/>
          </a:xfrm>
          <a:prstGeom prst="wedgeRectCallout">
            <a:avLst>
              <a:gd name="adj1" fmla="val -28241"/>
              <a:gd name="adj2" fmla="val 79083"/>
            </a:avLst>
          </a:prstGeom>
          <a:solidFill>
            <a:srgbClr val="A1BD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5" name="矩形: 圓角 14">
            <a:extLst>
              <a:ext uri="{FF2B5EF4-FFF2-40B4-BE49-F238E27FC236}">
                <a16:creationId xmlns:a16="http://schemas.microsoft.com/office/drawing/2014/main" id="{DD982854-AD8D-4A36-A055-6EAA60DA2300}"/>
              </a:ext>
            </a:extLst>
          </p:cNvPr>
          <p:cNvSpPr/>
          <p:nvPr/>
        </p:nvSpPr>
        <p:spPr>
          <a:xfrm>
            <a:off x="481183" y="3424188"/>
            <a:ext cx="7929554" cy="43053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2" name="矩形 6"/>
          <p:cNvSpPr/>
          <p:nvPr/>
        </p:nvSpPr>
        <p:spPr>
          <a:xfrm>
            <a:off x="4471197" y="343691"/>
            <a:ext cx="7879081" cy="1015663"/>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性侵害相關法治概念</a:t>
            </a:r>
            <a:r>
              <a:rPr lang="en-US" alt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-1</a:t>
            </a:r>
            <a:endPar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endParaRPr>
          </a:p>
        </p:txBody>
      </p:sp>
      <p:sp>
        <p:nvSpPr>
          <p:cNvPr id="19" name="椭圆 125">
            <a:extLst>
              <a:ext uri="{FF2B5EF4-FFF2-40B4-BE49-F238E27FC236}">
                <a16:creationId xmlns:a16="http://schemas.microsoft.com/office/drawing/2014/main" id="{30DEE3C5-86FD-4DCD-B299-4938FF1B3639}"/>
              </a:ext>
            </a:extLst>
          </p:cNvPr>
          <p:cNvSpPr>
            <a:spLocks noChangeArrowheads="1"/>
          </p:cNvSpPr>
          <p:nvPr/>
        </p:nvSpPr>
        <p:spPr bwMode="auto">
          <a:xfrm>
            <a:off x="1062948" y="4186616"/>
            <a:ext cx="700679" cy="646334"/>
          </a:xfrm>
          <a:prstGeom prst="ellipse">
            <a:avLst/>
          </a:prstGeom>
          <a:solidFill>
            <a:schemeClr val="bg1"/>
          </a:solidFill>
          <a:ln>
            <a:noFill/>
          </a:ln>
        </p:spPr>
        <p:txBody>
          <a:bodyPr anchor="ctr"/>
          <a:lstStyle/>
          <a:p>
            <a:pPr algn="ctr"/>
            <a:endParaRPr lang="zh-CN" altLang="zh-CN" dirty="0">
              <a:solidFill>
                <a:srgbClr val="FFFFFF"/>
              </a:solidFill>
              <a:latin typeface="宋体" pitchFamily="2" charset="-122"/>
              <a:sym typeface="宋体" pitchFamily="2" charset="-122"/>
            </a:endParaRPr>
          </a:p>
        </p:txBody>
      </p:sp>
      <p:sp>
        <p:nvSpPr>
          <p:cNvPr id="20" name="椭圆 125">
            <a:extLst>
              <a:ext uri="{FF2B5EF4-FFF2-40B4-BE49-F238E27FC236}">
                <a16:creationId xmlns:a16="http://schemas.microsoft.com/office/drawing/2014/main" id="{BD3B2BC0-E9C3-40FA-9DD8-F2B423E59A24}"/>
              </a:ext>
            </a:extLst>
          </p:cNvPr>
          <p:cNvSpPr>
            <a:spLocks noChangeArrowheads="1"/>
          </p:cNvSpPr>
          <p:nvPr/>
        </p:nvSpPr>
        <p:spPr bwMode="auto">
          <a:xfrm>
            <a:off x="1062947" y="5277609"/>
            <a:ext cx="700679" cy="646334"/>
          </a:xfrm>
          <a:prstGeom prst="ellipse">
            <a:avLst/>
          </a:prstGeom>
          <a:solidFill>
            <a:schemeClr val="bg1"/>
          </a:solidFill>
          <a:ln>
            <a:noFill/>
          </a:ln>
        </p:spPr>
        <p:txBody>
          <a:bodyPr anchor="ctr"/>
          <a:lstStyle/>
          <a:p>
            <a:pPr algn="ctr"/>
            <a:endParaRPr lang="zh-CN" altLang="zh-CN" dirty="0">
              <a:solidFill>
                <a:srgbClr val="FFFFFF"/>
              </a:solidFill>
              <a:latin typeface="宋体" pitchFamily="2" charset="-122"/>
              <a:sym typeface="宋体" pitchFamily="2" charset="-122"/>
            </a:endParaRPr>
          </a:p>
        </p:txBody>
      </p:sp>
      <p:grpSp>
        <p:nvGrpSpPr>
          <p:cNvPr id="4" name="群組 3"/>
          <p:cNvGrpSpPr/>
          <p:nvPr/>
        </p:nvGrpSpPr>
        <p:grpSpPr>
          <a:xfrm>
            <a:off x="1062948" y="4158419"/>
            <a:ext cx="7825792" cy="3416320"/>
            <a:chOff x="888504" y="4204652"/>
            <a:chExt cx="7825792" cy="3416320"/>
          </a:xfrm>
        </p:grpSpPr>
        <p:sp>
          <p:nvSpPr>
            <p:cNvPr id="5" name="矩形 2"/>
            <p:cNvSpPr/>
            <p:nvPr/>
          </p:nvSpPr>
          <p:spPr>
            <a:xfrm>
              <a:off x="1032020" y="4204652"/>
              <a:ext cx="7682276" cy="3416320"/>
            </a:xfrm>
            <a:prstGeom prst="rect">
              <a:avLst/>
            </a:prstGeom>
            <a:noFill/>
            <a:ln cap="flat">
              <a:noFill/>
              <a:prstDash val="solid"/>
            </a:ln>
          </p:spPr>
          <p:txBody>
            <a:bodyPr vert="horz" wrap="square" lIns="91440" tIns="45720" rIns="91440" bIns="45720" anchor="t" anchorCtr="0" compatLnSpc="1">
              <a:spAutoFit/>
            </a:bodyPr>
            <a:lstStyle/>
            <a:p>
              <a:pPr marL="742950" marR="0" lvl="0" indent="-742950" algn="l" defTabSz="914400" rtl="0" fontAlgn="auto" hangingPunct="1">
                <a:lnSpc>
                  <a:spcPct val="100000"/>
                </a:lnSpc>
                <a:spcBef>
                  <a:spcPts val="0"/>
                </a:spcBef>
                <a:spcAft>
                  <a:spcPts val="0"/>
                </a:spcAft>
                <a:buAutoNum type="arabicPlain"/>
                <a:tabLst/>
                <a:defRPr sz="1800" b="0" i="0" u="none" strike="noStrike" kern="0" cap="none" spc="0" baseline="0">
                  <a:solidFill>
                    <a:srgbClr val="000000"/>
                  </a:solidFill>
                  <a:uFillTx/>
                </a:defRPr>
              </a:pP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任何人進行強制性交或猥褻。</a:t>
              </a:r>
              <a:endParaRPr lang="en-US" alt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R="0" lvl="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442917" marR="0" lvl="0" indent="-442917"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2</a:t>
              </a:r>
              <a:r>
                <a:rPr lang="zh-TW" alt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任何人對於未滿</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16</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歲之男女為</a:t>
              </a:r>
              <a:b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br>
              <a:r>
                <a:rPr lang="zh-TW" alt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性交或猥褻。</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6" name="矩形 7"/>
            <p:cNvSpPr/>
            <p:nvPr/>
          </p:nvSpPr>
          <p:spPr>
            <a:xfrm>
              <a:off x="888504" y="4450796"/>
              <a:ext cx="7761134" cy="64633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grpSp>
      <p:pic>
        <p:nvPicPr>
          <p:cNvPr id="8" name="Picture 2"/>
          <p:cNvPicPr>
            <a:picLocks noChangeAspect="1"/>
          </p:cNvPicPr>
          <p:nvPr/>
        </p:nvPicPr>
        <p:blipFill>
          <a:blip r:embed="rId2"/>
          <a:srcRect/>
          <a:stretch>
            <a:fillRect/>
          </a:stretch>
        </p:blipFill>
        <p:spPr>
          <a:xfrm>
            <a:off x="14268574" y="8065482"/>
            <a:ext cx="2966640" cy="2115345"/>
          </a:xfrm>
          <a:prstGeom prst="rect">
            <a:avLst/>
          </a:prstGeom>
          <a:noFill/>
          <a:ln cap="flat">
            <a:noFill/>
          </a:ln>
        </p:spPr>
      </p:pic>
      <p:sp>
        <p:nvSpPr>
          <p:cNvPr id="9" name="文字方塊 11"/>
          <p:cNvSpPr txBox="1"/>
          <p:nvPr/>
        </p:nvSpPr>
        <p:spPr>
          <a:xfrm>
            <a:off x="1285481" y="1976893"/>
            <a:ext cx="2805114"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800" b="1" i="0" u="none" strike="noStrike" kern="0" cap="none" spc="0" baseline="0" dirty="0">
                <a:solidFill>
                  <a:schemeClr val="bg1"/>
                </a:solidFill>
                <a:uFillTx/>
                <a:latin typeface="微軟正黑體" panose="020B0604030504040204" pitchFamily="34" charset="-120"/>
                <a:ea typeface="微軟正黑體" panose="020B0604030504040204" pitchFamily="34" charset="-120"/>
                <a:cs typeface="Arial"/>
              </a:rPr>
              <a:t>公訴罪</a:t>
            </a:r>
          </a:p>
        </p:txBody>
      </p:sp>
      <p:sp>
        <p:nvSpPr>
          <p:cNvPr id="13" name="文字方塊 2"/>
          <p:cNvSpPr txBox="1"/>
          <p:nvPr/>
        </p:nvSpPr>
        <p:spPr>
          <a:xfrm>
            <a:off x="10096453" y="2028400"/>
            <a:ext cx="5029200" cy="78482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500" b="1" i="0" u="none" strike="noStrike" kern="0" cap="none" spc="0" baseline="0" dirty="0">
                <a:solidFill>
                  <a:schemeClr val="bg1"/>
                </a:solidFill>
                <a:uFillTx/>
                <a:latin typeface="微軟正黑體" panose="020B0604030504040204" pitchFamily="34" charset="-120"/>
                <a:ea typeface="微軟正黑體" panose="020B0604030504040204" pitchFamily="34" charset="-120"/>
                <a:cs typeface="Arial"/>
              </a:rPr>
              <a:t>告訴乃論</a:t>
            </a:r>
          </a:p>
        </p:txBody>
      </p:sp>
      <p:sp>
        <p:nvSpPr>
          <p:cNvPr id="24" name="椭圆 120">
            <a:extLst>
              <a:ext uri="{FF2B5EF4-FFF2-40B4-BE49-F238E27FC236}">
                <a16:creationId xmlns:a16="http://schemas.microsoft.com/office/drawing/2014/main" id="{0BB72BB8-7DE7-486A-ADF0-844B0DBE9111}"/>
              </a:ext>
            </a:extLst>
          </p:cNvPr>
          <p:cNvSpPr>
            <a:spLocks noChangeArrowheads="1"/>
          </p:cNvSpPr>
          <p:nvPr/>
        </p:nvSpPr>
        <p:spPr bwMode="auto">
          <a:xfrm>
            <a:off x="9536797" y="4078170"/>
            <a:ext cx="779462" cy="744323"/>
          </a:xfrm>
          <a:prstGeom prst="ellipse">
            <a:avLst/>
          </a:prstGeom>
          <a:solidFill>
            <a:schemeClr val="bg1"/>
          </a:solidFill>
          <a:ln>
            <a:noFill/>
          </a:ln>
        </p:spPr>
        <p:txBody>
          <a:bodyPr anchor="ctr"/>
          <a:lstStyle/>
          <a:p>
            <a:pPr algn="ctr"/>
            <a:endParaRPr lang="zh-CN" altLang="zh-CN">
              <a:solidFill>
                <a:srgbClr val="FFFFFF"/>
              </a:solidFill>
              <a:latin typeface="宋体" pitchFamily="2" charset="-122"/>
              <a:sym typeface="宋体" pitchFamily="2" charset="-122"/>
            </a:endParaRPr>
          </a:p>
        </p:txBody>
      </p:sp>
      <p:pic>
        <p:nvPicPr>
          <p:cNvPr id="23" name="图片 4">
            <a:extLst>
              <a:ext uri="{FF2B5EF4-FFF2-40B4-BE49-F238E27FC236}">
                <a16:creationId xmlns:a16="http://schemas.microsoft.com/office/drawing/2014/main" id="{FCA2FCDC-DA8C-416F-830C-89A689C7D353}"/>
              </a:ext>
            </a:extLst>
          </p:cNvPr>
          <p:cNvPicPr>
            <a:picLocks noChangeAspect="1"/>
          </p:cNvPicPr>
          <p:nvPr/>
        </p:nvPicPr>
        <p:blipFill>
          <a:blip r:embed="rId3"/>
          <a:srcRect/>
          <a:stretch>
            <a:fillRect/>
          </a:stretch>
        </p:blipFill>
        <p:spPr>
          <a:xfrm>
            <a:off x="8554253" y="3148416"/>
            <a:ext cx="8805060" cy="4844318"/>
          </a:xfrm>
          <a:prstGeom prst="rect">
            <a:avLst/>
          </a:prstGeom>
          <a:noFill/>
          <a:ln cap="flat">
            <a:noFill/>
          </a:ln>
        </p:spPr>
      </p:pic>
      <p:sp>
        <p:nvSpPr>
          <p:cNvPr id="25" name="椭圆 120">
            <a:extLst>
              <a:ext uri="{FF2B5EF4-FFF2-40B4-BE49-F238E27FC236}">
                <a16:creationId xmlns:a16="http://schemas.microsoft.com/office/drawing/2014/main" id="{B0E4E2EC-CDE2-4643-8843-60A1EB8B188B}"/>
              </a:ext>
            </a:extLst>
          </p:cNvPr>
          <p:cNvSpPr>
            <a:spLocks noChangeArrowheads="1"/>
          </p:cNvSpPr>
          <p:nvPr/>
        </p:nvSpPr>
        <p:spPr bwMode="auto">
          <a:xfrm>
            <a:off x="9544960" y="5211838"/>
            <a:ext cx="756328" cy="717475"/>
          </a:xfrm>
          <a:prstGeom prst="ellipse">
            <a:avLst/>
          </a:prstGeom>
          <a:solidFill>
            <a:schemeClr val="bg1"/>
          </a:solidFill>
          <a:ln>
            <a:noFill/>
          </a:ln>
        </p:spPr>
        <p:txBody>
          <a:bodyPr anchor="ctr"/>
          <a:lstStyle/>
          <a:p>
            <a:pPr algn="ctr"/>
            <a:endParaRPr lang="zh-CN" altLang="zh-CN" dirty="0">
              <a:solidFill>
                <a:srgbClr val="FFFFFF"/>
              </a:solidFill>
              <a:latin typeface="宋体" pitchFamily="2" charset="-122"/>
              <a:sym typeface="宋体" pitchFamily="2" charset="-122"/>
            </a:endParaRPr>
          </a:p>
        </p:txBody>
      </p:sp>
      <p:grpSp>
        <p:nvGrpSpPr>
          <p:cNvPr id="10" name="群組 5"/>
          <p:cNvGrpSpPr/>
          <p:nvPr/>
        </p:nvGrpSpPr>
        <p:grpSpPr>
          <a:xfrm>
            <a:off x="178542" y="3244095"/>
            <a:ext cx="16604827" cy="4652960"/>
            <a:chOff x="670521" y="1489808"/>
            <a:chExt cx="16604827" cy="4652960"/>
          </a:xfrm>
        </p:grpSpPr>
        <p:sp>
          <p:nvSpPr>
            <p:cNvPr id="11" name="文字方塊 4"/>
            <p:cNvSpPr txBox="1"/>
            <p:nvPr/>
          </p:nvSpPr>
          <p:spPr>
            <a:xfrm>
              <a:off x="10196996" y="2382909"/>
              <a:ext cx="7078352" cy="230832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a:t>
              </a:r>
              <a:r>
                <a:rPr lang="zh-TW" alt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配偶間強制性交</a:t>
              </a:r>
              <a:r>
                <a:rPr lang="zh-TW" alt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或猥褻</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endParaRPr lang="en-US" alt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542925" marR="0" lvl="0" indent="-542925"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2</a:t>
              </a:r>
              <a:r>
                <a:rPr lang="zh-TW" altLang="en-US" sz="3600" kern="0" dirty="0">
                  <a:solidFill>
                    <a:srgbClr val="000000"/>
                  </a:solidFill>
                  <a:latin typeface="微軟正黑體" panose="020B0604030504040204" pitchFamily="34" charset="-120"/>
                  <a:ea typeface="微軟正黑體" panose="020B0604030504040204" pitchFamily="34" charset="-120"/>
                  <a:cs typeface="Arial"/>
                </a:rPr>
                <a:t>  </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未滿</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18</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歲之未成年人</a:t>
              </a:r>
              <a:r>
                <a:rPr lang="zh-TW" alt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對</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未滿</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16</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歲以下之未成年人</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3600" b="0" i="0" u="none" strike="noStrike" kern="0" cap="none" spc="0" baseline="0" dirty="0">
                  <a:uFillTx/>
                  <a:latin typeface="微軟正黑體" panose="020B0604030504040204" pitchFamily="34" charset="-120"/>
                  <a:ea typeface="微軟正黑體" panose="020B0604030504040204" pitchFamily="34" charset="-120"/>
                  <a:cs typeface="Arial"/>
                </a:rPr>
                <a:t>兩</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小無猜</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p>
          </p:txBody>
        </p:sp>
        <p:pic>
          <p:nvPicPr>
            <p:cNvPr id="12" name="图片 4"/>
            <p:cNvPicPr>
              <a:picLocks noChangeAspect="1"/>
            </p:cNvPicPr>
            <p:nvPr/>
          </p:nvPicPr>
          <p:blipFill>
            <a:blip r:embed="rId3"/>
            <a:srcRect/>
            <a:stretch>
              <a:fillRect/>
            </a:stretch>
          </p:blipFill>
          <p:spPr>
            <a:xfrm>
              <a:off x="670521" y="1489808"/>
              <a:ext cx="8520999" cy="4652960"/>
            </a:xfrm>
            <a:prstGeom prst="rect">
              <a:avLst/>
            </a:prstGeom>
            <a:noFill/>
            <a:ln cap="flat">
              <a:noFill/>
            </a:ln>
          </p:spPr>
        </p:pic>
      </p:grpSp>
      <p:pic>
        <p:nvPicPr>
          <p:cNvPr id="14" name="圖片 1"/>
          <p:cNvPicPr>
            <a:picLocks noChangeAspect="1"/>
          </p:cNvPicPr>
          <p:nvPr/>
        </p:nvPicPr>
        <p:blipFill>
          <a:blip r:embed="rId4"/>
          <a:stretch>
            <a:fillRect/>
          </a:stretch>
        </p:blipFill>
        <p:spPr>
          <a:xfrm>
            <a:off x="357192" y="8196901"/>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A56C6-7DA4-EE4C-C170-7E1BC7E74AC9}"/>
            </a:ext>
          </a:extLst>
        </p:cNvPr>
        <p:cNvGrpSpPr/>
        <p:nvPr/>
      </p:nvGrpSpPr>
      <p:grpSpPr>
        <a:xfrm>
          <a:off x="0" y="0"/>
          <a:ext cx="0" cy="0"/>
          <a:chOff x="0" y="0"/>
          <a:chExt cx="0" cy="0"/>
        </a:xfrm>
      </p:grpSpPr>
      <p:sp>
        <p:nvSpPr>
          <p:cNvPr id="16" name="矩形标注 22">
            <a:extLst>
              <a:ext uri="{FF2B5EF4-FFF2-40B4-BE49-F238E27FC236}">
                <a16:creationId xmlns:a16="http://schemas.microsoft.com/office/drawing/2014/main" id="{69CCD612-CDC1-5815-A463-982A1F4AA32C}"/>
              </a:ext>
            </a:extLst>
          </p:cNvPr>
          <p:cNvSpPr>
            <a:spLocks noChangeArrowheads="1"/>
          </p:cNvSpPr>
          <p:nvPr/>
        </p:nvSpPr>
        <p:spPr bwMode="auto">
          <a:xfrm>
            <a:off x="3093985" y="2077672"/>
            <a:ext cx="6050016" cy="1212180"/>
          </a:xfrm>
          <a:prstGeom prst="wedgeRectCallout">
            <a:avLst>
              <a:gd name="adj1" fmla="val -28241"/>
              <a:gd name="adj2" fmla="val 79083"/>
            </a:avLst>
          </a:prstGeom>
          <a:solidFill>
            <a:srgbClr val="9BB5E9"/>
          </a:solidFill>
          <a:ln>
            <a:noFill/>
          </a:ln>
        </p:spPr>
        <p:txBody>
          <a:bodyPr anchor="ctr"/>
          <a:lstStyle/>
          <a:p>
            <a:pPr>
              <a:defRPr sz="1800" b="0" i="0" u="none" strike="noStrike" kern="0" cap="none" spc="0" baseline="0">
                <a:solidFill>
                  <a:srgbClr val="000000"/>
                </a:solidFill>
                <a:uFillTx/>
              </a:defRPr>
            </a:pPr>
            <a:r>
              <a:rPr lang="zh-TW" altLang="en-US" sz="4800" b="1" kern="0" dirty="0">
                <a:solidFill>
                  <a:schemeClr val="bg1"/>
                </a:solidFill>
                <a:latin typeface="微軟正黑體" panose="020B0604030504040204" pitchFamily="34" charset="-120"/>
                <a:ea typeface="微軟正黑體" panose="020B0604030504040204" pitchFamily="34" charset="-120"/>
                <a:cs typeface="Arial"/>
              </a:rPr>
              <a:t>性侵害案件的追訴期</a:t>
            </a:r>
          </a:p>
          <a:p>
            <a:pPr algn="ctr"/>
            <a:endParaRPr lang="zh-CN" altLang="zh-CN" dirty="0">
              <a:solidFill>
                <a:srgbClr val="FFFFFF"/>
              </a:solidFill>
              <a:latin typeface="宋体" pitchFamily="2" charset="-122"/>
              <a:sym typeface="宋体" pitchFamily="2" charset="-122"/>
            </a:endParaRPr>
          </a:p>
        </p:txBody>
      </p:sp>
      <p:sp>
        <p:nvSpPr>
          <p:cNvPr id="15" name="矩形: 圓角 14">
            <a:extLst>
              <a:ext uri="{FF2B5EF4-FFF2-40B4-BE49-F238E27FC236}">
                <a16:creationId xmlns:a16="http://schemas.microsoft.com/office/drawing/2014/main" id="{80BC084C-C807-208A-F629-42BCF850D714}"/>
              </a:ext>
            </a:extLst>
          </p:cNvPr>
          <p:cNvSpPr/>
          <p:nvPr/>
        </p:nvSpPr>
        <p:spPr>
          <a:xfrm>
            <a:off x="3359426" y="3596358"/>
            <a:ext cx="11499576" cy="5947360"/>
          </a:xfrm>
          <a:prstGeom prst="roundRect">
            <a:avLst/>
          </a:prstGeom>
          <a:solidFill>
            <a:schemeClr val="accent3">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dirty="0"/>
          </a:p>
        </p:txBody>
      </p:sp>
      <p:sp>
        <p:nvSpPr>
          <p:cNvPr id="2" name="矩形 6">
            <a:extLst>
              <a:ext uri="{FF2B5EF4-FFF2-40B4-BE49-F238E27FC236}">
                <a16:creationId xmlns:a16="http://schemas.microsoft.com/office/drawing/2014/main" id="{8D28614E-1F0E-A9F1-EBEC-FE55A766BA53}"/>
              </a:ext>
            </a:extLst>
          </p:cNvPr>
          <p:cNvSpPr/>
          <p:nvPr/>
        </p:nvSpPr>
        <p:spPr>
          <a:xfrm>
            <a:off x="4471197" y="343691"/>
            <a:ext cx="7879081" cy="1015663"/>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性侵害相關法治概念</a:t>
            </a:r>
            <a:r>
              <a:rPr lang="en-US" alt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-2</a:t>
            </a:r>
            <a:endPar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endParaRPr>
          </a:p>
        </p:txBody>
      </p:sp>
      <p:sp>
        <p:nvSpPr>
          <p:cNvPr id="19" name="椭圆 125">
            <a:extLst>
              <a:ext uri="{FF2B5EF4-FFF2-40B4-BE49-F238E27FC236}">
                <a16:creationId xmlns:a16="http://schemas.microsoft.com/office/drawing/2014/main" id="{6A6E46AF-3477-B99F-29C4-8055C8159BD4}"/>
              </a:ext>
            </a:extLst>
          </p:cNvPr>
          <p:cNvSpPr>
            <a:spLocks noChangeArrowheads="1"/>
          </p:cNvSpPr>
          <p:nvPr/>
        </p:nvSpPr>
        <p:spPr bwMode="auto">
          <a:xfrm>
            <a:off x="1062948" y="4186616"/>
            <a:ext cx="700679" cy="646334"/>
          </a:xfrm>
          <a:prstGeom prst="ellipse">
            <a:avLst/>
          </a:prstGeom>
          <a:solidFill>
            <a:schemeClr val="bg1"/>
          </a:solidFill>
          <a:ln>
            <a:noFill/>
          </a:ln>
        </p:spPr>
        <p:txBody>
          <a:bodyPr anchor="ctr"/>
          <a:lstStyle/>
          <a:p>
            <a:pPr algn="ctr"/>
            <a:endParaRPr lang="zh-CN" altLang="zh-CN" dirty="0">
              <a:solidFill>
                <a:srgbClr val="FFFFFF"/>
              </a:solidFill>
              <a:latin typeface="宋体" pitchFamily="2" charset="-122"/>
              <a:sym typeface="宋体" pitchFamily="2" charset="-122"/>
            </a:endParaRPr>
          </a:p>
        </p:txBody>
      </p:sp>
      <p:sp>
        <p:nvSpPr>
          <p:cNvPr id="20" name="椭圆 125">
            <a:extLst>
              <a:ext uri="{FF2B5EF4-FFF2-40B4-BE49-F238E27FC236}">
                <a16:creationId xmlns:a16="http://schemas.microsoft.com/office/drawing/2014/main" id="{CE6DBE2A-9C72-ECFD-3A77-36B34892A165}"/>
              </a:ext>
            </a:extLst>
          </p:cNvPr>
          <p:cNvSpPr>
            <a:spLocks noChangeArrowheads="1"/>
          </p:cNvSpPr>
          <p:nvPr/>
        </p:nvSpPr>
        <p:spPr bwMode="auto">
          <a:xfrm>
            <a:off x="1062947" y="5277609"/>
            <a:ext cx="700679" cy="646334"/>
          </a:xfrm>
          <a:prstGeom prst="ellipse">
            <a:avLst/>
          </a:prstGeom>
          <a:solidFill>
            <a:schemeClr val="bg1"/>
          </a:solidFill>
          <a:ln>
            <a:noFill/>
          </a:ln>
        </p:spPr>
        <p:txBody>
          <a:bodyPr anchor="ctr"/>
          <a:lstStyle/>
          <a:p>
            <a:pPr algn="ctr"/>
            <a:endParaRPr lang="zh-CN" altLang="zh-CN" dirty="0">
              <a:solidFill>
                <a:srgbClr val="FFFFFF"/>
              </a:solidFill>
              <a:latin typeface="宋体" pitchFamily="2" charset="-122"/>
              <a:sym typeface="宋体" pitchFamily="2" charset="-122"/>
            </a:endParaRPr>
          </a:p>
        </p:txBody>
      </p:sp>
      <p:grpSp>
        <p:nvGrpSpPr>
          <p:cNvPr id="4" name="群組 3">
            <a:extLst>
              <a:ext uri="{FF2B5EF4-FFF2-40B4-BE49-F238E27FC236}">
                <a16:creationId xmlns:a16="http://schemas.microsoft.com/office/drawing/2014/main" id="{88EDAE37-5683-8128-7A19-2E9D964747D1}"/>
              </a:ext>
            </a:extLst>
          </p:cNvPr>
          <p:cNvGrpSpPr/>
          <p:nvPr/>
        </p:nvGrpSpPr>
        <p:grpSpPr>
          <a:xfrm>
            <a:off x="3756991" y="4113764"/>
            <a:ext cx="9501808" cy="5632311"/>
            <a:chOff x="888504" y="4209692"/>
            <a:chExt cx="9066164" cy="5632311"/>
          </a:xfrm>
        </p:grpSpPr>
        <p:sp>
          <p:nvSpPr>
            <p:cNvPr id="5" name="矩形 2">
              <a:extLst>
                <a:ext uri="{FF2B5EF4-FFF2-40B4-BE49-F238E27FC236}">
                  <a16:creationId xmlns:a16="http://schemas.microsoft.com/office/drawing/2014/main" id="{A9CAA04B-832E-B86D-0006-FC8BCD7739D7}"/>
                </a:ext>
              </a:extLst>
            </p:cNvPr>
            <p:cNvSpPr/>
            <p:nvPr/>
          </p:nvSpPr>
          <p:spPr>
            <a:xfrm>
              <a:off x="2272392" y="4209692"/>
              <a:ext cx="7682276" cy="5632311"/>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altLang="en-US" sz="3600" b="1" i="0" dirty="0">
                  <a:effectLst/>
                  <a:latin typeface="微軟正黑體" panose="020B0604030504040204" pitchFamily="34" charset="-120"/>
                  <a:ea typeface="微軟正黑體" panose="020B0604030504040204" pitchFamily="34" charset="-120"/>
                </a:rPr>
                <a:t>強制猥褻罪的最重本刑為五年，故其追訴時效為</a:t>
              </a:r>
              <a:r>
                <a:rPr lang="zh-TW" altLang="en-US" sz="3600" b="1" i="0" dirty="0">
                  <a:solidFill>
                    <a:srgbClr val="FF0000"/>
                  </a:solidFill>
                  <a:effectLst/>
                  <a:latin typeface="微軟正黑體" panose="020B0604030504040204" pitchFamily="34" charset="-120"/>
                  <a:ea typeface="微軟正黑體" panose="020B0604030504040204" pitchFamily="34" charset="-120"/>
                </a:rPr>
                <a:t>二十年</a:t>
              </a:r>
              <a:r>
                <a:rPr lang="zh-TW" altLang="en-US" sz="3600" b="1" dirty="0">
                  <a:solidFill>
                    <a:srgbClr val="FF0000"/>
                  </a:solidFill>
                  <a:latin typeface="微軟正黑體" panose="020B0604030504040204" pitchFamily="34" charset="-120"/>
                  <a:ea typeface="微軟正黑體" panose="020B0604030504040204" pitchFamily="34" charset="-120"/>
                </a:rPr>
                <a:t>。</a:t>
              </a:r>
              <a:endParaRPr lang="en-US" altLang="zh-TW" sz="3600" b="1"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altLang="zh-TW" sz="3600" b="1" i="0" dirty="0">
                <a:effectLst/>
                <a:latin typeface="微軟正黑體" panose="020B0604030504040204" pitchFamily="34" charset="-120"/>
                <a:ea typeface="微軟正黑體" panose="020B0604030504040204" pitchFamily="34" charset="-12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altLang="en-US" sz="3600" b="1" i="0" dirty="0">
                  <a:effectLst/>
                  <a:latin typeface="微軟正黑體" panose="020B0604030504040204" pitchFamily="34" charset="-120"/>
                  <a:ea typeface="微軟正黑體" panose="020B0604030504040204" pitchFamily="34" charset="-120"/>
                </a:rPr>
                <a:t>強制性交罪的最重本刑為十年，因此其追訴時效為</a:t>
              </a:r>
              <a:r>
                <a:rPr lang="zh-TW" altLang="en-US" sz="3600" b="1" i="0" dirty="0">
                  <a:solidFill>
                    <a:srgbClr val="FF0000"/>
                  </a:solidFill>
                  <a:effectLst/>
                  <a:latin typeface="微軟正黑體" panose="020B0604030504040204" pitchFamily="34" charset="-120"/>
                  <a:ea typeface="微軟正黑體" panose="020B0604030504040204" pitchFamily="34" charset="-120"/>
                </a:rPr>
                <a:t>三十年</a:t>
              </a:r>
              <a:r>
                <a:rPr lang="zh-TW" altLang="en-US" sz="3600" b="1" dirty="0">
                  <a:solidFill>
                    <a:srgbClr val="FF0000"/>
                  </a:solidFill>
                  <a:latin typeface="微軟正黑體" panose="020B0604030504040204" pitchFamily="34" charset="-120"/>
                  <a:ea typeface="微軟正黑體" panose="020B0604030504040204" pitchFamily="34" charset="-120"/>
                </a:rPr>
                <a:t>。</a:t>
              </a:r>
              <a:endParaRPr lang="en-US" altLang="zh-TW" sz="3600" b="1"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1" i="0" strike="noStrike" kern="0" cap="none" spc="0" baseline="0" dirty="0">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altLang="en-US" sz="3600" b="1" i="0" dirty="0">
                  <a:effectLst/>
                  <a:latin typeface="微軟正黑體" panose="020B0604030504040204" pitchFamily="34" charset="-120"/>
                  <a:ea typeface="微軟正黑體" panose="020B0604030504040204" pitchFamily="34" charset="-120"/>
                </a:rPr>
                <a:t>追訴時效從犯罪成立之日起算，但若犯罪行為持續進行，則從行為終止之日起算。</a:t>
              </a:r>
              <a:endParaRPr lang="en-US" sz="3600" b="1" i="0" strike="noStrike" kern="0" cap="none" spc="0" baseline="0" dirty="0">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6" name="矩形 7">
              <a:extLst>
                <a:ext uri="{FF2B5EF4-FFF2-40B4-BE49-F238E27FC236}">
                  <a16:creationId xmlns:a16="http://schemas.microsoft.com/office/drawing/2014/main" id="{BDDBA55B-5E4D-60EB-A574-420CBDAC6323}"/>
                </a:ext>
              </a:extLst>
            </p:cNvPr>
            <p:cNvSpPr/>
            <p:nvPr/>
          </p:nvSpPr>
          <p:spPr>
            <a:xfrm>
              <a:off x="888504" y="4450796"/>
              <a:ext cx="7761134" cy="64633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grpSp>
      <p:pic>
        <p:nvPicPr>
          <p:cNvPr id="14" name="圖片 1">
            <a:extLst>
              <a:ext uri="{FF2B5EF4-FFF2-40B4-BE49-F238E27FC236}">
                <a16:creationId xmlns:a16="http://schemas.microsoft.com/office/drawing/2014/main" id="{A97F6B17-E4EA-7C5C-33A7-18EA62C64BA7}"/>
              </a:ext>
            </a:extLst>
          </p:cNvPr>
          <p:cNvPicPr>
            <a:picLocks noChangeAspect="1"/>
          </p:cNvPicPr>
          <p:nvPr/>
        </p:nvPicPr>
        <p:blipFill>
          <a:blip r:embed="rId2"/>
          <a:stretch>
            <a:fillRect/>
          </a:stretch>
        </p:blipFill>
        <p:spPr>
          <a:xfrm>
            <a:off x="357192" y="8196901"/>
            <a:ext cx="1956989" cy="1505843"/>
          </a:xfrm>
          <a:prstGeom prst="rect">
            <a:avLst/>
          </a:prstGeom>
          <a:noFill/>
          <a:ln cap="flat">
            <a:noFill/>
          </a:ln>
        </p:spPr>
      </p:pic>
      <p:pic>
        <p:nvPicPr>
          <p:cNvPr id="3" name="圖片 2">
            <a:extLst>
              <a:ext uri="{FF2B5EF4-FFF2-40B4-BE49-F238E27FC236}">
                <a16:creationId xmlns:a16="http://schemas.microsoft.com/office/drawing/2014/main" id="{333D0F77-F36B-8354-BE0D-ADFF1FB902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7826" y="2901495"/>
            <a:ext cx="14242775" cy="7337085"/>
          </a:xfrm>
          <a:prstGeom prst="rect">
            <a:avLst/>
          </a:prstGeom>
        </p:spPr>
      </p:pic>
      <p:pic>
        <p:nvPicPr>
          <p:cNvPr id="8" name="圖片 7">
            <a:extLst>
              <a:ext uri="{FF2B5EF4-FFF2-40B4-BE49-F238E27FC236}">
                <a16:creationId xmlns:a16="http://schemas.microsoft.com/office/drawing/2014/main" id="{E0E3B8C9-83A3-4008-BC9A-12C42FCAE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38779" y="7446758"/>
            <a:ext cx="2791822" cy="2791822"/>
          </a:xfrm>
          <a:prstGeom prst="rect">
            <a:avLst/>
          </a:prstGeom>
        </p:spPr>
      </p:pic>
    </p:spTree>
    <p:extLst>
      <p:ext uri="{BB962C8B-B14F-4D97-AF65-F5344CB8AC3E}">
        <p14:creationId xmlns:p14="http://schemas.microsoft.com/office/powerpoint/2010/main" val="333726950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6EAD7D72-283B-4268-A2CB-C270EDE821BE}"/>
              </a:ext>
            </a:extLst>
          </p:cNvPr>
          <p:cNvSpPr/>
          <p:nvPr/>
        </p:nvSpPr>
        <p:spPr>
          <a:xfrm>
            <a:off x="510988" y="376519"/>
            <a:ext cx="17252577" cy="953396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EB6FA644-9AD4-45A6-9C62-D3BC492B209F}"/>
              </a:ext>
            </a:extLst>
          </p:cNvPr>
          <p:cNvSpPr>
            <a:spLocks noGrp="1"/>
          </p:cNvSpPr>
          <p:nvPr>
            <p:ph type="title"/>
          </p:nvPr>
        </p:nvSpPr>
        <p:spPr>
          <a:xfrm>
            <a:off x="1133082" y="504867"/>
            <a:ext cx="16238098" cy="2151601"/>
          </a:xfrm>
        </p:spPr>
        <p:txBody>
          <a:bodyPr>
            <a:normAutofit/>
          </a:bodyPr>
          <a:lstStyle/>
          <a:p>
            <a:r>
              <a:rPr lang="zh-TW" altLang="zh-TW" sz="66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性侵害案件處理流程</a:t>
            </a:r>
            <a:endParaRPr lang="zh-TW" altLang="en-US" sz="6600" dirty="0"/>
          </a:p>
        </p:txBody>
      </p:sp>
      <p:graphicFrame>
        <p:nvGraphicFramePr>
          <p:cNvPr id="9" name="表格 4">
            <a:extLst>
              <a:ext uri="{FF2B5EF4-FFF2-40B4-BE49-F238E27FC236}">
                <a16:creationId xmlns:a16="http://schemas.microsoft.com/office/drawing/2014/main" id="{E1576DDC-1A73-487E-A0AD-1860CE380748}"/>
              </a:ext>
            </a:extLst>
          </p:cNvPr>
          <p:cNvGraphicFramePr/>
          <p:nvPr>
            <p:extLst>
              <p:ext uri="{D42A27DB-BD31-4B8C-83A1-F6EECF244321}">
                <p14:modId xmlns:p14="http://schemas.microsoft.com/office/powerpoint/2010/main" val="158728604"/>
              </p:ext>
            </p:extLst>
          </p:nvPr>
        </p:nvGraphicFramePr>
        <p:xfrm>
          <a:off x="2356721" y="5167940"/>
          <a:ext cx="12851901" cy="3962400"/>
        </p:xfrm>
        <a:graphic>
          <a:graphicData uri="http://schemas.openxmlformats.org/drawingml/2006/table">
            <a:tbl>
              <a:tblPr/>
              <a:tblGrid>
                <a:gridCol w="3307726">
                  <a:extLst>
                    <a:ext uri="{9D8B030D-6E8A-4147-A177-3AD203B41FA5}">
                      <a16:colId xmlns:a16="http://schemas.microsoft.com/office/drawing/2014/main" val="20000"/>
                    </a:ext>
                  </a:extLst>
                </a:gridCol>
                <a:gridCol w="3386257">
                  <a:extLst>
                    <a:ext uri="{9D8B030D-6E8A-4147-A177-3AD203B41FA5}">
                      <a16:colId xmlns:a16="http://schemas.microsoft.com/office/drawing/2014/main" val="20001"/>
                    </a:ext>
                  </a:extLst>
                </a:gridCol>
                <a:gridCol w="3011307">
                  <a:extLst>
                    <a:ext uri="{9D8B030D-6E8A-4147-A177-3AD203B41FA5}">
                      <a16:colId xmlns:a16="http://schemas.microsoft.com/office/drawing/2014/main" val="20002"/>
                    </a:ext>
                  </a:extLst>
                </a:gridCol>
                <a:gridCol w="3146611">
                  <a:extLst>
                    <a:ext uri="{9D8B030D-6E8A-4147-A177-3AD203B41FA5}">
                      <a16:colId xmlns:a16="http://schemas.microsoft.com/office/drawing/2014/main" val="20003"/>
                    </a:ext>
                  </a:extLst>
                </a:gridCol>
              </a:tblGrid>
              <a:tr h="395640">
                <a:tc>
                  <a:txBody>
                    <a:bodyPr/>
                    <a:lstStyle/>
                    <a:p>
                      <a:pPr algn="ctr">
                        <a:lnSpc>
                          <a:spcPct val="100000"/>
                        </a:lnSpc>
                        <a:tabLst>
                          <a:tab pos="0" algn="l"/>
                        </a:tabLst>
                      </a:pPr>
                      <a:r>
                        <a:rPr lang="zh-TW" sz="3600" b="0" strike="noStrike" spc="-1" dirty="0">
                          <a:solidFill>
                            <a:srgbClr val="FFFFFF"/>
                          </a:solidFill>
                          <a:latin typeface="微軟正黑體" panose="020B0604030504040204" pitchFamily="34" charset="-120"/>
                          <a:ea typeface="微軟正黑體" panose="020B0604030504040204" pitchFamily="34" charset="-120"/>
                        </a:rPr>
                        <a:t>工作重點</a:t>
                      </a:r>
                      <a:endParaRPr lang="en-US" sz="3600" b="0" strike="noStrike" spc="-1" dirty="0">
                        <a:latin typeface="微軟正黑體" panose="020B0604030504040204" pitchFamily="34" charset="-120"/>
                        <a:ea typeface="微軟正黑體" panose="020B0604030504040204" pitchFamily="34" charset="-12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BD47"/>
                    </a:solidFill>
                  </a:tcPr>
                </a:tc>
                <a:tc>
                  <a:txBody>
                    <a:bodyPr/>
                    <a:lstStyle/>
                    <a:p>
                      <a:pPr algn="ctr">
                        <a:lnSpc>
                          <a:spcPct val="100000"/>
                        </a:lnSpc>
                        <a:tabLst>
                          <a:tab pos="0" algn="l"/>
                        </a:tabLst>
                      </a:pPr>
                      <a:r>
                        <a:rPr lang="zh-TW" sz="3600" b="0" strike="noStrike" spc="-1" dirty="0">
                          <a:solidFill>
                            <a:srgbClr val="FFFFFF"/>
                          </a:solidFill>
                          <a:latin typeface="微軟正黑體" panose="020B0604030504040204" pitchFamily="34" charset="-120"/>
                          <a:ea typeface="微軟正黑體" panose="020B0604030504040204" pitchFamily="34" charset="-120"/>
                        </a:rPr>
                        <a:t>工作重點</a:t>
                      </a:r>
                      <a:endParaRPr lang="en-US" sz="3600" b="0" strike="noStrike" spc="-1" dirty="0">
                        <a:latin typeface="微軟正黑體" panose="020B0604030504040204" pitchFamily="34" charset="-120"/>
                        <a:ea typeface="微軟正黑體" panose="020B0604030504040204" pitchFamily="34" charset="-12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BD47"/>
                    </a:solidFill>
                  </a:tcPr>
                </a:tc>
                <a:tc>
                  <a:txBody>
                    <a:bodyPr/>
                    <a:lstStyle/>
                    <a:p>
                      <a:pPr algn="ctr">
                        <a:lnSpc>
                          <a:spcPct val="100000"/>
                        </a:lnSpc>
                        <a:tabLst>
                          <a:tab pos="0" algn="l"/>
                        </a:tabLst>
                      </a:pPr>
                      <a:r>
                        <a:rPr lang="zh-TW" sz="3600" b="0" strike="noStrike" spc="-1" dirty="0">
                          <a:solidFill>
                            <a:srgbClr val="FFFFFF"/>
                          </a:solidFill>
                          <a:latin typeface="微軟正黑體" panose="020B0604030504040204" pitchFamily="34" charset="-120"/>
                          <a:ea typeface="微軟正黑體" panose="020B0604030504040204" pitchFamily="34" charset="-120"/>
                        </a:rPr>
                        <a:t>工作重點</a:t>
                      </a:r>
                      <a:endParaRPr lang="en-US" sz="3600" b="0" strike="noStrike" spc="-1" dirty="0">
                        <a:latin typeface="微軟正黑體" panose="020B0604030504040204" pitchFamily="34" charset="-120"/>
                        <a:ea typeface="微軟正黑體" panose="020B0604030504040204" pitchFamily="34" charset="-12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BD47"/>
                    </a:solidFill>
                  </a:tcPr>
                </a:tc>
                <a:tc>
                  <a:txBody>
                    <a:bodyPr/>
                    <a:lstStyle/>
                    <a:p>
                      <a:pPr algn="ctr">
                        <a:lnSpc>
                          <a:spcPct val="100000"/>
                        </a:lnSpc>
                        <a:tabLst>
                          <a:tab pos="0" algn="l"/>
                        </a:tabLst>
                      </a:pPr>
                      <a:r>
                        <a:rPr lang="zh-TW" sz="3600" b="0" strike="noStrike" spc="-1" dirty="0">
                          <a:solidFill>
                            <a:srgbClr val="FFFFFF"/>
                          </a:solidFill>
                          <a:latin typeface="微軟正黑體" panose="020B0604030504040204" pitchFamily="34" charset="-120"/>
                          <a:ea typeface="微軟正黑體" panose="020B0604030504040204" pitchFamily="34" charset="-120"/>
                        </a:rPr>
                        <a:t>工作重點</a:t>
                      </a:r>
                      <a:endParaRPr lang="en-US" sz="3600" b="0" strike="noStrike" spc="-1" dirty="0">
                        <a:latin typeface="微軟正黑體" panose="020B0604030504040204" pitchFamily="34" charset="-120"/>
                        <a:ea typeface="微軟正黑體" panose="020B0604030504040204" pitchFamily="34" charset="-12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BD47"/>
                    </a:solidFill>
                  </a:tcPr>
                </a:tc>
                <a:extLst>
                  <a:ext uri="{0D108BD9-81ED-4DB2-BD59-A6C34878D82A}">
                    <a16:rowId xmlns:a16="http://schemas.microsoft.com/office/drawing/2014/main" val="10000"/>
                  </a:ext>
                </a:extLst>
              </a:tr>
              <a:tr h="3109320">
                <a:tc>
                  <a:txBody>
                    <a:bodyPr/>
                    <a:lstStyle/>
                    <a:p>
                      <a:pPr marL="343080" indent="-342720">
                        <a:lnSpc>
                          <a:spcPct val="100000"/>
                        </a:lnSpc>
                        <a:buClr>
                          <a:srgbClr val="000000"/>
                        </a:buClr>
                        <a:buFont typeface="Arial"/>
                        <a:buChar char="•"/>
                      </a:pPr>
                      <a:r>
                        <a:rPr lang="en-US" sz="2400" b="1" strike="noStrike" spc="-1" dirty="0">
                          <a:solidFill>
                            <a:srgbClr val="000000"/>
                          </a:solidFill>
                          <a:latin typeface="微軟正黑體" panose="020B0604030504040204" pitchFamily="34" charset="-120"/>
                          <a:ea typeface="微軟正黑體" panose="020B0604030504040204" pitchFamily="34" charset="-120"/>
                        </a:rPr>
                        <a:t>24</a:t>
                      </a:r>
                      <a:r>
                        <a:rPr lang="zh-TW" sz="2400" b="1" strike="noStrike" spc="-1" dirty="0">
                          <a:solidFill>
                            <a:srgbClr val="000000"/>
                          </a:solidFill>
                          <a:latin typeface="微軟正黑體" panose="020B0604030504040204" pitchFamily="34" charset="-120"/>
                          <a:ea typeface="微軟正黑體" panose="020B0604030504040204" pitchFamily="34" charset="-120"/>
                        </a:rPr>
                        <a:t>小時受案窗口</a:t>
                      </a:r>
                      <a:endParaRPr lang="en-US" sz="2400" b="1" strike="noStrike" spc="-1" dirty="0">
                        <a:latin typeface="微軟正黑體" panose="020B0604030504040204" pitchFamily="34" charset="-120"/>
                        <a:ea typeface="微軟正黑體" panose="020B0604030504040204" pitchFamily="34" charset="-120"/>
                      </a:endParaRPr>
                    </a:p>
                    <a:p>
                      <a:pPr marL="343080" indent="-342720">
                        <a:lnSpc>
                          <a:spcPct val="100000"/>
                        </a:lnSpc>
                        <a:buClr>
                          <a:srgbClr val="000000"/>
                        </a:buClr>
                        <a:buFont typeface="Arial"/>
                        <a:buChar char="•"/>
                      </a:pPr>
                      <a:r>
                        <a:rPr lang="zh-TW" sz="2400" b="1" strike="noStrike" spc="-1" dirty="0">
                          <a:solidFill>
                            <a:srgbClr val="000000"/>
                          </a:solidFill>
                          <a:latin typeface="微軟正黑體" panose="020B0604030504040204" pitchFamily="34" charset="-120"/>
                          <a:ea typeface="微軟正黑體" panose="020B0604030504040204" pitchFamily="34" charset="-120"/>
                        </a:rPr>
                        <a:t>追蹤通報單判斷案件類型</a:t>
                      </a:r>
                      <a:endParaRPr lang="en-US" sz="2400" b="1" strike="noStrike" spc="-1" dirty="0">
                        <a:latin typeface="微軟正黑體" panose="020B0604030504040204" pitchFamily="34" charset="-120"/>
                        <a:ea typeface="微軟正黑體" panose="020B0604030504040204" pitchFamily="34" charset="-120"/>
                      </a:endParaRPr>
                    </a:p>
                    <a:p>
                      <a:pPr marL="343080" indent="-342720">
                        <a:lnSpc>
                          <a:spcPct val="100000"/>
                        </a:lnSpc>
                        <a:buClr>
                          <a:srgbClr val="000000"/>
                        </a:buClr>
                        <a:buFont typeface="Arial"/>
                        <a:buChar char="•"/>
                      </a:pPr>
                      <a:r>
                        <a:rPr lang="zh-TW" sz="2400" b="1" strike="noStrike" spc="-1" dirty="0">
                          <a:solidFill>
                            <a:srgbClr val="000000"/>
                          </a:solidFill>
                          <a:latin typeface="微軟正黑體" panose="020B0604030504040204" pitchFamily="34" charset="-120"/>
                          <a:ea typeface="微軟正黑體" panose="020B0604030504040204" pitchFamily="34" charset="-120"/>
                        </a:rPr>
                        <a:t>蒐集資訊及需求評估</a:t>
                      </a:r>
                      <a:endParaRPr lang="en-US" sz="2400" b="1" strike="noStrike" spc="-1" dirty="0">
                        <a:latin typeface="微軟正黑體" panose="020B0604030504040204" pitchFamily="34" charset="-120"/>
                        <a:ea typeface="微軟正黑體" panose="020B0604030504040204" pitchFamily="34" charset="-120"/>
                      </a:endParaRPr>
                    </a:p>
                    <a:p>
                      <a:pPr marL="0" indent="274638">
                        <a:lnSpc>
                          <a:spcPct val="100000"/>
                        </a:lnSpc>
                        <a:buClr>
                          <a:srgbClr val="000000"/>
                        </a:buClr>
                        <a:buFont typeface="Arial"/>
                        <a:buNone/>
                      </a:pPr>
                      <a:r>
                        <a:rPr lang="zh-TW" altLang="en-US" sz="2400" b="1" strike="noStrike" spc="-1" dirty="0">
                          <a:solidFill>
                            <a:srgbClr val="000000"/>
                          </a:solidFill>
                          <a:latin typeface="微軟正黑體" panose="020B0604030504040204" pitchFamily="34" charset="-120"/>
                          <a:ea typeface="微軟正黑體" panose="020B0604030504040204" pitchFamily="34" charset="-120"/>
                        </a:rPr>
                        <a:t> </a:t>
                      </a:r>
                      <a:r>
                        <a:rPr lang="zh-TW" sz="2400" b="1" strike="noStrike" spc="-1" dirty="0">
                          <a:solidFill>
                            <a:srgbClr val="000000"/>
                          </a:solidFill>
                          <a:latin typeface="微軟正黑體" panose="020B0604030504040204" pitchFamily="34" charset="-120"/>
                          <a:ea typeface="微軟正黑體" panose="020B0604030504040204" pitchFamily="34" charset="-120"/>
                        </a:rPr>
                        <a:t>分</a:t>
                      </a:r>
                      <a:r>
                        <a:rPr lang="en-US" sz="2400" b="1" strike="noStrike" spc="-1" dirty="0">
                          <a:solidFill>
                            <a:srgbClr val="000000"/>
                          </a:solidFill>
                          <a:latin typeface="微軟正黑體" panose="020B0604030504040204" pitchFamily="34" charset="-120"/>
                          <a:ea typeface="微軟正黑體" panose="020B0604030504040204" pitchFamily="34" charset="-120"/>
                        </a:rPr>
                        <a:t>(</a:t>
                      </a:r>
                      <a:r>
                        <a:rPr lang="zh-TW" sz="2400" b="1" strike="noStrike" spc="-1" dirty="0">
                          <a:solidFill>
                            <a:srgbClr val="000000"/>
                          </a:solidFill>
                          <a:latin typeface="微軟正黑體" panose="020B0604030504040204" pitchFamily="34" charset="-120"/>
                          <a:ea typeface="微軟正黑體" panose="020B0604030504040204" pitchFamily="34" charset="-120"/>
                        </a:rPr>
                        <a:t>派</a:t>
                      </a:r>
                      <a:r>
                        <a:rPr lang="en-US" sz="2400" b="1" strike="noStrike" spc="-1" dirty="0">
                          <a:solidFill>
                            <a:srgbClr val="000000"/>
                          </a:solidFill>
                          <a:latin typeface="微軟正黑體" panose="020B0604030504040204" pitchFamily="34" charset="-120"/>
                          <a:ea typeface="微軟正黑體" panose="020B0604030504040204" pitchFamily="34" charset="-120"/>
                        </a:rPr>
                        <a:t>)</a:t>
                      </a:r>
                      <a:r>
                        <a:rPr lang="zh-TW" sz="2400" b="1" strike="noStrike" spc="-1" dirty="0">
                          <a:solidFill>
                            <a:srgbClr val="000000"/>
                          </a:solidFill>
                          <a:latin typeface="微軟正黑體" panose="020B0604030504040204" pitchFamily="34" charset="-120"/>
                          <a:ea typeface="微軟正黑體" panose="020B0604030504040204" pitchFamily="34" charset="-120"/>
                        </a:rPr>
                        <a:t>案或轉介</a:t>
                      </a:r>
                      <a:endParaRPr lang="en-US" sz="2400" b="1" strike="noStrike" spc="-1" dirty="0">
                        <a:latin typeface="微軟正黑體" panose="020B0604030504040204" pitchFamily="34" charset="-120"/>
                        <a:ea typeface="微軟正黑體" panose="020B0604030504040204" pitchFamily="34" charset="-120"/>
                      </a:endParaRPr>
                    </a:p>
                    <a:p>
                      <a:pPr>
                        <a:lnSpc>
                          <a:spcPct val="100000"/>
                        </a:lnSpc>
                        <a:tabLst>
                          <a:tab pos="0" algn="l"/>
                        </a:tabLst>
                      </a:pPr>
                      <a:endParaRPr lang="en-US" sz="2000" b="0" strike="noStrike" spc="-1" dirty="0">
                        <a:latin typeface="微軟正黑體" panose="020B0604030504040204" pitchFamily="34" charset="-120"/>
                        <a:ea typeface="微軟正黑體" panose="020B0604030504040204" pitchFamily="34" charset="-12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E7CF"/>
                    </a:solidFill>
                  </a:tcPr>
                </a:tc>
                <a:tc>
                  <a:txBody>
                    <a:bodyPr/>
                    <a:lstStyle/>
                    <a:p>
                      <a:pPr marL="285840" indent="-285480" algn="l">
                        <a:lnSpc>
                          <a:spcPct val="100000"/>
                        </a:lnSpc>
                        <a:buClr>
                          <a:srgbClr val="000000"/>
                        </a:buClr>
                        <a:buFont typeface="Arial"/>
                        <a:buChar char="•"/>
                      </a:pPr>
                      <a:r>
                        <a:rPr lang="zh-TW" sz="2400" b="1" strike="noStrike" spc="-1" dirty="0">
                          <a:solidFill>
                            <a:srgbClr val="000000"/>
                          </a:solidFill>
                          <a:latin typeface="微軟正黑體" panose="020B0604030504040204" pitchFamily="34" charset="-120"/>
                          <a:ea typeface="微軟正黑體" panose="020B0604030504040204" pitchFamily="34" charset="-120"/>
                        </a:rPr>
                        <a:t>緊急救援</a:t>
                      </a:r>
                      <a:endParaRPr lang="en-US" sz="2400" b="1" strike="noStrike" spc="-1" dirty="0">
                        <a:latin typeface="微軟正黑體" panose="020B0604030504040204" pitchFamily="34" charset="-120"/>
                        <a:ea typeface="微軟正黑體" panose="020B0604030504040204" pitchFamily="34" charset="-120"/>
                      </a:endParaRPr>
                    </a:p>
                    <a:p>
                      <a:pPr marL="285840" indent="-285480" algn="l">
                        <a:lnSpc>
                          <a:spcPct val="100000"/>
                        </a:lnSpc>
                        <a:buClr>
                          <a:srgbClr val="000000"/>
                        </a:buClr>
                        <a:buFont typeface="Arial"/>
                        <a:buChar char="•"/>
                      </a:pPr>
                      <a:r>
                        <a:rPr lang="zh-TW" sz="2400" b="1" strike="noStrike" spc="-1" dirty="0">
                          <a:solidFill>
                            <a:srgbClr val="000000"/>
                          </a:solidFill>
                          <a:latin typeface="微軟正黑體" panose="020B0604030504040204" pitchFamily="34" charset="-120"/>
                          <a:ea typeface="微軟正黑體" panose="020B0604030504040204" pitchFamily="34" charset="-120"/>
                        </a:rPr>
                        <a:t>減述評估</a:t>
                      </a:r>
                      <a:endParaRPr lang="en-US" sz="2400" b="1" strike="noStrike" spc="-1" dirty="0">
                        <a:latin typeface="微軟正黑體" panose="020B0604030504040204" pitchFamily="34" charset="-120"/>
                        <a:ea typeface="微軟正黑體" panose="020B0604030504040204" pitchFamily="34" charset="-120"/>
                      </a:endParaRPr>
                    </a:p>
                    <a:p>
                      <a:pPr marL="285840" indent="-285480" algn="l">
                        <a:lnSpc>
                          <a:spcPct val="100000"/>
                        </a:lnSpc>
                        <a:buClr>
                          <a:srgbClr val="000000"/>
                        </a:buClr>
                        <a:buFont typeface="Arial"/>
                        <a:buChar char="•"/>
                      </a:pPr>
                      <a:r>
                        <a:rPr lang="zh-TW" sz="2400" b="1" strike="noStrike" spc="-1" dirty="0">
                          <a:solidFill>
                            <a:srgbClr val="000000"/>
                          </a:solidFill>
                          <a:latin typeface="微軟正黑體" panose="020B0604030504040204" pitchFamily="34" charset="-120"/>
                          <a:ea typeface="微軟正黑體" panose="020B0604030504040204" pitchFamily="34" charset="-120"/>
                        </a:rPr>
                        <a:t>陪同偵訊</a:t>
                      </a:r>
                      <a:endParaRPr lang="en-US" sz="2400" b="1" strike="noStrike" spc="-1" dirty="0">
                        <a:latin typeface="微軟正黑體" panose="020B0604030504040204" pitchFamily="34" charset="-120"/>
                        <a:ea typeface="微軟正黑體" panose="020B0604030504040204" pitchFamily="34" charset="-120"/>
                      </a:endParaRPr>
                    </a:p>
                    <a:p>
                      <a:pPr marL="285840" indent="-285480" algn="l">
                        <a:lnSpc>
                          <a:spcPct val="100000"/>
                        </a:lnSpc>
                        <a:buClr>
                          <a:srgbClr val="000000"/>
                        </a:buClr>
                        <a:buFont typeface="Arial"/>
                        <a:buChar char="•"/>
                      </a:pPr>
                      <a:r>
                        <a:rPr lang="zh-TW" sz="2400" b="1" strike="noStrike" spc="-1" dirty="0">
                          <a:solidFill>
                            <a:srgbClr val="000000"/>
                          </a:solidFill>
                          <a:latin typeface="微軟正黑體" panose="020B0604030504040204" pitchFamily="34" charset="-120"/>
                          <a:ea typeface="微軟正黑體" panose="020B0604030504040204" pitchFamily="34" charset="-120"/>
                        </a:rPr>
                        <a:t>協助報案</a:t>
                      </a:r>
                      <a:endParaRPr lang="en-US" sz="2400" b="1" strike="noStrike" spc="-1" dirty="0">
                        <a:latin typeface="微軟正黑體" panose="020B0604030504040204" pitchFamily="34" charset="-120"/>
                        <a:ea typeface="微軟正黑體" panose="020B0604030504040204" pitchFamily="34" charset="-120"/>
                      </a:endParaRPr>
                    </a:p>
                    <a:p>
                      <a:pPr marL="285840" indent="-285480" algn="l">
                        <a:lnSpc>
                          <a:spcPct val="100000"/>
                        </a:lnSpc>
                        <a:buClr>
                          <a:srgbClr val="000000"/>
                        </a:buClr>
                        <a:buFont typeface="Arial"/>
                        <a:buChar char="•"/>
                      </a:pPr>
                      <a:r>
                        <a:rPr lang="zh-TW" sz="2400" b="1" strike="noStrike" spc="-1" dirty="0">
                          <a:solidFill>
                            <a:srgbClr val="000000"/>
                          </a:solidFill>
                          <a:latin typeface="微軟正黑體" panose="020B0604030504040204" pitchFamily="34" charset="-120"/>
                          <a:ea typeface="微軟正黑體" panose="020B0604030504040204" pitchFamily="34" charset="-120"/>
                        </a:rPr>
                        <a:t>陪同驗傷診療</a:t>
                      </a:r>
                      <a:endParaRPr lang="en-US" sz="2400" b="1" strike="noStrike" spc="-1" dirty="0">
                        <a:latin typeface="微軟正黑體" panose="020B0604030504040204" pitchFamily="34" charset="-120"/>
                        <a:ea typeface="微軟正黑體" panose="020B0604030504040204" pitchFamily="34" charset="-120"/>
                      </a:endParaRPr>
                    </a:p>
                    <a:p>
                      <a:pPr marL="285840" indent="-285480" algn="l">
                        <a:lnSpc>
                          <a:spcPct val="100000"/>
                        </a:lnSpc>
                        <a:buClr>
                          <a:srgbClr val="000000"/>
                        </a:buClr>
                        <a:buFont typeface="Arial"/>
                        <a:buChar char="•"/>
                      </a:pPr>
                      <a:r>
                        <a:rPr lang="zh-TW" sz="2400" b="1" strike="noStrike" spc="-1" dirty="0">
                          <a:solidFill>
                            <a:srgbClr val="000000"/>
                          </a:solidFill>
                          <a:latin typeface="微軟正黑體" panose="020B0604030504040204" pitchFamily="34" charset="-120"/>
                          <a:ea typeface="微軟正黑體" panose="020B0604030504040204" pitchFamily="34" charset="-120"/>
                        </a:rPr>
                        <a:t>緊急庇護安置</a:t>
                      </a:r>
                      <a:endParaRPr lang="en-US" sz="2400" b="1" strike="noStrike" spc="-1" dirty="0">
                        <a:latin typeface="微軟正黑體" panose="020B0604030504040204" pitchFamily="34" charset="-120"/>
                        <a:ea typeface="微軟正黑體" panose="020B0604030504040204" pitchFamily="34" charset="-120"/>
                      </a:endParaRPr>
                    </a:p>
                    <a:p>
                      <a:pPr marL="285840" indent="-285480" algn="l">
                        <a:lnSpc>
                          <a:spcPct val="100000"/>
                        </a:lnSpc>
                        <a:buClr>
                          <a:srgbClr val="000000"/>
                        </a:buClr>
                        <a:buFont typeface="Arial"/>
                        <a:buChar char="•"/>
                      </a:pPr>
                      <a:r>
                        <a:rPr lang="zh-TW" sz="2400" b="1" strike="noStrike" spc="-1" dirty="0">
                          <a:solidFill>
                            <a:srgbClr val="000000"/>
                          </a:solidFill>
                          <a:latin typeface="微軟正黑體" panose="020B0604030504040204" pitchFamily="34" charset="-120"/>
                          <a:ea typeface="微軟正黑體" panose="020B0604030504040204" pitchFamily="34" charset="-120"/>
                        </a:rPr>
                        <a:t>協助或代為聲請保護令</a:t>
                      </a:r>
                      <a:endParaRPr lang="en-US" sz="2400" b="1" strike="noStrike" spc="-1" dirty="0">
                        <a:latin typeface="微軟正黑體" panose="020B0604030504040204" pitchFamily="34" charset="-120"/>
                        <a:ea typeface="微軟正黑體" panose="020B0604030504040204" pitchFamily="34" charset="-120"/>
                      </a:endParaRPr>
                    </a:p>
                    <a:p>
                      <a:pPr>
                        <a:lnSpc>
                          <a:spcPct val="100000"/>
                        </a:lnSpc>
                      </a:pPr>
                      <a:endParaRPr lang="en-US" sz="2000" b="0" strike="noStrike" spc="-1" dirty="0">
                        <a:latin typeface="微軟正黑體" panose="020B0604030504040204" pitchFamily="34" charset="-120"/>
                        <a:ea typeface="微軟正黑體" panose="020B0604030504040204" pitchFamily="34" charset="-12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E7CF"/>
                    </a:solidFill>
                  </a:tcPr>
                </a:tc>
                <a:tc>
                  <a:txBody>
                    <a:bodyPr/>
                    <a:lstStyle/>
                    <a:p>
                      <a:pPr marL="285840" indent="-285480">
                        <a:lnSpc>
                          <a:spcPct val="100000"/>
                        </a:lnSpc>
                        <a:buClr>
                          <a:srgbClr val="000000"/>
                        </a:buClr>
                        <a:buFont typeface="Arial"/>
                        <a:buChar char="•"/>
                      </a:pPr>
                      <a:r>
                        <a:rPr lang="zh-TW" altLang="en-US" sz="2400" b="1" strike="noStrike" spc="-1" dirty="0">
                          <a:solidFill>
                            <a:srgbClr val="000000"/>
                          </a:solidFill>
                          <a:latin typeface="微軟正黑體" panose="020B0604030504040204" pitchFamily="34" charset="-120"/>
                          <a:ea typeface="微軟正黑體" panose="020B0604030504040204" pitchFamily="34" charset="-120"/>
                        </a:rPr>
                        <a:t>家庭處遇</a:t>
                      </a:r>
                      <a:endParaRPr lang="en-US" sz="2400" b="1" strike="noStrike" spc="-1" dirty="0">
                        <a:latin typeface="微軟正黑體" panose="020B0604030504040204" pitchFamily="34" charset="-120"/>
                        <a:ea typeface="微軟正黑體" panose="020B0604030504040204" pitchFamily="34" charset="-120"/>
                      </a:endParaRPr>
                    </a:p>
                    <a:p>
                      <a:pPr marL="285840" indent="-285480">
                        <a:lnSpc>
                          <a:spcPct val="100000"/>
                        </a:lnSpc>
                        <a:buClr>
                          <a:srgbClr val="000000"/>
                        </a:buClr>
                        <a:buFont typeface="Arial"/>
                        <a:buChar char="•"/>
                      </a:pPr>
                      <a:r>
                        <a:rPr lang="zh-TW" sz="2400" b="1" strike="noStrike" spc="-1" dirty="0">
                          <a:solidFill>
                            <a:srgbClr val="000000"/>
                          </a:solidFill>
                          <a:latin typeface="微軟正黑體" panose="020B0604030504040204" pitchFamily="34" charset="-120"/>
                          <a:ea typeface="微軟正黑體" panose="020B0604030504040204" pitchFamily="34" charset="-120"/>
                        </a:rPr>
                        <a:t>法律服務</a:t>
                      </a:r>
                      <a:endParaRPr lang="en-US" sz="2400" b="1" strike="noStrike" spc="-1" dirty="0">
                        <a:latin typeface="微軟正黑體" panose="020B0604030504040204" pitchFamily="34" charset="-120"/>
                        <a:ea typeface="微軟正黑體" panose="020B0604030504040204" pitchFamily="34" charset="-120"/>
                      </a:endParaRPr>
                    </a:p>
                    <a:p>
                      <a:pPr marL="285840" indent="-285480">
                        <a:lnSpc>
                          <a:spcPct val="100000"/>
                        </a:lnSpc>
                        <a:buClr>
                          <a:srgbClr val="000000"/>
                        </a:buClr>
                        <a:buFont typeface="Arial"/>
                        <a:buChar char="•"/>
                      </a:pPr>
                      <a:r>
                        <a:rPr lang="zh-TW" sz="2400" b="1" strike="noStrike" spc="-1" dirty="0">
                          <a:solidFill>
                            <a:srgbClr val="000000"/>
                          </a:solidFill>
                          <a:latin typeface="微軟正黑體" panose="020B0604030504040204" pitchFamily="34" charset="-120"/>
                          <a:ea typeface="微軟正黑體" panose="020B0604030504040204" pitchFamily="34" charset="-120"/>
                        </a:rPr>
                        <a:t>心理諮商及輔導</a:t>
                      </a:r>
                      <a:endParaRPr lang="en-US" sz="2400" b="1" strike="noStrike" spc="-1" dirty="0">
                        <a:latin typeface="微軟正黑體" panose="020B0604030504040204" pitchFamily="34" charset="-120"/>
                        <a:ea typeface="微軟正黑體" panose="020B0604030504040204" pitchFamily="34" charset="-120"/>
                      </a:endParaRPr>
                    </a:p>
                    <a:p>
                      <a:pPr marL="285840" indent="-285480">
                        <a:lnSpc>
                          <a:spcPct val="100000"/>
                        </a:lnSpc>
                        <a:buClr>
                          <a:srgbClr val="000000"/>
                        </a:buClr>
                        <a:buFont typeface="Arial"/>
                        <a:buChar char="•"/>
                      </a:pPr>
                      <a:r>
                        <a:rPr lang="zh-TW" sz="2400" b="1" strike="noStrike" spc="-1" dirty="0">
                          <a:solidFill>
                            <a:srgbClr val="000000"/>
                          </a:solidFill>
                          <a:latin typeface="微軟正黑體" panose="020B0604030504040204" pitchFamily="34" charset="-120"/>
                          <a:ea typeface="微軟正黑體" panose="020B0604030504040204" pitchFamily="34" charset="-120"/>
                        </a:rPr>
                        <a:t>經濟或物資補助</a:t>
                      </a:r>
                      <a:endParaRPr lang="en-US" sz="2400" b="1" strike="noStrike" spc="-1" dirty="0">
                        <a:latin typeface="微軟正黑體" panose="020B0604030504040204" pitchFamily="34" charset="-120"/>
                        <a:ea typeface="微軟正黑體" panose="020B0604030504040204" pitchFamily="34" charset="-120"/>
                      </a:endParaRPr>
                    </a:p>
                    <a:p>
                      <a:pPr marL="285840" indent="-285480">
                        <a:lnSpc>
                          <a:spcPct val="100000"/>
                        </a:lnSpc>
                        <a:buClr>
                          <a:srgbClr val="000000"/>
                        </a:buClr>
                        <a:buFont typeface="Arial"/>
                        <a:buChar char="•"/>
                      </a:pPr>
                      <a:r>
                        <a:rPr lang="zh-TW" sz="2400" b="1" strike="noStrike" spc="-1" dirty="0">
                          <a:solidFill>
                            <a:srgbClr val="000000"/>
                          </a:solidFill>
                          <a:latin typeface="微軟正黑體" panose="020B0604030504040204" pitchFamily="34" charset="-120"/>
                          <a:ea typeface="微軟正黑體" panose="020B0604030504040204" pitchFamily="34" charset="-120"/>
                        </a:rPr>
                        <a:t>就學輔導</a:t>
                      </a:r>
                      <a:endParaRPr lang="en-US" sz="2400" b="1" strike="noStrike" spc="-1" dirty="0">
                        <a:latin typeface="微軟正黑體" panose="020B0604030504040204" pitchFamily="34" charset="-120"/>
                        <a:ea typeface="微軟正黑體" panose="020B0604030504040204" pitchFamily="34" charset="-120"/>
                      </a:endParaRPr>
                    </a:p>
                    <a:p>
                      <a:pPr marL="285840" indent="-285480">
                        <a:lnSpc>
                          <a:spcPct val="100000"/>
                        </a:lnSpc>
                        <a:buClr>
                          <a:srgbClr val="000000"/>
                        </a:buClr>
                        <a:buFont typeface="Arial"/>
                        <a:buChar char="•"/>
                      </a:pPr>
                      <a:r>
                        <a:rPr lang="zh-TW" sz="2400" b="1" strike="noStrike" spc="-1" dirty="0">
                          <a:solidFill>
                            <a:srgbClr val="000000"/>
                          </a:solidFill>
                          <a:latin typeface="微軟正黑體" panose="020B0604030504040204" pitchFamily="34" charset="-120"/>
                          <a:ea typeface="微軟正黑體" panose="020B0604030504040204" pitchFamily="34" charset="-120"/>
                        </a:rPr>
                        <a:t>陪同出庭</a:t>
                      </a:r>
                      <a:endParaRPr lang="en-US" sz="2400" b="1" strike="noStrike" spc="-1" dirty="0">
                        <a:latin typeface="微軟正黑體" panose="020B0604030504040204" pitchFamily="34" charset="-120"/>
                        <a:ea typeface="微軟正黑體" panose="020B0604030504040204" pitchFamily="34" charset="-120"/>
                      </a:endParaRPr>
                    </a:p>
                    <a:p>
                      <a:pPr marL="360" indent="0">
                        <a:lnSpc>
                          <a:spcPct val="100000"/>
                        </a:lnSpc>
                        <a:buClr>
                          <a:srgbClr val="000000"/>
                        </a:buClr>
                        <a:buFont typeface="Arial"/>
                        <a:buNone/>
                      </a:pPr>
                      <a:endParaRPr lang="en-US" sz="2000" b="0" strike="noStrike" spc="-1" dirty="0">
                        <a:latin typeface="微軟正黑體" panose="020B0604030504040204" pitchFamily="34" charset="-120"/>
                        <a:ea typeface="微軟正黑體" panose="020B0604030504040204" pitchFamily="34" charset="-12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E7CF"/>
                    </a:solidFill>
                  </a:tcPr>
                </a:tc>
                <a:tc>
                  <a:txBody>
                    <a:bodyPr/>
                    <a:lstStyle/>
                    <a:p>
                      <a:pPr marL="285840" indent="-285480">
                        <a:lnSpc>
                          <a:spcPct val="100000"/>
                        </a:lnSpc>
                        <a:buClr>
                          <a:srgbClr val="000000"/>
                        </a:buClr>
                        <a:buFont typeface="Arial"/>
                        <a:buChar char="•"/>
                      </a:pPr>
                      <a:r>
                        <a:rPr lang="zh-TW" sz="2200" b="1" strike="noStrike" spc="-1" dirty="0">
                          <a:solidFill>
                            <a:srgbClr val="000000"/>
                          </a:solidFill>
                          <a:latin typeface="微軟正黑體" panose="020B0604030504040204" pitchFamily="34" charset="-120"/>
                          <a:ea typeface="微軟正黑體" panose="020B0604030504040204" pitchFamily="34" charset="-120"/>
                        </a:rPr>
                        <a:t>達成個案處遇目標，暫時無需提供相關服務。</a:t>
                      </a:r>
                      <a:endParaRPr lang="en-US" sz="2200" b="1" strike="noStrike" spc="-1" dirty="0">
                        <a:latin typeface="微軟正黑體" panose="020B0604030504040204" pitchFamily="34" charset="-120"/>
                        <a:ea typeface="微軟正黑體" panose="020B0604030504040204" pitchFamily="34" charset="-120"/>
                      </a:endParaRPr>
                    </a:p>
                    <a:p>
                      <a:pPr marL="285840" indent="-285480">
                        <a:lnSpc>
                          <a:spcPct val="100000"/>
                        </a:lnSpc>
                        <a:buClr>
                          <a:srgbClr val="000000"/>
                        </a:buClr>
                        <a:buFont typeface="Arial"/>
                        <a:buChar char="•"/>
                      </a:pPr>
                      <a:r>
                        <a:rPr lang="zh-TW" sz="2200" b="1" strike="noStrike" spc="-1" dirty="0">
                          <a:solidFill>
                            <a:srgbClr val="000000"/>
                          </a:solidFill>
                          <a:latin typeface="微軟正黑體" panose="020B0604030504040204" pitchFamily="34" charset="-120"/>
                          <a:ea typeface="微軟正黑體" panose="020B0604030504040204" pitchFamily="34" charset="-120"/>
                        </a:rPr>
                        <a:t>被害人無法取得聯繫或被害人拒絕協助。</a:t>
                      </a:r>
                      <a:endParaRPr lang="en-US" sz="2200" b="1" strike="noStrike" spc="-1" dirty="0">
                        <a:latin typeface="微軟正黑體" panose="020B0604030504040204" pitchFamily="34" charset="-120"/>
                        <a:ea typeface="微軟正黑體" panose="020B0604030504040204" pitchFamily="34" charset="-120"/>
                      </a:endParaRPr>
                    </a:p>
                    <a:p>
                      <a:pPr marL="285840" indent="-285480">
                        <a:lnSpc>
                          <a:spcPct val="100000"/>
                        </a:lnSpc>
                        <a:buClr>
                          <a:srgbClr val="000000"/>
                        </a:buClr>
                        <a:buFont typeface="Arial"/>
                        <a:buChar char="•"/>
                      </a:pPr>
                      <a:r>
                        <a:rPr lang="zh-TW" sz="2200" b="1" strike="noStrike" spc="-1" dirty="0">
                          <a:solidFill>
                            <a:srgbClr val="000000"/>
                          </a:solidFill>
                          <a:latin typeface="微軟正黑體" panose="020B0604030504040204" pitchFamily="34" charset="-120"/>
                          <a:ea typeface="微軟正黑體" panose="020B0604030504040204" pitchFamily="34" charset="-120"/>
                        </a:rPr>
                        <a:t>被害人遷往其他縣市，由其他縣市提供服務。</a:t>
                      </a:r>
                      <a:endParaRPr lang="en-US" sz="2200" b="1" strike="noStrike" spc="-1" dirty="0">
                        <a:latin typeface="微軟正黑體" panose="020B0604030504040204" pitchFamily="34" charset="-120"/>
                        <a:ea typeface="微軟正黑體" panose="020B0604030504040204" pitchFamily="34" charset="-120"/>
                      </a:endParaRPr>
                    </a:p>
                    <a:p>
                      <a:pPr marL="285840" indent="-285480">
                        <a:lnSpc>
                          <a:spcPct val="100000"/>
                        </a:lnSpc>
                        <a:buClr>
                          <a:srgbClr val="000000"/>
                        </a:buClr>
                        <a:buFont typeface="Arial"/>
                        <a:buChar char="•"/>
                      </a:pPr>
                      <a:r>
                        <a:rPr lang="zh-TW" sz="2200" b="1" strike="noStrike" spc="-1" dirty="0">
                          <a:solidFill>
                            <a:srgbClr val="000000"/>
                          </a:solidFill>
                          <a:latin typeface="微軟正黑體" panose="020B0604030504040204" pitchFamily="34" charset="-120"/>
                          <a:ea typeface="微軟正黑體" panose="020B0604030504040204" pitchFamily="34" charset="-120"/>
                        </a:rPr>
                        <a:t>被害人遷移國外或死亡。</a:t>
                      </a:r>
                      <a:endParaRPr lang="en-US" sz="2200" b="1" strike="noStrike" spc="-1" dirty="0">
                        <a:latin typeface="微軟正黑體" panose="020B0604030504040204" pitchFamily="34" charset="-120"/>
                        <a:ea typeface="微軟正黑體" panose="020B0604030504040204" pitchFamily="34" charset="-12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E7CF"/>
                    </a:solidFill>
                  </a:tcPr>
                </a:tc>
                <a:extLst>
                  <a:ext uri="{0D108BD9-81ED-4DB2-BD59-A6C34878D82A}">
                    <a16:rowId xmlns:a16="http://schemas.microsoft.com/office/drawing/2014/main" val="10001"/>
                  </a:ext>
                </a:extLst>
              </a:tr>
            </a:tbl>
          </a:graphicData>
        </a:graphic>
      </p:graphicFrame>
      <p:sp>
        <p:nvSpPr>
          <p:cNvPr id="10" name="橢圓 9">
            <a:extLst>
              <a:ext uri="{FF2B5EF4-FFF2-40B4-BE49-F238E27FC236}">
                <a16:creationId xmlns:a16="http://schemas.microsoft.com/office/drawing/2014/main" id="{54804D9D-259F-4861-BD3A-3749F68DADB1}"/>
              </a:ext>
            </a:extLst>
          </p:cNvPr>
          <p:cNvSpPr/>
          <p:nvPr/>
        </p:nvSpPr>
        <p:spPr>
          <a:xfrm>
            <a:off x="3405813" y="2697565"/>
            <a:ext cx="1206305" cy="1277208"/>
          </a:xfrm>
          <a:prstGeom prst="ellipse">
            <a:avLst/>
          </a:prstGeom>
          <a:blipFill>
            <a:blip r:embed="rId2">
              <a:extLst>
                <a:ext uri="{28A0092B-C50C-407E-A947-70E740481C1C}">
                  <a14:useLocalDpi xmlns:a14="http://schemas.microsoft.com/office/drawing/2010/main" val="0"/>
                </a:ext>
              </a:extLst>
            </a:blip>
            <a:srcRect/>
            <a:stretch>
              <a:fillRect l="-1000" r="-1000"/>
            </a:stretch>
          </a:blipFill>
        </p:spPr>
        <p:style>
          <a:lnRef idx="1">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zh-TW" altLang="en-US"/>
          </a:p>
        </p:txBody>
      </p:sp>
      <p:sp>
        <p:nvSpPr>
          <p:cNvPr id="14" name="Chevron 9">
            <a:extLst>
              <a:ext uri="{FF2B5EF4-FFF2-40B4-BE49-F238E27FC236}">
                <a16:creationId xmlns:a16="http://schemas.microsoft.com/office/drawing/2014/main" id="{34E21121-5793-4C93-91A9-89476F5D8C3F}"/>
              </a:ext>
            </a:extLst>
          </p:cNvPr>
          <p:cNvSpPr/>
          <p:nvPr/>
        </p:nvSpPr>
        <p:spPr>
          <a:xfrm>
            <a:off x="2356721" y="4022558"/>
            <a:ext cx="3304491" cy="1143000"/>
          </a:xfrm>
          <a:custGeom>
            <a:avLst/>
            <a:gdLst>
              <a:gd name="f0" fmla="val 10800000"/>
              <a:gd name="f1" fmla="val 5400000"/>
              <a:gd name="f2" fmla="val 180"/>
              <a:gd name="f3" fmla="val w"/>
              <a:gd name="f4" fmla="val h"/>
              <a:gd name="f5" fmla="val ss"/>
              <a:gd name="f6" fmla="val 0"/>
              <a:gd name="f7" fmla="val 44855"/>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F5C636">
              <a:alpha val="5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9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受理通報</a:t>
            </a:r>
            <a:endParaRPr lang="en-US" sz="39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15" name="橢圓 14">
            <a:extLst>
              <a:ext uri="{FF2B5EF4-FFF2-40B4-BE49-F238E27FC236}">
                <a16:creationId xmlns:a16="http://schemas.microsoft.com/office/drawing/2014/main" id="{3BBE74C5-D9DF-4DBB-8B5D-6CDF83FFE27F}"/>
              </a:ext>
            </a:extLst>
          </p:cNvPr>
          <p:cNvSpPr/>
          <p:nvPr/>
        </p:nvSpPr>
        <p:spPr>
          <a:xfrm>
            <a:off x="6853519" y="2697565"/>
            <a:ext cx="1206305" cy="1277208"/>
          </a:xfrm>
          <a:prstGeom prst="ellipse">
            <a:avLst/>
          </a:prstGeom>
          <a:blipFill>
            <a:blip r:embed="rId3">
              <a:extLst>
                <a:ext uri="{28A0092B-C50C-407E-A947-70E740481C1C}">
                  <a14:useLocalDpi xmlns:a14="http://schemas.microsoft.com/office/drawing/2010/main" val="0"/>
                </a:ext>
              </a:extLst>
            </a:blip>
            <a:srcRect/>
            <a:stretch>
              <a:fillRect l="-18000" r="-18000"/>
            </a:stretch>
          </a:blipFill>
        </p:spPr>
        <p:style>
          <a:lnRef idx="1">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zh-TW" altLang="en-US"/>
          </a:p>
        </p:txBody>
      </p:sp>
      <p:sp>
        <p:nvSpPr>
          <p:cNvPr id="16" name="Chevron 10">
            <a:extLst>
              <a:ext uri="{FF2B5EF4-FFF2-40B4-BE49-F238E27FC236}">
                <a16:creationId xmlns:a16="http://schemas.microsoft.com/office/drawing/2014/main" id="{75A1DB6A-2240-4BD9-9E99-A3D962569FAA}"/>
              </a:ext>
            </a:extLst>
          </p:cNvPr>
          <p:cNvSpPr/>
          <p:nvPr/>
        </p:nvSpPr>
        <p:spPr>
          <a:xfrm>
            <a:off x="5661210" y="4015870"/>
            <a:ext cx="3590921" cy="1143000"/>
          </a:xfrm>
          <a:custGeom>
            <a:avLst/>
            <a:gdLst>
              <a:gd name="f0" fmla="val 10800000"/>
              <a:gd name="f1" fmla="val 5400000"/>
              <a:gd name="f2" fmla="val 180"/>
              <a:gd name="f3" fmla="val w"/>
              <a:gd name="f4" fmla="val h"/>
              <a:gd name="f5" fmla="val ss"/>
              <a:gd name="f6" fmla="val 0"/>
              <a:gd name="f7" fmla="val 44855"/>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FF614C">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altLang="en-US" sz="3600" b="1" kern="0" dirty="0">
                <a:solidFill>
                  <a:srgbClr val="000000"/>
                </a:solidFill>
                <a:latin typeface="微軟正黑體" panose="020B0604030504040204" pitchFamily="34" charset="-120"/>
                <a:ea typeface="微軟正黑體" panose="020B0604030504040204" pitchFamily="34" charset="-120"/>
                <a:cs typeface="Arial"/>
              </a:rPr>
              <a:t>減述流程及緊急</a:t>
            </a: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處理</a:t>
            </a:r>
            <a:endParaRPr lang="en-US"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17" name="Chevron 11">
            <a:extLst>
              <a:ext uri="{FF2B5EF4-FFF2-40B4-BE49-F238E27FC236}">
                <a16:creationId xmlns:a16="http://schemas.microsoft.com/office/drawing/2014/main" id="{1123B137-AE89-44DC-8E13-67D888F7040B}"/>
              </a:ext>
            </a:extLst>
          </p:cNvPr>
          <p:cNvSpPr/>
          <p:nvPr/>
        </p:nvSpPr>
        <p:spPr>
          <a:xfrm>
            <a:off x="9053827" y="4024940"/>
            <a:ext cx="3254743" cy="1138235"/>
          </a:xfrm>
          <a:custGeom>
            <a:avLst/>
            <a:gdLst>
              <a:gd name="f0" fmla="val 10800000"/>
              <a:gd name="f1" fmla="val 5400000"/>
              <a:gd name="f2" fmla="val 180"/>
              <a:gd name="f3" fmla="val w"/>
              <a:gd name="f4" fmla="val h"/>
              <a:gd name="f5" fmla="val ss"/>
              <a:gd name="f6" fmla="val 0"/>
              <a:gd name="f7" fmla="val 44855"/>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6BCBC5">
              <a:alpha val="8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9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處遇計畫</a:t>
            </a:r>
            <a:endParaRPr lang="en-US" sz="39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18" name="橢圓 17">
            <a:extLst>
              <a:ext uri="{FF2B5EF4-FFF2-40B4-BE49-F238E27FC236}">
                <a16:creationId xmlns:a16="http://schemas.microsoft.com/office/drawing/2014/main" id="{39FE8D87-270A-4FF0-A7AE-50511FC3FF65}"/>
              </a:ext>
            </a:extLst>
          </p:cNvPr>
          <p:cNvSpPr/>
          <p:nvPr/>
        </p:nvSpPr>
        <p:spPr>
          <a:xfrm>
            <a:off x="10060088" y="2731320"/>
            <a:ext cx="1206304" cy="1243453"/>
          </a:xfrm>
          <a:prstGeom prst="ellipse">
            <a:avLst/>
          </a:prstGeom>
          <a:blipFill>
            <a:blip r:embed="rId4">
              <a:extLst>
                <a:ext uri="{28A0092B-C50C-407E-A947-70E740481C1C}">
                  <a14:useLocalDpi xmlns:a14="http://schemas.microsoft.com/office/drawing/2010/main" val="0"/>
                </a:ext>
              </a:extLst>
            </a:blip>
            <a:srcRect/>
            <a:stretch>
              <a:fillRect l="-48000" r="-48000"/>
            </a:stretch>
          </a:blipFill>
        </p:spPr>
        <p:style>
          <a:lnRef idx="1">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zh-TW" altLang="en-US"/>
          </a:p>
        </p:txBody>
      </p:sp>
      <p:sp>
        <p:nvSpPr>
          <p:cNvPr id="21" name="Chevron 11">
            <a:extLst>
              <a:ext uri="{FF2B5EF4-FFF2-40B4-BE49-F238E27FC236}">
                <a16:creationId xmlns:a16="http://schemas.microsoft.com/office/drawing/2014/main" id="{3E6C12A9-993E-4434-ADF0-C1744DFE1D01}"/>
              </a:ext>
            </a:extLst>
          </p:cNvPr>
          <p:cNvSpPr/>
          <p:nvPr/>
        </p:nvSpPr>
        <p:spPr>
          <a:xfrm>
            <a:off x="12098157" y="4027322"/>
            <a:ext cx="3543301" cy="1138235"/>
          </a:xfrm>
          <a:custGeom>
            <a:avLst/>
            <a:gdLst>
              <a:gd name="f0" fmla="val 10800000"/>
              <a:gd name="f1" fmla="val 5400000"/>
              <a:gd name="f2" fmla="val 180"/>
              <a:gd name="f3" fmla="val w"/>
              <a:gd name="f4" fmla="val h"/>
              <a:gd name="f5" fmla="val ss"/>
              <a:gd name="f6" fmla="val 0"/>
              <a:gd name="f7" fmla="val 44855"/>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chemeClr val="accent6">
              <a:lumMod val="60000"/>
              <a:lumOff val="40000"/>
              <a:alpha val="85000"/>
            </a:scheme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altLang="en-US" sz="3900" b="1" kern="0" dirty="0">
                <a:solidFill>
                  <a:srgbClr val="000000"/>
                </a:solidFill>
                <a:latin typeface="微軟正黑體" panose="020B0604030504040204" pitchFamily="34" charset="-120"/>
                <a:ea typeface="微軟正黑體" panose="020B0604030504040204" pitchFamily="34" charset="-120"/>
                <a:cs typeface="Arial"/>
              </a:rPr>
              <a:t>結案評估</a:t>
            </a:r>
            <a:endParaRPr lang="en-US" sz="39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22" name="橢圓 21">
            <a:extLst>
              <a:ext uri="{FF2B5EF4-FFF2-40B4-BE49-F238E27FC236}">
                <a16:creationId xmlns:a16="http://schemas.microsoft.com/office/drawing/2014/main" id="{BC7441C7-A856-4CA7-8577-E3EB036A6500}"/>
              </a:ext>
            </a:extLst>
          </p:cNvPr>
          <p:cNvSpPr/>
          <p:nvPr/>
        </p:nvSpPr>
        <p:spPr>
          <a:xfrm>
            <a:off x="13266656" y="2731320"/>
            <a:ext cx="1206304" cy="1243453"/>
          </a:xfrm>
          <a:prstGeom prst="ellipse">
            <a:avLst/>
          </a:prstGeom>
          <a:blipFill>
            <a:blip r:embed="rId5">
              <a:extLst>
                <a:ext uri="{28A0092B-C50C-407E-A947-70E740481C1C}">
                  <a14:useLocalDpi xmlns:a14="http://schemas.microsoft.com/office/drawing/2010/main" val="0"/>
                </a:ext>
              </a:extLst>
            </a:blip>
            <a:srcRect/>
            <a:stretch>
              <a:fillRect l="-6000" r="-6000"/>
            </a:stretch>
          </a:blipFill>
        </p:spPr>
        <p:style>
          <a:lnRef idx="1">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zh-TW" altLang="en-US"/>
          </a:p>
        </p:txBody>
      </p:sp>
      <p:pic>
        <p:nvPicPr>
          <p:cNvPr id="3" name="圖片 2">
            <a:extLst>
              <a:ext uri="{FF2B5EF4-FFF2-40B4-BE49-F238E27FC236}">
                <a16:creationId xmlns:a16="http://schemas.microsoft.com/office/drawing/2014/main" id="{42DD37AB-A7ED-9DDE-26D8-1E88894BD1F1}"/>
              </a:ext>
            </a:extLst>
          </p:cNvPr>
          <p:cNvPicPr>
            <a:picLocks noChangeAspect="1"/>
          </p:cNvPicPr>
          <p:nvPr/>
        </p:nvPicPr>
        <p:blipFill>
          <a:blip r:embed="rId6"/>
          <a:stretch>
            <a:fillRect/>
          </a:stretch>
        </p:blipFill>
        <p:spPr>
          <a:xfrm>
            <a:off x="399735" y="8452425"/>
            <a:ext cx="1956986" cy="1505843"/>
          </a:xfrm>
          <a:prstGeom prst="rect">
            <a:avLst/>
          </a:prstGeom>
        </p:spPr>
      </p:pic>
    </p:spTree>
    <p:extLst>
      <p:ext uri="{BB962C8B-B14F-4D97-AF65-F5344CB8AC3E}">
        <p14:creationId xmlns:p14="http://schemas.microsoft.com/office/powerpoint/2010/main" val="42698138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10;p15"/>
          <p:cNvGrpSpPr/>
          <p:nvPr/>
        </p:nvGrpSpPr>
        <p:grpSpPr>
          <a:xfrm>
            <a:off x="363967" y="-493373"/>
            <a:ext cx="17439793" cy="10351747"/>
            <a:chOff x="363967" y="-493373"/>
            <a:chExt cx="17439793" cy="10351747"/>
          </a:xfrm>
        </p:grpSpPr>
        <p:sp>
          <p:nvSpPr>
            <p:cNvPr id="3" name="Google Shape;211;p15"/>
            <p:cNvSpPr/>
            <p:nvPr/>
          </p:nvSpPr>
          <p:spPr>
            <a:xfrm>
              <a:off x="363967" y="488399"/>
              <a:ext cx="17439793" cy="9369975"/>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91421" tIns="45701" rIns="91421"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4" name="Google Shape;212;p15"/>
            <p:cNvSpPr txBox="1"/>
            <p:nvPr/>
          </p:nvSpPr>
          <p:spPr>
            <a:xfrm>
              <a:off x="3494882" y="-493373"/>
              <a:ext cx="3086099" cy="308609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dirty="0">
                <a:solidFill>
                  <a:srgbClr val="000000"/>
                </a:solidFill>
                <a:uFillTx/>
                <a:latin typeface="Calibri"/>
                <a:ea typeface="Calibri"/>
                <a:cs typeface="Calibri"/>
              </a:endParaRPr>
            </a:p>
          </p:txBody>
        </p:sp>
      </p:grpSp>
      <p:grpSp>
        <p:nvGrpSpPr>
          <p:cNvPr id="5" name="Google Shape;213;p15"/>
          <p:cNvGrpSpPr/>
          <p:nvPr/>
        </p:nvGrpSpPr>
        <p:grpSpPr>
          <a:xfrm>
            <a:off x="1403649" y="1350276"/>
            <a:ext cx="2587075" cy="794092"/>
            <a:chOff x="1403649" y="1350276"/>
            <a:chExt cx="2587075" cy="794092"/>
          </a:xfrm>
        </p:grpSpPr>
        <p:grpSp>
          <p:nvGrpSpPr>
            <p:cNvPr id="6" name="Google Shape;214;p15"/>
            <p:cNvGrpSpPr/>
            <p:nvPr/>
          </p:nvGrpSpPr>
          <p:grpSpPr>
            <a:xfrm>
              <a:off x="1403649" y="1350276"/>
              <a:ext cx="260411" cy="261582"/>
              <a:chOff x="1403649" y="1350276"/>
              <a:chExt cx="260411" cy="261582"/>
            </a:xfrm>
          </p:grpSpPr>
          <p:sp>
            <p:nvSpPr>
              <p:cNvPr id="7" name="Google Shape;215;p15"/>
              <p:cNvSpPr/>
              <p:nvPr/>
            </p:nvSpPr>
            <p:spPr>
              <a:xfrm>
                <a:off x="1403649"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 name="Google Shape;216;p15"/>
              <p:cNvSpPr txBox="1"/>
              <p:nvPr/>
            </p:nvSpPr>
            <p:spPr>
              <a:xfrm>
                <a:off x="1427588"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9" name="Google Shape;217;p15"/>
            <p:cNvGrpSpPr/>
            <p:nvPr/>
          </p:nvGrpSpPr>
          <p:grpSpPr>
            <a:xfrm>
              <a:off x="1991736" y="1350276"/>
              <a:ext cx="260411" cy="261582"/>
              <a:chOff x="1991736" y="1350276"/>
              <a:chExt cx="260411" cy="261582"/>
            </a:xfrm>
          </p:grpSpPr>
          <p:sp>
            <p:nvSpPr>
              <p:cNvPr id="10" name="Google Shape;218;p15"/>
              <p:cNvSpPr/>
              <p:nvPr/>
            </p:nvSpPr>
            <p:spPr>
              <a:xfrm>
                <a:off x="1991736"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1" name="Google Shape;219;p15"/>
              <p:cNvSpPr txBox="1"/>
              <p:nvPr/>
            </p:nvSpPr>
            <p:spPr>
              <a:xfrm>
                <a:off x="2015675"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2" name="Google Shape;220;p15"/>
            <p:cNvGrpSpPr/>
            <p:nvPr/>
          </p:nvGrpSpPr>
          <p:grpSpPr>
            <a:xfrm>
              <a:off x="2579815" y="1350276"/>
              <a:ext cx="260411" cy="261582"/>
              <a:chOff x="2579815" y="1350276"/>
              <a:chExt cx="260411" cy="261582"/>
            </a:xfrm>
          </p:grpSpPr>
          <p:sp>
            <p:nvSpPr>
              <p:cNvPr id="13" name="Google Shape;221;p15"/>
              <p:cNvSpPr/>
              <p:nvPr/>
            </p:nvSpPr>
            <p:spPr>
              <a:xfrm>
                <a:off x="257981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Google Shape;222;p15"/>
              <p:cNvSpPr txBox="1"/>
              <p:nvPr/>
            </p:nvSpPr>
            <p:spPr>
              <a:xfrm>
                <a:off x="260375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5" name="Google Shape;223;p15"/>
            <p:cNvGrpSpPr/>
            <p:nvPr/>
          </p:nvGrpSpPr>
          <p:grpSpPr>
            <a:xfrm>
              <a:off x="1403649" y="1882786"/>
              <a:ext cx="260411" cy="261582"/>
              <a:chOff x="1403649" y="1882786"/>
              <a:chExt cx="260411" cy="261582"/>
            </a:xfrm>
          </p:grpSpPr>
          <p:sp>
            <p:nvSpPr>
              <p:cNvPr id="16" name="Google Shape;224;p15"/>
              <p:cNvSpPr/>
              <p:nvPr/>
            </p:nvSpPr>
            <p:spPr>
              <a:xfrm>
                <a:off x="1403649"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7" name="Google Shape;225;p15"/>
              <p:cNvSpPr txBox="1"/>
              <p:nvPr/>
            </p:nvSpPr>
            <p:spPr>
              <a:xfrm>
                <a:off x="1427588"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8" name="Google Shape;226;p15"/>
            <p:cNvGrpSpPr/>
            <p:nvPr/>
          </p:nvGrpSpPr>
          <p:grpSpPr>
            <a:xfrm>
              <a:off x="1991736" y="1882786"/>
              <a:ext cx="260411" cy="261582"/>
              <a:chOff x="1991736" y="1882786"/>
              <a:chExt cx="260411" cy="261582"/>
            </a:xfrm>
          </p:grpSpPr>
          <p:sp>
            <p:nvSpPr>
              <p:cNvPr id="19" name="Google Shape;227;p15"/>
              <p:cNvSpPr/>
              <p:nvPr/>
            </p:nvSpPr>
            <p:spPr>
              <a:xfrm>
                <a:off x="1991736"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0" name="Google Shape;228;p15"/>
              <p:cNvSpPr txBox="1"/>
              <p:nvPr/>
            </p:nvSpPr>
            <p:spPr>
              <a:xfrm>
                <a:off x="2015675"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1" name="Google Shape;229;p15"/>
            <p:cNvGrpSpPr/>
            <p:nvPr/>
          </p:nvGrpSpPr>
          <p:grpSpPr>
            <a:xfrm>
              <a:off x="2579815" y="1882786"/>
              <a:ext cx="260411" cy="261582"/>
              <a:chOff x="2579815" y="1882786"/>
              <a:chExt cx="260411" cy="261582"/>
            </a:xfrm>
          </p:grpSpPr>
          <p:sp>
            <p:nvSpPr>
              <p:cNvPr id="22" name="Google Shape;230;p15"/>
              <p:cNvSpPr/>
              <p:nvPr/>
            </p:nvSpPr>
            <p:spPr>
              <a:xfrm>
                <a:off x="257981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3" name="Google Shape;231;p15"/>
              <p:cNvSpPr txBox="1"/>
              <p:nvPr/>
            </p:nvSpPr>
            <p:spPr>
              <a:xfrm>
                <a:off x="260375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4" name="Google Shape;232;p15"/>
            <p:cNvGrpSpPr/>
            <p:nvPr/>
          </p:nvGrpSpPr>
          <p:grpSpPr>
            <a:xfrm>
              <a:off x="3142225" y="1350276"/>
              <a:ext cx="260411" cy="261582"/>
              <a:chOff x="3142225" y="1350276"/>
              <a:chExt cx="260411" cy="261582"/>
            </a:xfrm>
          </p:grpSpPr>
          <p:sp>
            <p:nvSpPr>
              <p:cNvPr id="25" name="Google Shape;233;p15"/>
              <p:cNvSpPr/>
              <p:nvPr/>
            </p:nvSpPr>
            <p:spPr>
              <a:xfrm>
                <a:off x="314222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6" name="Google Shape;234;p15"/>
              <p:cNvSpPr txBox="1"/>
              <p:nvPr/>
            </p:nvSpPr>
            <p:spPr>
              <a:xfrm>
                <a:off x="316617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7" name="Google Shape;235;p15"/>
            <p:cNvGrpSpPr/>
            <p:nvPr/>
          </p:nvGrpSpPr>
          <p:grpSpPr>
            <a:xfrm>
              <a:off x="3730313" y="1350276"/>
              <a:ext cx="260411" cy="261582"/>
              <a:chOff x="3730313" y="1350276"/>
              <a:chExt cx="260411" cy="261582"/>
            </a:xfrm>
          </p:grpSpPr>
          <p:sp>
            <p:nvSpPr>
              <p:cNvPr id="28" name="Google Shape;236;p15"/>
              <p:cNvSpPr/>
              <p:nvPr/>
            </p:nvSpPr>
            <p:spPr>
              <a:xfrm>
                <a:off x="3730313"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9" name="Google Shape;237;p15"/>
              <p:cNvSpPr txBox="1"/>
              <p:nvPr/>
            </p:nvSpPr>
            <p:spPr>
              <a:xfrm>
                <a:off x="3754252"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0" name="Google Shape;238;p15"/>
            <p:cNvGrpSpPr/>
            <p:nvPr/>
          </p:nvGrpSpPr>
          <p:grpSpPr>
            <a:xfrm>
              <a:off x="3142225" y="1882786"/>
              <a:ext cx="260411" cy="261582"/>
              <a:chOff x="3142225" y="1882786"/>
              <a:chExt cx="260411" cy="261582"/>
            </a:xfrm>
          </p:grpSpPr>
          <p:sp>
            <p:nvSpPr>
              <p:cNvPr id="31" name="Google Shape;239;p15"/>
              <p:cNvSpPr/>
              <p:nvPr/>
            </p:nvSpPr>
            <p:spPr>
              <a:xfrm>
                <a:off x="314222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2" name="Google Shape;240;p15"/>
              <p:cNvSpPr txBox="1"/>
              <p:nvPr/>
            </p:nvSpPr>
            <p:spPr>
              <a:xfrm>
                <a:off x="316617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3" name="Google Shape;241;p15"/>
            <p:cNvGrpSpPr/>
            <p:nvPr/>
          </p:nvGrpSpPr>
          <p:grpSpPr>
            <a:xfrm>
              <a:off x="3730313" y="1882786"/>
              <a:ext cx="260411" cy="261582"/>
              <a:chOff x="3730313" y="1882786"/>
              <a:chExt cx="260411" cy="261582"/>
            </a:xfrm>
          </p:grpSpPr>
          <p:sp>
            <p:nvSpPr>
              <p:cNvPr id="34" name="Google Shape;242;p15"/>
              <p:cNvSpPr/>
              <p:nvPr/>
            </p:nvSpPr>
            <p:spPr>
              <a:xfrm>
                <a:off x="3730313"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5" name="Google Shape;243;p15"/>
              <p:cNvSpPr txBox="1"/>
              <p:nvPr/>
            </p:nvSpPr>
            <p:spPr>
              <a:xfrm>
                <a:off x="3754252"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pic>
        <p:nvPicPr>
          <p:cNvPr id="36" name="圖片 1"/>
          <p:cNvPicPr>
            <a:picLocks noChangeAspect="1"/>
          </p:cNvPicPr>
          <p:nvPr/>
        </p:nvPicPr>
        <p:blipFill>
          <a:blip r:embed="rId3"/>
          <a:stretch>
            <a:fillRect/>
          </a:stretch>
        </p:blipFill>
        <p:spPr>
          <a:xfrm>
            <a:off x="5605272" y="2427073"/>
            <a:ext cx="5057445" cy="5083515"/>
          </a:xfrm>
          <a:prstGeom prst="rect">
            <a:avLst/>
          </a:prstGeom>
          <a:noFill/>
          <a:ln cap="flat">
            <a:noFill/>
          </a:ln>
        </p:spPr>
      </p:pic>
      <p:grpSp>
        <p:nvGrpSpPr>
          <p:cNvPr id="37" name="Google Shape;247;p15"/>
          <p:cNvGrpSpPr/>
          <p:nvPr/>
        </p:nvGrpSpPr>
        <p:grpSpPr>
          <a:xfrm>
            <a:off x="15439122" y="6581997"/>
            <a:ext cx="3318559" cy="794092"/>
            <a:chOff x="15439122" y="6581997"/>
            <a:chExt cx="3318559" cy="794092"/>
          </a:xfrm>
        </p:grpSpPr>
        <p:grpSp>
          <p:nvGrpSpPr>
            <p:cNvPr id="38" name="Google Shape;248;p15"/>
            <p:cNvGrpSpPr/>
            <p:nvPr/>
          </p:nvGrpSpPr>
          <p:grpSpPr>
            <a:xfrm>
              <a:off x="15439122" y="6581997"/>
              <a:ext cx="231955" cy="261582"/>
              <a:chOff x="15439122" y="6581997"/>
              <a:chExt cx="231955" cy="261582"/>
            </a:xfrm>
          </p:grpSpPr>
          <p:sp>
            <p:nvSpPr>
              <p:cNvPr id="39" name="Google Shape;249;p15"/>
              <p:cNvSpPr/>
              <p:nvPr/>
            </p:nvSpPr>
            <p:spPr>
              <a:xfrm>
                <a:off x="15439122" y="658199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0" name="Google Shape;250;p15"/>
              <p:cNvSpPr txBox="1"/>
              <p:nvPr/>
            </p:nvSpPr>
            <p:spPr>
              <a:xfrm>
                <a:off x="15460446" y="660652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1" name="Google Shape;251;p15"/>
            <p:cNvGrpSpPr/>
            <p:nvPr/>
          </p:nvGrpSpPr>
          <p:grpSpPr>
            <a:xfrm>
              <a:off x="15962936" y="6581997"/>
              <a:ext cx="231955" cy="261582"/>
              <a:chOff x="15962936" y="6581997"/>
              <a:chExt cx="231955" cy="261582"/>
            </a:xfrm>
          </p:grpSpPr>
          <p:sp>
            <p:nvSpPr>
              <p:cNvPr id="42" name="Google Shape;252;p15"/>
              <p:cNvSpPr/>
              <p:nvPr/>
            </p:nvSpPr>
            <p:spPr>
              <a:xfrm>
                <a:off x="15962936" y="658199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3" name="Google Shape;253;p15"/>
              <p:cNvSpPr txBox="1"/>
              <p:nvPr/>
            </p:nvSpPr>
            <p:spPr>
              <a:xfrm>
                <a:off x="15984260" y="660652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4" name="Google Shape;254;p15"/>
            <p:cNvGrpSpPr/>
            <p:nvPr/>
          </p:nvGrpSpPr>
          <p:grpSpPr>
            <a:xfrm>
              <a:off x="16486750" y="6581997"/>
              <a:ext cx="231955" cy="261582"/>
              <a:chOff x="16486750" y="6581997"/>
              <a:chExt cx="231955" cy="261582"/>
            </a:xfrm>
          </p:grpSpPr>
          <p:sp>
            <p:nvSpPr>
              <p:cNvPr id="45" name="Google Shape;255;p15"/>
              <p:cNvSpPr/>
              <p:nvPr/>
            </p:nvSpPr>
            <p:spPr>
              <a:xfrm>
                <a:off x="16486750" y="658199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6" name="Google Shape;256;p15"/>
              <p:cNvSpPr txBox="1"/>
              <p:nvPr/>
            </p:nvSpPr>
            <p:spPr>
              <a:xfrm>
                <a:off x="16508074" y="660652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7" name="Google Shape;257;p15"/>
            <p:cNvGrpSpPr/>
            <p:nvPr/>
          </p:nvGrpSpPr>
          <p:grpSpPr>
            <a:xfrm>
              <a:off x="15439122" y="7114507"/>
              <a:ext cx="231955" cy="261582"/>
              <a:chOff x="15439122" y="7114507"/>
              <a:chExt cx="231955" cy="261582"/>
            </a:xfrm>
          </p:grpSpPr>
          <p:sp>
            <p:nvSpPr>
              <p:cNvPr id="48" name="Google Shape;258;p15"/>
              <p:cNvSpPr/>
              <p:nvPr/>
            </p:nvSpPr>
            <p:spPr>
              <a:xfrm>
                <a:off x="15439122" y="711450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9" name="Google Shape;259;p15"/>
              <p:cNvSpPr txBox="1"/>
              <p:nvPr/>
            </p:nvSpPr>
            <p:spPr>
              <a:xfrm>
                <a:off x="15460446" y="713903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0" name="Google Shape;260;p15"/>
            <p:cNvGrpSpPr/>
            <p:nvPr/>
          </p:nvGrpSpPr>
          <p:grpSpPr>
            <a:xfrm>
              <a:off x="15962936" y="7114507"/>
              <a:ext cx="231955" cy="261582"/>
              <a:chOff x="15962936" y="7114507"/>
              <a:chExt cx="231955" cy="261582"/>
            </a:xfrm>
          </p:grpSpPr>
          <p:sp>
            <p:nvSpPr>
              <p:cNvPr id="51" name="Google Shape;261;p15"/>
              <p:cNvSpPr/>
              <p:nvPr/>
            </p:nvSpPr>
            <p:spPr>
              <a:xfrm>
                <a:off x="15962936" y="711450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2" name="Google Shape;262;p15"/>
              <p:cNvSpPr txBox="1"/>
              <p:nvPr/>
            </p:nvSpPr>
            <p:spPr>
              <a:xfrm>
                <a:off x="15984260" y="713903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3" name="Google Shape;263;p15"/>
            <p:cNvGrpSpPr/>
            <p:nvPr/>
          </p:nvGrpSpPr>
          <p:grpSpPr>
            <a:xfrm>
              <a:off x="16486750" y="7114507"/>
              <a:ext cx="231955" cy="261582"/>
              <a:chOff x="16486750" y="7114507"/>
              <a:chExt cx="231955" cy="261582"/>
            </a:xfrm>
          </p:grpSpPr>
          <p:sp>
            <p:nvSpPr>
              <p:cNvPr id="54" name="Google Shape;264;p15"/>
              <p:cNvSpPr/>
              <p:nvPr/>
            </p:nvSpPr>
            <p:spPr>
              <a:xfrm>
                <a:off x="16486750" y="711450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5" name="Google Shape;265;p15"/>
              <p:cNvSpPr txBox="1"/>
              <p:nvPr/>
            </p:nvSpPr>
            <p:spPr>
              <a:xfrm>
                <a:off x="16508074" y="713903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6" name="Google Shape;266;p15"/>
            <p:cNvGrpSpPr/>
            <p:nvPr/>
          </p:nvGrpSpPr>
          <p:grpSpPr>
            <a:xfrm>
              <a:off x="16987714" y="6581997"/>
              <a:ext cx="231955" cy="261582"/>
              <a:chOff x="16987714" y="6581997"/>
              <a:chExt cx="231955" cy="261582"/>
            </a:xfrm>
          </p:grpSpPr>
          <p:sp>
            <p:nvSpPr>
              <p:cNvPr id="57" name="Google Shape;267;p15"/>
              <p:cNvSpPr/>
              <p:nvPr/>
            </p:nvSpPr>
            <p:spPr>
              <a:xfrm>
                <a:off x="16987714" y="658199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8" name="Google Shape;268;p15"/>
              <p:cNvSpPr txBox="1"/>
              <p:nvPr/>
            </p:nvSpPr>
            <p:spPr>
              <a:xfrm>
                <a:off x="17009028" y="660652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9" name="Google Shape;269;p15"/>
            <p:cNvGrpSpPr/>
            <p:nvPr/>
          </p:nvGrpSpPr>
          <p:grpSpPr>
            <a:xfrm>
              <a:off x="17511528" y="6581997"/>
              <a:ext cx="231955" cy="261582"/>
              <a:chOff x="17511528" y="6581997"/>
              <a:chExt cx="231955" cy="261582"/>
            </a:xfrm>
          </p:grpSpPr>
          <p:sp>
            <p:nvSpPr>
              <p:cNvPr id="60" name="Google Shape;270;p15"/>
              <p:cNvSpPr/>
              <p:nvPr/>
            </p:nvSpPr>
            <p:spPr>
              <a:xfrm>
                <a:off x="17511528" y="658199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1" name="Google Shape;271;p15"/>
              <p:cNvSpPr txBox="1"/>
              <p:nvPr/>
            </p:nvSpPr>
            <p:spPr>
              <a:xfrm>
                <a:off x="17532842" y="660652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2" name="Google Shape;272;p15"/>
            <p:cNvGrpSpPr/>
            <p:nvPr/>
          </p:nvGrpSpPr>
          <p:grpSpPr>
            <a:xfrm>
              <a:off x="16987714" y="7114507"/>
              <a:ext cx="231955" cy="261582"/>
              <a:chOff x="16987714" y="7114507"/>
              <a:chExt cx="231955" cy="261582"/>
            </a:xfrm>
          </p:grpSpPr>
          <p:sp>
            <p:nvSpPr>
              <p:cNvPr id="63" name="Google Shape;273;p15"/>
              <p:cNvSpPr/>
              <p:nvPr/>
            </p:nvSpPr>
            <p:spPr>
              <a:xfrm>
                <a:off x="16987714" y="711450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4" name="Google Shape;274;p15"/>
              <p:cNvSpPr txBox="1"/>
              <p:nvPr/>
            </p:nvSpPr>
            <p:spPr>
              <a:xfrm>
                <a:off x="17009028" y="713903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5" name="Google Shape;275;p15"/>
            <p:cNvGrpSpPr/>
            <p:nvPr/>
          </p:nvGrpSpPr>
          <p:grpSpPr>
            <a:xfrm>
              <a:off x="17511528" y="7114507"/>
              <a:ext cx="231955" cy="261582"/>
              <a:chOff x="17511528" y="7114507"/>
              <a:chExt cx="231955" cy="261582"/>
            </a:xfrm>
          </p:grpSpPr>
          <p:sp>
            <p:nvSpPr>
              <p:cNvPr id="66" name="Google Shape;276;p15"/>
              <p:cNvSpPr/>
              <p:nvPr/>
            </p:nvSpPr>
            <p:spPr>
              <a:xfrm>
                <a:off x="17511528" y="711450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7" name="Google Shape;277;p15"/>
              <p:cNvSpPr txBox="1"/>
              <p:nvPr/>
            </p:nvSpPr>
            <p:spPr>
              <a:xfrm>
                <a:off x="17532842" y="713903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68" name="Google Shape;278;p15"/>
            <p:cNvSpPr txBox="1"/>
            <p:nvPr/>
          </p:nvSpPr>
          <p:spPr>
            <a:xfrm>
              <a:off x="18044559" y="660652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69" name="Google Shape;279;p15"/>
            <p:cNvSpPr txBox="1"/>
            <p:nvPr/>
          </p:nvSpPr>
          <p:spPr>
            <a:xfrm>
              <a:off x="18568373" y="660652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0" name="Google Shape;280;p15"/>
            <p:cNvSpPr txBox="1"/>
            <p:nvPr/>
          </p:nvSpPr>
          <p:spPr>
            <a:xfrm>
              <a:off x="18044559" y="713903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1" name="Google Shape;281;p15"/>
            <p:cNvSpPr txBox="1"/>
            <p:nvPr/>
          </p:nvSpPr>
          <p:spPr>
            <a:xfrm>
              <a:off x="18568373" y="713903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72" name="Google Shape;244;p15"/>
          <p:cNvSpPr txBox="1"/>
          <p:nvPr/>
        </p:nvSpPr>
        <p:spPr>
          <a:xfrm>
            <a:off x="828876" y="4030080"/>
            <a:ext cx="14941670" cy="173239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sz="96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兒童及少年性剝削防制服務</a:t>
            </a:r>
            <a:endParaRPr lang="en-US" sz="96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endParaRPr>
          </a:p>
        </p:txBody>
      </p:sp>
      <p:pic>
        <p:nvPicPr>
          <p:cNvPr id="73" name="圖片 2"/>
          <p:cNvPicPr>
            <a:picLocks noChangeAspect="1"/>
          </p:cNvPicPr>
          <p:nvPr/>
        </p:nvPicPr>
        <p:blipFill>
          <a:blip r:embed="rId4"/>
          <a:stretch>
            <a:fillRect/>
          </a:stretch>
        </p:blipFill>
        <p:spPr>
          <a:xfrm>
            <a:off x="16005584" y="4491249"/>
            <a:ext cx="2221543" cy="2221543"/>
          </a:xfrm>
          <a:prstGeom prst="rect">
            <a:avLst/>
          </a:prstGeom>
          <a:noFill/>
          <a:ln cap="flat">
            <a:noFill/>
          </a:ln>
        </p:spPr>
      </p:pic>
      <p:pic>
        <p:nvPicPr>
          <p:cNvPr id="74" name="圖片 3"/>
          <p:cNvPicPr>
            <a:picLocks noChangeAspect="1"/>
          </p:cNvPicPr>
          <p:nvPr/>
        </p:nvPicPr>
        <p:blipFill>
          <a:blip r:embed="rId5"/>
          <a:stretch>
            <a:fillRect/>
          </a:stretch>
        </p:blipFill>
        <p:spPr>
          <a:xfrm>
            <a:off x="363967" y="8531269"/>
            <a:ext cx="1956989" cy="1499744"/>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1;p15">
            <a:extLst>
              <a:ext uri="{FF2B5EF4-FFF2-40B4-BE49-F238E27FC236}">
                <a16:creationId xmlns:a16="http://schemas.microsoft.com/office/drawing/2014/main" id="{6A68264C-501A-4B03-8CAB-6640480EDA8C}"/>
              </a:ext>
            </a:extLst>
          </p:cNvPr>
          <p:cNvSpPr/>
          <p:nvPr/>
        </p:nvSpPr>
        <p:spPr>
          <a:xfrm>
            <a:off x="405055" y="318642"/>
            <a:ext cx="17540045" cy="9649716"/>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91421" tIns="45701" rIns="91421"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3" name="標題 1"/>
          <p:cNvSpPr txBox="1">
            <a:spLocks noGrp="1"/>
          </p:cNvSpPr>
          <p:nvPr>
            <p:ph type="title"/>
          </p:nvPr>
        </p:nvSpPr>
        <p:spPr>
          <a:xfrm>
            <a:off x="2421531" y="696621"/>
            <a:ext cx="12819604" cy="1372203"/>
          </a:xfrm>
        </p:spPr>
        <p:txBody>
          <a:bodyPr anchorCtr="1"/>
          <a:lstStyle/>
          <a:p>
            <a:pPr lvl="0" algn="ctr"/>
            <a:r>
              <a:rPr lang="zh-TW" altLang="en-US" sz="7200" dirty="0">
                <a:latin typeface="微軟正黑體" panose="020B0604030504040204" pitchFamily="34" charset="-120"/>
                <a:ea typeface="微軟正黑體" panose="020B0604030504040204" pitchFamily="34" charset="-120"/>
              </a:rPr>
              <a:t>兒少性剝削的定義</a:t>
            </a:r>
            <a:endParaRPr lang="en-US" sz="7200" dirty="0">
              <a:latin typeface="微軟正黑體" panose="020B0604030504040204" pitchFamily="34" charset="-120"/>
              <a:ea typeface="微軟正黑體" panose="020B0604030504040204" pitchFamily="34" charset="-120"/>
            </a:endParaRPr>
          </a:p>
        </p:txBody>
      </p:sp>
      <p:sp>
        <p:nvSpPr>
          <p:cNvPr id="7" name="矩形: 圓角 6">
            <a:extLst>
              <a:ext uri="{FF2B5EF4-FFF2-40B4-BE49-F238E27FC236}">
                <a16:creationId xmlns:a16="http://schemas.microsoft.com/office/drawing/2014/main" id="{C271F630-8066-45E0-8AAA-D4406533C96C}"/>
              </a:ext>
            </a:extLst>
          </p:cNvPr>
          <p:cNvSpPr/>
          <p:nvPr/>
        </p:nvSpPr>
        <p:spPr>
          <a:xfrm>
            <a:off x="2939597" y="2889302"/>
            <a:ext cx="12301538" cy="432585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4" name="文字版面配置區 3"/>
          <p:cNvSpPr txBox="1">
            <a:spLocks noGrp="1"/>
          </p:cNvSpPr>
          <p:nvPr>
            <p:ph type="body" idx="2"/>
          </p:nvPr>
        </p:nvSpPr>
        <p:spPr>
          <a:xfrm>
            <a:off x="3163710" y="3782068"/>
            <a:ext cx="11853312" cy="5129207"/>
          </a:xfrm>
        </p:spPr>
        <p:txBody>
          <a:bodyPr>
            <a:noAutofit/>
          </a:bodyPr>
          <a:lstStyle/>
          <a:p>
            <a:pPr lvl="0">
              <a:lnSpc>
                <a:spcPct val="80000"/>
              </a:lnSpc>
            </a:pPr>
            <a:r>
              <a:rPr lang="zh-TW" altLang="en-US" sz="3400" dirty="0">
                <a:solidFill>
                  <a:schemeClr val="tx1"/>
                </a:solidFill>
                <a:latin typeface="微軟正黑體" panose="020B0604030504040204" pitchFamily="34" charset="-120"/>
                <a:ea typeface="微軟正黑體" panose="020B0604030504040204" pitchFamily="34" charset="-120"/>
              </a:rPr>
              <a:t>對未成年人在</a:t>
            </a:r>
            <a:r>
              <a:rPr lang="zh-TW" altLang="en-US" sz="3400" dirty="0">
                <a:solidFill>
                  <a:srgbClr val="FF0000"/>
                </a:solidFill>
                <a:latin typeface="微軟正黑體" panose="020B0604030504040204" pitchFamily="34" charset="-120"/>
                <a:ea typeface="微軟正黑體" panose="020B0604030504040204" pitchFamily="34" charset="-120"/>
              </a:rPr>
              <a:t>性方面的不當利用或剝削</a:t>
            </a:r>
            <a:r>
              <a:rPr lang="zh-TW" altLang="en-US" sz="3400" dirty="0">
                <a:solidFill>
                  <a:schemeClr val="tx1"/>
                </a:solidFill>
                <a:latin typeface="微軟正黑體" panose="020B0604030504040204" pitchFamily="34" charset="-120"/>
                <a:ea typeface="微軟正黑體" panose="020B0604030504040204" pitchFamily="34" charset="-120"/>
              </a:rPr>
              <a:t>，使兒少成為性客體</a:t>
            </a:r>
            <a:endParaRPr lang="en-US" altLang="zh-TW" sz="3400" dirty="0">
              <a:solidFill>
                <a:schemeClr val="tx1"/>
              </a:solidFill>
              <a:latin typeface="微軟正黑體" panose="020B0604030504040204" pitchFamily="34" charset="-120"/>
              <a:ea typeface="微軟正黑體" panose="020B0604030504040204" pitchFamily="34" charset="-120"/>
            </a:endParaRPr>
          </a:p>
          <a:p>
            <a:pPr lvl="0">
              <a:lnSpc>
                <a:spcPct val="80000"/>
              </a:lnSpc>
            </a:pPr>
            <a:r>
              <a:rPr lang="zh-TW" altLang="en-US" sz="3400" dirty="0">
                <a:solidFill>
                  <a:schemeClr val="tx1"/>
                </a:solidFill>
                <a:latin typeface="微軟正黑體" panose="020B0604030504040204" pitchFamily="34" charset="-120"/>
                <a:ea typeface="微軟正黑體" panose="020B0604030504040204" pitchFamily="34" charset="-120"/>
              </a:rPr>
              <a:t>或失去性自主權與身體權。</a:t>
            </a:r>
            <a:endParaRPr lang="en-US" altLang="zh-TW" sz="3400" dirty="0">
              <a:solidFill>
                <a:schemeClr val="tx1"/>
              </a:solidFill>
              <a:latin typeface="微軟正黑體" panose="020B0604030504040204" pitchFamily="34" charset="-120"/>
              <a:ea typeface="微軟正黑體" panose="020B0604030504040204" pitchFamily="34" charset="-120"/>
            </a:endParaRPr>
          </a:p>
          <a:p>
            <a:pPr lvl="0">
              <a:lnSpc>
                <a:spcPct val="80000"/>
              </a:lnSpc>
            </a:pPr>
            <a:endParaRPr lang="en-US" altLang="zh-TW" sz="3400" dirty="0">
              <a:solidFill>
                <a:schemeClr val="tx1"/>
              </a:solidFill>
              <a:latin typeface="微軟正黑體" panose="020B0604030504040204" pitchFamily="34" charset="-120"/>
              <a:ea typeface="微軟正黑體" panose="020B0604030504040204" pitchFamily="34" charset="-120"/>
            </a:endParaRPr>
          </a:p>
          <a:p>
            <a:pPr lvl="0">
              <a:lnSpc>
                <a:spcPct val="80000"/>
              </a:lnSpc>
            </a:pPr>
            <a:r>
              <a:rPr lang="zh-TW" altLang="en-US" sz="3400" dirty="0">
                <a:solidFill>
                  <a:schemeClr val="tx1"/>
                </a:solidFill>
                <a:latin typeface="微軟正黑體" panose="020B0604030504040204" pitchFamily="34" charset="-120"/>
                <a:ea typeface="微軟正黑體" panose="020B0604030504040204" pitchFamily="34" charset="-120"/>
              </a:rPr>
              <a:t>未成年因身心發展尚未健全，為保障未成年之性自主權，即</a:t>
            </a:r>
            <a:endParaRPr lang="en-US" altLang="zh-TW" sz="3400" dirty="0">
              <a:solidFill>
                <a:schemeClr val="tx1"/>
              </a:solidFill>
              <a:latin typeface="微軟正黑體" panose="020B0604030504040204" pitchFamily="34" charset="-120"/>
              <a:ea typeface="微軟正黑體" panose="020B0604030504040204" pitchFamily="34" charset="-120"/>
            </a:endParaRPr>
          </a:p>
          <a:p>
            <a:pPr lvl="0">
              <a:lnSpc>
                <a:spcPct val="80000"/>
              </a:lnSpc>
            </a:pPr>
            <a:r>
              <a:rPr lang="zh-TW" altLang="en-US" sz="3400" dirty="0">
                <a:solidFill>
                  <a:schemeClr val="tx1"/>
                </a:solidFill>
                <a:latin typeface="微軟正黑體" panose="020B0604030504040204" pitchFamily="34" charset="-120"/>
                <a:ea typeface="微軟正黑體" panose="020B0604030504040204" pitchFamily="34" charset="-120"/>
              </a:rPr>
              <a:t>便未成年是自願情形下所發生對價之性交或猥褻行為，仍屬</a:t>
            </a:r>
            <a:endParaRPr lang="en-US" altLang="zh-TW" sz="3400" dirty="0">
              <a:solidFill>
                <a:schemeClr val="tx1"/>
              </a:solidFill>
              <a:latin typeface="微軟正黑體" panose="020B0604030504040204" pitchFamily="34" charset="-120"/>
              <a:ea typeface="微軟正黑體" panose="020B0604030504040204" pitchFamily="34" charset="-120"/>
            </a:endParaRPr>
          </a:p>
          <a:p>
            <a:pPr lvl="0">
              <a:lnSpc>
                <a:spcPct val="80000"/>
              </a:lnSpc>
            </a:pPr>
            <a:r>
              <a:rPr lang="zh-TW" altLang="en-US" sz="3400" dirty="0">
                <a:solidFill>
                  <a:schemeClr val="tx1"/>
                </a:solidFill>
                <a:latin typeface="微軟正黑體" panose="020B0604030504040204" pitchFamily="34" charset="-120"/>
                <a:ea typeface="微軟正黑體" panose="020B0604030504040204" pitchFamily="34" charset="-120"/>
              </a:rPr>
              <a:t>於性剝削範圍。</a:t>
            </a:r>
            <a:endParaRPr lang="en-US" altLang="zh-TW" sz="3400" dirty="0">
              <a:solidFill>
                <a:schemeClr val="tx1"/>
              </a:solidFill>
              <a:latin typeface="微軟正黑體" panose="020B0604030504040204" pitchFamily="34" charset="-120"/>
              <a:ea typeface="微軟正黑體" panose="020B0604030504040204" pitchFamily="34" charset="-120"/>
            </a:endParaRPr>
          </a:p>
          <a:p>
            <a:pPr lvl="0">
              <a:lnSpc>
                <a:spcPct val="80000"/>
              </a:lnSpc>
            </a:pPr>
            <a:endParaRPr lang="en-US" altLang="zh-TW" sz="3300" dirty="0">
              <a:solidFill>
                <a:schemeClr val="tx1"/>
              </a:solidFill>
              <a:latin typeface="微軟正黑體" panose="020B0604030504040204" pitchFamily="34" charset="-120"/>
              <a:ea typeface="微軟正黑體" panose="020B0604030504040204" pitchFamily="34" charset="-120"/>
            </a:endParaRPr>
          </a:p>
          <a:p>
            <a:pPr lvl="0">
              <a:lnSpc>
                <a:spcPct val="80000"/>
              </a:lnSpc>
            </a:pPr>
            <a:endParaRPr lang="en-US" altLang="zh-TW" sz="3300" dirty="0">
              <a:solidFill>
                <a:schemeClr val="tx1"/>
              </a:solidFill>
              <a:latin typeface="微軟正黑體" panose="020B0604030504040204" pitchFamily="34" charset="-120"/>
              <a:ea typeface="微軟正黑體" panose="020B0604030504040204" pitchFamily="34" charset="-120"/>
            </a:endParaRPr>
          </a:p>
          <a:p>
            <a:pPr lvl="0">
              <a:lnSpc>
                <a:spcPct val="80000"/>
              </a:lnSpc>
            </a:pPr>
            <a:endParaRPr lang="en-US" sz="3300" dirty="0">
              <a:solidFill>
                <a:schemeClr val="tx1"/>
              </a:solidFill>
              <a:highlight>
                <a:srgbClr val="FFFF00"/>
              </a:highlight>
              <a:latin typeface="微軟正黑體" panose="020B0604030504040204" pitchFamily="34" charset="-120"/>
              <a:ea typeface="微軟正黑體" panose="020B0604030504040204" pitchFamily="34" charset="-120"/>
            </a:endParaRPr>
          </a:p>
        </p:txBody>
      </p:sp>
      <p:pic>
        <p:nvPicPr>
          <p:cNvPr id="5" name="圖片 5"/>
          <p:cNvPicPr>
            <a:picLocks noChangeAspect="1"/>
          </p:cNvPicPr>
          <p:nvPr/>
        </p:nvPicPr>
        <p:blipFill>
          <a:blip r:embed="rId2"/>
          <a:stretch>
            <a:fillRect/>
          </a:stretch>
        </p:blipFill>
        <p:spPr>
          <a:xfrm>
            <a:off x="464542" y="8462515"/>
            <a:ext cx="1956989" cy="1505843"/>
          </a:xfrm>
          <a:prstGeom prst="rect">
            <a:avLst/>
          </a:prstGeom>
          <a:noFill/>
          <a:ln cap="flat">
            <a:noFill/>
          </a:ln>
        </p:spPr>
      </p:pic>
      <p:pic>
        <p:nvPicPr>
          <p:cNvPr id="8" name="图片 4">
            <a:extLst>
              <a:ext uri="{FF2B5EF4-FFF2-40B4-BE49-F238E27FC236}">
                <a16:creationId xmlns:a16="http://schemas.microsoft.com/office/drawing/2014/main" id="{DA52E78B-8B43-4A00-8EE7-65F82206EEC8}"/>
              </a:ext>
            </a:extLst>
          </p:cNvPr>
          <p:cNvPicPr>
            <a:picLocks noChangeAspect="1"/>
          </p:cNvPicPr>
          <p:nvPr/>
        </p:nvPicPr>
        <p:blipFill>
          <a:blip r:embed="rId3"/>
          <a:srcRect/>
          <a:stretch>
            <a:fillRect/>
          </a:stretch>
        </p:blipFill>
        <p:spPr>
          <a:xfrm>
            <a:off x="1856448" y="2446803"/>
            <a:ext cx="14182086" cy="5210858"/>
          </a:xfrm>
          <a:prstGeom prst="rect">
            <a:avLst/>
          </a:prstGeom>
          <a:noFill/>
          <a:ln cap="flat">
            <a:noFill/>
          </a:ln>
        </p:spPr>
      </p:pic>
      <p:pic>
        <p:nvPicPr>
          <p:cNvPr id="9" name="圖片 8">
            <a:extLst>
              <a:ext uri="{FF2B5EF4-FFF2-40B4-BE49-F238E27FC236}">
                <a16:creationId xmlns:a16="http://schemas.microsoft.com/office/drawing/2014/main" id="{5FAE568B-0794-48F0-B480-0ADAF5552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2173" y="7355540"/>
            <a:ext cx="3489832" cy="29314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圓角 25">
            <a:extLst>
              <a:ext uri="{FF2B5EF4-FFF2-40B4-BE49-F238E27FC236}">
                <a16:creationId xmlns:a16="http://schemas.microsoft.com/office/drawing/2014/main" id="{DBD3034D-CED9-4D5C-97F1-45119B0E679D}"/>
              </a:ext>
            </a:extLst>
          </p:cNvPr>
          <p:cNvSpPr/>
          <p:nvPr/>
        </p:nvSpPr>
        <p:spPr>
          <a:xfrm>
            <a:off x="9632842" y="6065347"/>
            <a:ext cx="5033273" cy="292886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圓角 24">
            <a:extLst>
              <a:ext uri="{FF2B5EF4-FFF2-40B4-BE49-F238E27FC236}">
                <a16:creationId xmlns:a16="http://schemas.microsoft.com/office/drawing/2014/main" id="{C2728C6C-9974-4066-A8C5-22EBC0C65900}"/>
              </a:ext>
            </a:extLst>
          </p:cNvPr>
          <p:cNvSpPr/>
          <p:nvPr/>
        </p:nvSpPr>
        <p:spPr>
          <a:xfrm>
            <a:off x="3258965" y="6065347"/>
            <a:ext cx="5033273" cy="295038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圓角 23">
            <a:extLst>
              <a:ext uri="{FF2B5EF4-FFF2-40B4-BE49-F238E27FC236}">
                <a16:creationId xmlns:a16="http://schemas.microsoft.com/office/drawing/2014/main" id="{761D241D-3678-4355-A96B-4EB4D986E4F4}"/>
              </a:ext>
            </a:extLst>
          </p:cNvPr>
          <p:cNvSpPr/>
          <p:nvPr/>
        </p:nvSpPr>
        <p:spPr>
          <a:xfrm>
            <a:off x="9698829" y="2614327"/>
            <a:ext cx="5033273" cy="209057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圓角 22">
            <a:extLst>
              <a:ext uri="{FF2B5EF4-FFF2-40B4-BE49-F238E27FC236}">
                <a16:creationId xmlns:a16="http://schemas.microsoft.com/office/drawing/2014/main" id="{AD9ED558-C200-49CC-BDF1-1860FC1CEE64}"/>
              </a:ext>
            </a:extLst>
          </p:cNvPr>
          <p:cNvSpPr/>
          <p:nvPr/>
        </p:nvSpPr>
        <p:spPr>
          <a:xfrm>
            <a:off x="3290377" y="2657474"/>
            <a:ext cx="5033273" cy="209057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10"/>
          <p:cNvSpPr txBox="1"/>
          <p:nvPr/>
        </p:nvSpPr>
        <p:spPr>
          <a:xfrm>
            <a:off x="3482754" y="3065235"/>
            <a:ext cx="4514850"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使兒童或少年為有</a:t>
            </a:r>
            <a:r>
              <a:rPr lang="zh-TW" sz="27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對價</a:t>
            </a: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之性交或猥褻行為。</a:t>
            </a:r>
            <a:r>
              <a:rPr lang="en-US"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endPar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6" name="文字方塊 11"/>
          <p:cNvSpPr txBox="1"/>
          <p:nvPr/>
        </p:nvSpPr>
        <p:spPr>
          <a:xfrm>
            <a:off x="9988154" y="3035076"/>
            <a:ext cx="4476746"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利用兒童或少年為性交、猥褻之行為，以</a:t>
            </a:r>
            <a:r>
              <a:rPr lang="zh-TW" sz="27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供人觀覽</a:t>
            </a: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endParaRPr lang="en-US"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9" name="文字方塊 16"/>
          <p:cNvSpPr txBox="1"/>
          <p:nvPr/>
        </p:nvSpPr>
        <p:spPr>
          <a:xfrm>
            <a:off x="3290377" y="6337727"/>
            <a:ext cx="4683922" cy="216982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拍攝、製造、散布、播送、交付、公然陳列或販賣兒童或少年之性影像、與性相關而客觀上足以引起性慾或羞恥之圖畫、語音或其他物品</a:t>
            </a:r>
            <a:r>
              <a:rPr lang="zh-TW" altLang="en-US"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endParaRPr lang="en-US" sz="27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10" name="文字方塊 17"/>
          <p:cNvSpPr txBox="1"/>
          <p:nvPr/>
        </p:nvSpPr>
        <p:spPr>
          <a:xfrm>
            <a:off x="9988154" y="6753225"/>
            <a:ext cx="4626772" cy="133882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使兒童或少年坐檯陪酒或</a:t>
            </a:r>
            <a:r>
              <a:rPr lang="zh-TW" sz="27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涉及色情</a:t>
            </a: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之伴遊、伴唱、伴舞或其他類似行為。</a:t>
            </a:r>
            <a:endParaRPr lang="en-US"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11" name="標題 1"/>
          <p:cNvSpPr txBox="1">
            <a:spLocks noGrp="1"/>
          </p:cNvSpPr>
          <p:nvPr>
            <p:ph type="title"/>
          </p:nvPr>
        </p:nvSpPr>
        <p:spPr>
          <a:xfrm>
            <a:off x="2455575" y="163064"/>
            <a:ext cx="12843452" cy="1643067"/>
          </a:xfrm>
        </p:spPr>
        <p:txBody>
          <a:bodyPr/>
          <a:lstStyle/>
          <a:p>
            <a:pPr lvl="0"/>
            <a:r>
              <a:rPr lang="zh-TW" altLang="en-US" sz="6600" b="1" dirty="0">
                <a:latin typeface="微軟正黑體" panose="020B0604030504040204" pitchFamily="34" charset="-120"/>
                <a:ea typeface="微軟正黑體" panose="020B0604030504040204" pitchFamily="34" charset="-120"/>
              </a:rPr>
              <a:t>兒少性剝削的類型</a:t>
            </a:r>
            <a:endParaRPr lang="en-US" sz="6600" b="1" dirty="0">
              <a:latin typeface="微軟正黑體" panose="020B0604030504040204" pitchFamily="34" charset="-120"/>
              <a:ea typeface="微軟正黑體" panose="020B0604030504040204" pitchFamily="34" charset="-120"/>
            </a:endParaRPr>
          </a:p>
        </p:txBody>
      </p:sp>
      <p:pic>
        <p:nvPicPr>
          <p:cNvPr id="12" name="圖片 3"/>
          <p:cNvPicPr>
            <a:picLocks noChangeAspect="1"/>
          </p:cNvPicPr>
          <p:nvPr/>
        </p:nvPicPr>
        <p:blipFill>
          <a:blip r:embed="rId2"/>
          <a:stretch>
            <a:fillRect/>
          </a:stretch>
        </p:blipFill>
        <p:spPr>
          <a:xfrm>
            <a:off x="378717" y="8475244"/>
            <a:ext cx="1956989" cy="1505843"/>
          </a:xfrm>
          <a:prstGeom prst="rect">
            <a:avLst/>
          </a:prstGeom>
          <a:noFill/>
          <a:ln cap="flat">
            <a:noFill/>
          </a:ln>
        </p:spPr>
      </p:pic>
      <p:sp>
        <p:nvSpPr>
          <p:cNvPr id="15" name="箭號: 五邊形 14">
            <a:extLst>
              <a:ext uri="{FF2B5EF4-FFF2-40B4-BE49-F238E27FC236}">
                <a16:creationId xmlns:a16="http://schemas.microsoft.com/office/drawing/2014/main" id="{4022AE0A-7757-4290-A763-13F8DD248B4C}"/>
              </a:ext>
            </a:extLst>
          </p:cNvPr>
          <p:cNvSpPr/>
          <p:nvPr/>
        </p:nvSpPr>
        <p:spPr>
          <a:xfrm>
            <a:off x="3257549" y="1908873"/>
            <a:ext cx="2875181" cy="748601"/>
          </a:xfrm>
          <a:prstGeom prst="homePlate">
            <a:avLst/>
          </a:prstGeom>
          <a:solidFill>
            <a:schemeClr val="accent6">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對價性交或猥褻</a:t>
            </a:r>
          </a:p>
        </p:txBody>
      </p:sp>
      <p:sp>
        <p:nvSpPr>
          <p:cNvPr id="16" name="箭號: 五邊形 15">
            <a:extLst>
              <a:ext uri="{FF2B5EF4-FFF2-40B4-BE49-F238E27FC236}">
                <a16:creationId xmlns:a16="http://schemas.microsoft.com/office/drawing/2014/main" id="{B84DC4B0-0BFC-4D7F-A431-CC1AC0E9E73C}"/>
              </a:ext>
            </a:extLst>
          </p:cNvPr>
          <p:cNvSpPr/>
          <p:nvPr/>
        </p:nvSpPr>
        <p:spPr>
          <a:xfrm>
            <a:off x="9572627" y="1843325"/>
            <a:ext cx="2728913" cy="704101"/>
          </a:xfrm>
          <a:prstGeom prst="homePlate">
            <a:avLst/>
          </a:prstGeom>
          <a:solidFill>
            <a:schemeClr val="accent6">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供人觀覽</a:t>
            </a:r>
          </a:p>
        </p:txBody>
      </p:sp>
      <p:sp>
        <p:nvSpPr>
          <p:cNvPr id="17" name="箭號: 五邊形 16">
            <a:extLst>
              <a:ext uri="{FF2B5EF4-FFF2-40B4-BE49-F238E27FC236}">
                <a16:creationId xmlns:a16="http://schemas.microsoft.com/office/drawing/2014/main" id="{E3961445-432C-42C0-B58E-3562D9AC11BE}"/>
              </a:ext>
            </a:extLst>
          </p:cNvPr>
          <p:cNvSpPr/>
          <p:nvPr/>
        </p:nvSpPr>
        <p:spPr>
          <a:xfrm>
            <a:off x="3257549" y="5246242"/>
            <a:ext cx="3300414" cy="748601"/>
          </a:xfrm>
          <a:prstGeom prst="homePlate">
            <a:avLst/>
          </a:prstGeom>
          <a:solidFill>
            <a:schemeClr val="accent6">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拍攝、製造圖書等</a:t>
            </a:r>
          </a:p>
        </p:txBody>
      </p:sp>
      <p:sp>
        <p:nvSpPr>
          <p:cNvPr id="18" name="箭號: 五邊形 17">
            <a:extLst>
              <a:ext uri="{FF2B5EF4-FFF2-40B4-BE49-F238E27FC236}">
                <a16:creationId xmlns:a16="http://schemas.microsoft.com/office/drawing/2014/main" id="{080DD93C-E988-4395-9CAF-EC678E5C2270}"/>
              </a:ext>
            </a:extLst>
          </p:cNvPr>
          <p:cNvSpPr/>
          <p:nvPr/>
        </p:nvSpPr>
        <p:spPr>
          <a:xfrm>
            <a:off x="9698829" y="5239394"/>
            <a:ext cx="3088484" cy="748601"/>
          </a:xfrm>
          <a:prstGeom prst="homePlate">
            <a:avLst/>
          </a:prstGeom>
          <a:solidFill>
            <a:schemeClr val="accent6">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陪酒等色情工作</a:t>
            </a:r>
          </a:p>
        </p:txBody>
      </p:sp>
      <p:sp>
        <p:nvSpPr>
          <p:cNvPr id="19" name="矩形: 圓角 18">
            <a:extLst>
              <a:ext uri="{FF2B5EF4-FFF2-40B4-BE49-F238E27FC236}">
                <a16:creationId xmlns:a16="http://schemas.microsoft.com/office/drawing/2014/main" id="{46323140-112B-4EE0-BC72-71302DD96F7E}"/>
              </a:ext>
            </a:extLst>
          </p:cNvPr>
          <p:cNvSpPr/>
          <p:nvPr/>
        </p:nvSpPr>
        <p:spPr>
          <a:xfrm>
            <a:off x="3152263" y="2629567"/>
            <a:ext cx="5232619" cy="2198020"/>
          </a:xfrm>
          <a:custGeom>
            <a:avLst/>
            <a:gdLst>
              <a:gd name="csX0" fmla="*/ 0 w 5232619"/>
              <a:gd name="csY0" fmla="*/ 366344 h 2198020"/>
              <a:gd name="csX1" fmla="*/ 366344 w 5232619"/>
              <a:gd name="csY1" fmla="*/ 0 h 2198020"/>
              <a:gd name="csX2" fmla="*/ 838837 w 5232619"/>
              <a:gd name="csY2" fmla="*/ 0 h 2198020"/>
              <a:gd name="csX3" fmla="*/ 1491327 w 5232619"/>
              <a:gd name="csY3" fmla="*/ 0 h 2198020"/>
              <a:gd name="csX4" fmla="*/ 1963820 w 5232619"/>
              <a:gd name="csY4" fmla="*/ 0 h 2198020"/>
              <a:gd name="csX5" fmla="*/ 2391313 w 5232619"/>
              <a:gd name="csY5" fmla="*/ 0 h 2198020"/>
              <a:gd name="csX6" fmla="*/ 2953804 w 5232619"/>
              <a:gd name="csY6" fmla="*/ 0 h 2198020"/>
              <a:gd name="csX7" fmla="*/ 3606294 w 5232619"/>
              <a:gd name="csY7" fmla="*/ 0 h 2198020"/>
              <a:gd name="csX8" fmla="*/ 4168786 w 5232619"/>
              <a:gd name="csY8" fmla="*/ 0 h 2198020"/>
              <a:gd name="csX9" fmla="*/ 4866275 w 5232619"/>
              <a:gd name="csY9" fmla="*/ 0 h 2198020"/>
              <a:gd name="csX10" fmla="*/ 5232619 w 5232619"/>
              <a:gd name="csY10" fmla="*/ 366344 h 2198020"/>
              <a:gd name="csX11" fmla="*/ 5232619 w 5232619"/>
              <a:gd name="csY11" fmla="*/ 825481 h 2198020"/>
              <a:gd name="csX12" fmla="*/ 5232619 w 5232619"/>
              <a:gd name="csY12" fmla="*/ 1269965 h 2198020"/>
              <a:gd name="csX13" fmla="*/ 5232619 w 5232619"/>
              <a:gd name="csY13" fmla="*/ 1831676 h 2198020"/>
              <a:gd name="csX14" fmla="*/ 4866275 w 5232619"/>
              <a:gd name="csY14" fmla="*/ 2198020 h 2198020"/>
              <a:gd name="csX15" fmla="*/ 4348783 w 5232619"/>
              <a:gd name="csY15" fmla="*/ 2198020 h 2198020"/>
              <a:gd name="csX16" fmla="*/ 3831291 w 5232619"/>
              <a:gd name="csY16" fmla="*/ 2198020 h 2198020"/>
              <a:gd name="csX17" fmla="*/ 3223800 w 5232619"/>
              <a:gd name="csY17" fmla="*/ 2198020 h 2198020"/>
              <a:gd name="csX18" fmla="*/ 2796307 w 5232619"/>
              <a:gd name="csY18" fmla="*/ 2198020 h 2198020"/>
              <a:gd name="csX19" fmla="*/ 2368813 w 5232619"/>
              <a:gd name="csY19" fmla="*/ 2198020 h 2198020"/>
              <a:gd name="csX20" fmla="*/ 1851321 w 5232619"/>
              <a:gd name="csY20" fmla="*/ 2198020 h 2198020"/>
              <a:gd name="csX21" fmla="*/ 1198831 w 5232619"/>
              <a:gd name="csY21" fmla="*/ 2198020 h 2198020"/>
              <a:gd name="csX22" fmla="*/ 366344 w 5232619"/>
              <a:gd name="csY22" fmla="*/ 2198020 h 2198020"/>
              <a:gd name="csX23" fmla="*/ 0 w 5232619"/>
              <a:gd name="csY23" fmla="*/ 1831676 h 2198020"/>
              <a:gd name="csX24" fmla="*/ 0 w 5232619"/>
              <a:gd name="csY24" fmla="*/ 1387192 h 2198020"/>
              <a:gd name="csX25" fmla="*/ 0 w 5232619"/>
              <a:gd name="csY25" fmla="*/ 928055 h 2198020"/>
              <a:gd name="csX26" fmla="*/ 0 w 5232619"/>
              <a:gd name="csY26" fmla="*/ 366344 h 21980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5232619" h="2198020" extrusionOk="0">
                <a:moveTo>
                  <a:pt x="0" y="366344"/>
                </a:moveTo>
                <a:cubicBezTo>
                  <a:pt x="-2215" y="179146"/>
                  <a:pt x="178510" y="-21953"/>
                  <a:pt x="366344" y="0"/>
                </a:cubicBezTo>
                <a:cubicBezTo>
                  <a:pt x="530950" y="-230"/>
                  <a:pt x="668981" y="51225"/>
                  <a:pt x="838837" y="0"/>
                </a:cubicBezTo>
                <a:cubicBezTo>
                  <a:pt x="1008693" y="-51225"/>
                  <a:pt x="1319535" y="49479"/>
                  <a:pt x="1491327" y="0"/>
                </a:cubicBezTo>
                <a:cubicBezTo>
                  <a:pt x="1663119" y="-49479"/>
                  <a:pt x="1860155" y="37308"/>
                  <a:pt x="1963820" y="0"/>
                </a:cubicBezTo>
                <a:cubicBezTo>
                  <a:pt x="2067485" y="-37308"/>
                  <a:pt x="2251755" y="50084"/>
                  <a:pt x="2391313" y="0"/>
                </a:cubicBezTo>
                <a:cubicBezTo>
                  <a:pt x="2530871" y="-50084"/>
                  <a:pt x="2824254" y="57072"/>
                  <a:pt x="2953804" y="0"/>
                </a:cubicBezTo>
                <a:cubicBezTo>
                  <a:pt x="3083354" y="-57072"/>
                  <a:pt x="3382161" y="75012"/>
                  <a:pt x="3606294" y="0"/>
                </a:cubicBezTo>
                <a:cubicBezTo>
                  <a:pt x="3830427" y="-75012"/>
                  <a:pt x="3980230" y="55678"/>
                  <a:pt x="4168786" y="0"/>
                </a:cubicBezTo>
                <a:cubicBezTo>
                  <a:pt x="4357342" y="-55678"/>
                  <a:pt x="4667275" y="3051"/>
                  <a:pt x="4866275" y="0"/>
                </a:cubicBezTo>
                <a:cubicBezTo>
                  <a:pt x="5091915" y="-5691"/>
                  <a:pt x="5266266" y="131186"/>
                  <a:pt x="5232619" y="366344"/>
                </a:cubicBezTo>
                <a:cubicBezTo>
                  <a:pt x="5271308" y="460232"/>
                  <a:pt x="5226506" y="722522"/>
                  <a:pt x="5232619" y="825481"/>
                </a:cubicBezTo>
                <a:cubicBezTo>
                  <a:pt x="5238732" y="928440"/>
                  <a:pt x="5187351" y="1070279"/>
                  <a:pt x="5232619" y="1269965"/>
                </a:cubicBezTo>
                <a:cubicBezTo>
                  <a:pt x="5277887" y="1469651"/>
                  <a:pt x="5189598" y="1641148"/>
                  <a:pt x="5232619" y="1831676"/>
                </a:cubicBezTo>
                <a:cubicBezTo>
                  <a:pt x="5230795" y="1989793"/>
                  <a:pt x="5070571" y="2204396"/>
                  <a:pt x="4866275" y="2198020"/>
                </a:cubicBezTo>
                <a:cubicBezTo>
                  <a:pt x="4751534" y="2224797"/>
                  <a:pt x="4596787" y="2158067"/>
                  <a:pt x="4348783" y="2198020"/>
                </a:cubicBezTo>
                <a:cubicBezTo>
                  <a:pt x="4100779" y="2237973"/>
                  <a:pt x="3978103" y="2189583"/>
                  <a:pt x="3831291" y="2198020"/>
                </a:cubicBezTo>
                <a:cubicBezTo>
                  <a:pt x="3684479" y="2206457"/>
                  <a:pt x="3505802" y="2184443"/>
                  <a:pt x="3223800" y="2198020"/>
                </a:cubicBezTo>
                <a:cubicBezTo>
                  <a:pt x="2941798" y="2211597"/>
                  <a:pt x="2919343" y="2193502"/>
                  <a:pt x="2796307" y="2198020"/>
                </a:cubicBezTo>
                <a:cubicBezTo>
                  <a:pt x="2673271" y="2202538"/>
                  <a:pt x="2552076" y="2157289"/>
                  <a:pt x="2368813" y="2198020"/>
                </a:cubicBezTo>
                <a:cubicBezTo>
                  <a:pt x="2185550" y="2238751"/>
                  <a:pt x="1965908" y="2196400"/>
                  <a:pt x="1851321" y="2198020"/>
                </a:cubicBezTo>
                <a:cubicBezTo>
                  <a:pt x="1736734" y="2199640"/>
                  <a:pt x="1485580" y="2130909"/>
                  <a:pt x="1198831" y="2198020"/>
                </a:cubicBezTo>
                <a:cubicBezTo>
                  <a:pt x="912082" y="2265131"/>
                  <a:pt x="759443" y="2191796"/>
                  <a:pt x="366344" y="2198020"/>
                </a:cubicBezTo>
                <a:cubicBezTo>
                  <a:pt x="152486" y="2196296"/>
                  <a:pt x="1883" y="2001945"/>
                  <a:pt x="0" y="1831676"/>
                </a:cubicBezTo>
                <a:cubicBezTo>
                  <a:pt x="-21776" y="1650671"/>
                  <a:pt x="5857" y="1532927"/>
                  <a:pt x="0" y="1387192"/>
                </a:cubicBezTo>
                <a:cubicBezTo>
                  <a:pt x="-5857" y="1241457"/>
                  <a:pt x="49628" y="1116509"/>
                  <a:pt x="0" y="928055"/>
                </a:cubicBezTo>
                <a:cubicBezTo>
                  <a:pt x="-49628" y="739601"/>
                  <a:pt x="30729" y="521828"/>
                  <a:pt x="0" y="366344"/>
                </a:cubicBezTo>
                <a:close/>
              </a:path>
            </a:pathLst>
          </a:custGeom>
          <a:noFill/>
          <a:ln w="57150">
            <a:prstDash val="dash"/>
            <a:extLst>
              <a:ext uri="{C807C97D-BFC1-408E-A445-0C87EB9F89A2}">
                <ask:lineSketchStyleProps xmlns:ask="http://schemas.microsoft.com/office/drawing/2018/sketchyshapes" sd="226936825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ln w="22225">
                <a:solidFill>
                  <a:schemeClr val="accent2"/>
                </a:solidFill>
                <a:prstDash val="solid"/>
              </a:ln>
              <a:solidFill>
                <a:schemeClr val="accent2">
                  <a:lumMod val="40000"/>
                  <a:lumOff val="60000"/>
                </a:schemeClr>
              </a:solidFill>
            </a:endParaRPr>
          </a:p>
        </p:txBody>
      </p:sp>
      <p:sp>
        <p:nvSpPr>
          <p:cNvPr id="20" name="矩形: 圓角 19">
            <a:extLst>
              <a:ext uri="{FF2B5EF4-FFF2-40B4-BE49-F238E27FC236}">
                <a16:creationId xmlns:a16="http://schemas.microsoft.com/office/drawing/2014/main" id="{B3319C25-9B24-47BC-BB9B-71EB74C0F67B}"/>
              </a:ext>
            </a:extLst>
          </p:cNvPr>
          <p:cNvSpPr/>
          <p:nvPr/>
        </p:nvSpPr>
        <p:spPr>
          <a:xfrm>
            <a:off x="9572626" y="5987995"/>
            <a:ext cx="5232619" cy="3105095"/>
          </a:xfrm>
          <a:custGeom>
            <a:avLst/>
            <a:gdLst>
              <a:gd name="csX0" fmla="*/ 0 w 5232619"/>
              <a:gd name="csY0" fmla="*/ 517526 h 3105095"/>
              <a:gd name="csX1" fmla="*/ 517526 w 5232619"/>
              <a:gd name="csY1" fmla="*/ 0 h 3105095"/>
              <a:gd name="csX2" fmla="*/ 1033227 w 5232619"/>
              <a:gd name="csY2" fmla="*/ 0 h 3105095"/>
              <a:gd name="csX3" fmla="*/ 1716831 w 5232619"/>
              <a:gd name="csY3" fmla="*/ 0 h 3105095"/>
              <a:gd name="csX4" fmla="*/ 2232532 w 5232619"/>
              <a:gd name="csY4" fmla="*/ 0 h 3105095"/>
              <a:gd name="csX5" fmla="*/ 2706257 w 5232619"/>
              <a:gd name="csY5" fmla="*/ 0 h 3105095"/>
              <a:gd name="csX6" fmla="*/ 3305910 w 5232619"/>
              <a:gd name="csY6" fmla="*/ 0 h 3105095"/>
              <a:gd name="csX7" fmla="*/ 3989514 w 5232619"/>
              <a:gd name="csY7" fmla="*/ 0 h 3105095"/>
              <a:gd name="csX8" fmla="*/ 4715093 w 5232619"/>
              <a:gd name="csY8" fmla="*/ 0 h 3105095"/>
              <a:gd name="csX9" fmla="*/ 5232619 w 5232619"/>
              <a:gd name="csY9" fmla="*/ 517526 h 3105095"/>
              <a:gd name="csX10" fmla="*/ 5232619 w 5232619"/>
              <a:gd name="csY10" fmla="*/ 1014336 h 3105095"/>
              <a:gd name="csX11" fmla="*/ 5232619 w 5232619"/>
              <a:gd name="csY11" fmla="*/ 1490446 h 3105095"/>
              <a:gd name="csX12" fmla="*/ 5232619 w 5232619"/>
              <a:gd name="csY12" fmla="*/ 1945856 h 3105095"/>
              <a:gd name="csX13" fmla="*/ 5232619 w 5232619"/>
              <a:gd name="csY13" fmla="*/ 2587569 h 3105095"/>
              <a:gd name="csX14" fmla="*/ 4715093 w 5232619"/>
              <a:gd name="csY14" fmla="*/ 3105095 h 3105095"/>
              <a:gd name="csX15" fmla="*/ 4157416 w 5232619"/>
              <a:gd name="csY15" fmla="*/ 3105095 h 3105095"/>
              <a:gd name="csX16" fmla="*/ 3599739 w 5232619"/>
              <a:gd name="csY16" fmla="*/ 3105095 h 3105095"/>
              <a:gd name="csX17" fmla="*/ 2958111 w 5232619"/>
              <a:gd name="csY17" fmla="*/ 3105095 h 3105095"/>
              <a:gd name="csX18" fmla="*/ 2484386 w 5232619"/>
              <a:gd name="csY18" fmla="*/ 3105095 h 3105095"/>
              <a:gd name="csX19" fmla="*/ 2010661 w 5232619"/>
              <a:gd name="csY19" fmla="*/ 3105095 h 3105095"/>
              <a:gd name="csX20" fmla="*/ 1452984 w 5232619"/>
              <a:gd name="csY20" fmla="*/ 3105095 h 3105095"/>
              <a:gd name="csX21" fmla="*/ 517526 w 5232619"/>
              <a:gd name="csY21" fmla="*/ 3105095 h 3105095"/>
              <a:gd name="csX22" fmla="*/ 0 w 5232619"/>
              <a:gd name="csY22" fmla="*/ 2587569 h 3105095"/>
              <a:gd name="csX23" fmla="*/ 0 w 5232619"/>
              <a:gd name="csY23" fmla="*/ 2049358 h 3105095"/>
              <a:gd name="csX24" fmla="*/ 0 w 5232619"/>
              <a:gd name="csY24" fmla="*/ 1573248 h 3105095"/>
              <a:gd name="csX25" fmla="*/ 0 w 5232619"/>
              <a:gd name="csY25" fmla="*/ 1097138 h 3105095"/>
              <a:gd name="csX26" fmla="*/ 0 w 5232619"/>
              <a:gd name="csY26" fmla="*/ 517526 h 31050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5232619" h="3105095" extrusionOk="0">
                <a:moveTo>
                  <a:pt x="0" y="517526"/>
                </a:moveTo>
                <a:cubicBezTo>
                  <a:pt x="-2033" y="245587"/>
                  <a:pt x="267557" y="-54312"/>
                  <a:pt x="517526" y="0"/>
                </a:cubicBezTo>
                <a:cubicBezTo>
                  <a:pt x="658519" y="-35962"/>
                  <a:pt x="799222" y="12670"/>
                  <a:pt x="1033227" y="0"/>
                </a:cubicBezTo>
                <a:cubicBezTo>
                  <a:pt x="1267232" y="-12670"/>
                  <a:pt x="1431817" y="70844"/>
                  <a:pt x="1716831" y="0"/>
                </a:cubicBezTo>
                <a:cubicBezTo>
                  <a:pt x="2001845" y="-70844"/>
                  <a:pt x="2047061" y="48074"/>
                  <a:pt x="2232532" y="0"/>
                </a:cubicBezTo>
                <a:cubicBezTo>
                  <a:pt x="2418003" y="-48074"/>
                  <a:pt x="2573070" y="26126"/>
                  <a:pt x="2706257" y="0"/>
                </a:cubicBezTo>
                <a:cubicBezTo>
                  <a:pt x="2839444" y="-26126"/>
                  <a:pt x="3139356" y="67034"/>
                  <a:pt x="3305910" y="0"/>
                </a:cubicBezTo>
                <a:cubicBezTo>
                  <a:pt x="3472464" y="-67034"/>
                  <a:pt x="3848055" y="38365"/>
                  <a:pt x="3989514" y="0"/>
                </a:cubicBezTo>
                <a:cubicBezTo>
                  <a:pt x="4130973" y="-38365"/>
                  <a:pt x="4392423" y="14042"/>
                  <a:pt x="4715093" y="0"/>
                </a:cubicBezTo>
                <a:cubicBezTo>
                  <a:pt x="4976893" y="40853"/>
                  <a:pt x="5222629" y="240270"/>
                  <a:pt x="5232619" y="517526"/>
                </a:cubicBezTo>
                <a:cubicBezTo>
                  <a:pt x="5260845" y="743053"/>
                  <a:pt x="5189617" y="798348"/>
                  <a:pt x="5232619" y="1014336"/>
                </a:cubicBezTo>
                <a:cubicBezTo>
                  <a:pt x="5275621" y="1230324"/>
                  <a:pt x="5201559" y="1255354"/>
                  <a:pt x="5232619" y="1490446"/>
                </a:cubicBezTo>
                <a:cubicBezTo>
                  <a:pt x="5263679" y="1725538"/>
                  <a:pt x="5189101" y="1789713"/>
                  <a:pt x="5232619" y="1945856"/>
                </a:cubicBezTo>
                <a:cubicBezTo>
                  <a:pt x="5276137" y="2101999"/>
                  <a:pt x="5215293" y="2276868"/>
                  <a:pt x="5232619" y="2587569"/>
                </a:cubicBezTo>
                <a:cubicBezTo>
                  <a:pt x="5230748" y="2828059"/>
                  <a:pt x="5008531" y="3129748"/>
                  <a:pt x="4715093" y="3105095"/>
                </a:cubicBezTo>
                <a:cubicBezTo>
                  <a:pt x="4518274" y="3131333"/>
                  <a:pt x="4298868" y="3100517"/>
                  <a:pt x="4157416" y="3105095"/>
                </a:cubicBezTo>
                <a:cubicBezTo>
                  <a:pt x="4015964" y="3109673"/>
                  <a:pt x="3819668" y="3062486"/>
                  <a:pt x="3599739" y="3105095"/>
                </a:cubicBezTo>
                <a:cubicBezTo>
                  <a:pt x="3379810" y="3147704"/>
                  <a:pt x="3216442" y="3042714"/>
                  <a:pt x="2958111" y="3105095"/>
                </a:cubicBezTo>
                <a:cubicBezTo>
                  <a:pt x="2699780" y="3167476"/>
                  <a:pt x="2686642" y="3098571"/>
                  <a:pt x="2484386" y="3105095"/>
                </a:cubicBezTo>
                <a:cubicBezTo>
                  <a:pt x="2282130" y="3111619"/>
                  <a:pt x="2220277" y="3079264"/>
                  <a:pt x="2010661" y="3105095"/>
                </a:cubicBezTo>
                <a:cubicBezTo>
                  <a:pt x="1801046" y="3130926"/>
                  <a:pt x="1593605" y="3071848"/>
                  <a:pt x="1452984" y="3105095"/>
                </a:cubicBezTo>
                <a:cubicBezTo>
                  <a:pt x="1312363" y="3138342"/>
                  <a:pt x="830349" y="3046283"/>
                  <a:pt x="517526" y="3105095"/>
                </a:cubicBezTo>
                <a:cubicBezTo>
                  <a:pt x="240387" y="3091319"/>
                  <a:pt x="5414" y="2843589"/>
                  <a:pt x="0" y="2587569"/>
                </a:cubicBezTo>
                <a:cubicBezTo>
                  <a:pt x="-46402" y="2405211"/>
                  <a:pt x="36481" y="2177127"/>
                  <a:pt x="0" y="2049358"/>
                </a:cubicBezTo>
                <a:cubicBezTo>
                  <a:pt x="-36481" y="1921589"/>
                  <a:pt x="3819" y="1689573"/>
                  <a:pt x="0" y="1573248"/>
                </a:cubicBezTo>
                <a:cubicBezTo>
                  <a:pt x="-3819" y="1456923"/>
                  <a:pt x="706" y="1274844"/>
                  <a:pt x="0" y="1097138"/>
                </a:cubicBezTo>
                <a:cubicBezTo>
                  <a:pt x="-706" y="919432"/>
                  <a:pt x="64592" y="766515"/>
                  <a:pt x="0" y="517526"/>
                </a:cubicBezTo>
                <a:close/>
              </a:path>
            </a:pathLst>
          </a:custGeom>
          <a:noFill/>
          <a:ln w="57150">
            <a:prstDash val="dash"/>
            <a:extLst>
              <a:ext uri="{C807C97D-BFC1-408E-A445-0C87EB9F89A2}">
                <ask:lineSketchStyleProps xmlns:ask="http://schemas.microsoft.com/office/drawing/2018/sketchyshapes" sd="226936825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ln w="22225">
                <a:solidFill>
                  <a:schemeClr val="accent2"/>
                </a:solidFill>
                <a:prstDash val="solid"/>
              </a:ln>
              <a:solidFill>
                <a:schemeClr val="accent2">
                  <a:lumMod val="40000"/>
                  <a:lumOff val="60000"/>
                </a:schemeClr>
              </a:solidFill>
            </a:endParaRPr>
          </a:p>
        </p:txBody>
      </p:sp>
      <p:sp>
        <p:nvSpPr>
          <p:cNvPr id="21" name="矩形: 圓角 20">
            <a:extLst>
              <a:ext uri="{FF2B5EF4-FFF2-40B4-BE49-F238E27FC236}">
                <a16:creationId xmlns:a16="http://schemas.microsoft.com/office/drawing/2014/main" id="{FD245EB0-F2AE-4AAA-8C95-705EF424F305}"/>
              </a:ext>
            </a:extLst>
          </p:cNvPr>
          <p:cNvSpPr/>
          <p:nvPr/>
        </p:nvSpPr>
        <p:spPr>
          <a:xfrm>
            <a:off x="9572627" y="2521168"/>
            <a:ext cx="5232619" cy="2291179"/>
          </a:xfrm>
          <a:custGeom>
            <a:avLst/>
            <a:gdLst>
              <a:gd name="csX0" fmla="*/ 0 w 5232619"/>
              <a:gd name="csY0" fmla="*/ 381871 h 2291179"/>
              <a:gd name="csX1" fmla="*/ 381871 w 5232619"/>
              <a:gd name="csY1" fmla="*/ 0 h 2291179"/>
              <a:gd name="csX2" fmla="*/ 851103 w 5232619"/>
              <a:gd name="csY2" fmla="*/ 0 h 2291179"/>
              <a:gd name="csX3" fmla="*/ 1499090 w 5232619"/>
              <a:gd name="csY3" fmla="*/ 0 h 2291179"/>
              <a:gd name="csX4" fmla="*/ 1968322 w 5232619"/>
              <a:gd name="csY4" fmla="*/ 0 h 2291179"/>
              <a:gd name="csX5" fmla="*/ 2392866 w 5232619"/>
              <a:gd name="csY5" fmla="*/ 0 h 2291179"/>
              <a:gd name="csX6" fmla="*/ 2951475 w 5232619"/>
              <a:gd name="csY6" fmla="*/ 0 h 2291179"/>
              <a:gd name="csX7" fmla="*/ 3599462 w 5232619"/>
              <a:gd name="csY7" fmla="*/ 0 h 2291179"/>
              <a:gd name="csX8" fmla="*/ 4158072 w 5232619"/>
              <a:gd name="csY8" fmla="*/ 0 h 2291179"/>
              <a:gd name="csX9" fmla="*/ 4850748 w 5232619"/>
              <a:gd name="csY9" fmla="*/ 0 h 2291179"/>
              <a:gd name="csX10" fmla="*/ 5232619 w 5232619"/>
              <a:gd name="csY10" fmla="*/ 381871 h 2291179"/>
              <a:gd name="csX11" fmla="*/ 5232619 w 5232619"/>
              <a:gd name="csY11" fmla="*/ 860468 h 2291179"/>
              <a:gd name="csX12" fmla="*/ 5232619 w 5232619"/>
              <a:gd name="csY12" fmla="*/ 1323790 h 2291179"/>
              <a:gd name="csX13" fmla="*/ 5232619 w 5232619"/>
              <a:gd name="csY13" fmla="*/ 1909308 h 2291179"/>
              <a:gd name="csX14" fmla="*/ 4850748 w 5232619"/>
              <a:gd name="csY14" fmla="*/ 2291179 h 2291179"/>
              <a:gd name="csX15" fmla="*/ 4336827 w 5232619"/>
              <a:gd name="csY15" fmla="*/ 2291179 h 2291179"/>
              <a:gd name="csX16" fmla="*/ 3822906 w 5232619"/>
              <a:gd name="csY16" fmla="*/ 2291179 h 2291179"/>
              <a:gd name="csX17" fmla="*/ 3219608 w 5232619"/>
              <a:gd name="csY17" fmla="*/ 2291179 h 2291179"/>
              <a:gd name="csX18" fmla="*/ 2795065 w 5232619"/>
              <a:gd name="csY18" fmla="*/ 2291179 h 2291179"/>
              <a:gd name="csX19" fmla="*/ 2370521 w 5232619"/>
              <a:gd name="csY19" fmla="*/ 2291179 h 2291179"/>
              <a:gd name="csX20" fmla="*/ 1856600 w 5232619"/>
              <a:gd name="csY20" fmla="*/ 2291179 h 2291179"/>
              <a:gd name="csX21" fmla="*/ 1208613 w 5232619"/>
              <a:gd name="csY21" fmla="*/ 2291179 h 2291179"/>
              <a:gd name="csX22" fmla="*/ 381871 w 5232619"/>
              <a:gd name="csY22" fmla="*/ 2291179 h 2291179"/>
              <a:gd name="csX23" fmla="*/ 0 w 5232619"/>
              <a:gd name="csY23" fmla="*/ 1909308 h 2291179"/>
              <a:gd name="csX24" fmla="*/ 0 w 5232619"/>
              <a:gd name="csY24" fmla="*/ 1445985 h 2291179"/>
              <a:gd name="csX25" fmla="*/ 0 w 5232619"/>
              <a:gd name="csY25" fmla="*/ 967389 h 2291179"/>
              <a:gd name="csX26" fmla="*/ 0 w 5232619"/>
              <a:gd name="csY26" fmla="*/ 381871 h 22911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5232619" h="2291179" extrusionOk="0">
                <a:moveTo>
                  <a:pt x="0" y="381871"/>
                </a:moveTo>
                <a:cubicBezTo>
                  <a:pt x="-885" y="177010"/>
                  <a:pt x="205522" y="-52343"/>
                  <a:pt x="381871" y="0"/>
                </a:cubicBezTo>
                <a:cubicBezTo>
                  <a:pt x="543401" y="-41948"/>
                  <a:pt x="674504" y="33846"/>
                  <a:pt x="851103" y="0"/>
                </a:cubicBezTo>
                <a:cubicBezTo>
                  <a:pt x="1027702" y="-33846"/>
                  <a:pt x="1235384" y="30825"/>
                  <a:pt x="1499090" y="0"/>
                </a:cubicBezTo>
                <a:cubicBezTo>
                  <a:pt x="1762796" y="-30825"/>
                  <a:pt x="1840845" y="11014"/>
                  <a:pt x="1968322" y="0"/>
                </a:cubicBezTo>
                <a:cubicBezTo>
                  <a:pt x="2095799" y="-11014"/>
                  <a:pt x="2212797" y="37255"/>
                  <a:pt x="2392866" y="0"/>
                </a:cubicBezTo>
                <a:cubicBezTo>
                  <a:pt x="2572935" y="-37255"/>
                  <a:pt x="2801902" y="36832"/>
                  <a:pt x="2951475" y="0"/>
                </a:cubicBezTo>
                <a:cubicBezTo>
                  <a:pt x="3101048" y="-36832"/>
                  <a:pt x="3329167" y="12533"/>
                  <a:pt x="3599462" y="0"/>
                </a:cubicBezTo>
                <a:cubicBezTo>
                  <a:pt x="3869757" y="-12533"/>
                  <a:pt x="3986042" y="54609"/>
                  <a:pt x="4158072" y="0"/>
                </a:cubicBezTo>
                <a:cubicBezTo>
                  <a:pt x="4330102" y="-54609"/>
                  <a:pt x="4504658" y="11689"/>
                  <a:pt x="4850748" y="0"/>
                </a:cubicBezTo>
                <a:cubicBezTo>
                  <a:pt x="5120055" y="-14258"/>
                  <a:pt x="5266138" y="138261"/>
                  <a:pt x="5232619" y="381871"/>
                </a:cubicBezTo>
                <a:cubicBezTo>
                  <a:pt x="5258056" y="573502"/>
                  <a:pt x="5206445" y="754195"/>
                  <a:pt x="5232619" y="860468"/>
                </a:cubicBezTo>
                <a:cubicBezTo>
                  <a:pt x="5258793" y="966741"/>
                  <a:pt x="5206225" y="1182800"/>
                  <a:pt x="5232619" y="1323790"/>
                </a:cubicBezTo>
                <a:cubicBezTo>
                  <a:pt x="5259013" y="1464780"/>
                  <a:pt x="5171192" y="1739301"/>
                  <a:pt x="5232619" y="1909308"/>
                </a:cubicBezTo>
                <a:cubicBezTo>
                  <a:pt x="5231206" y="2085958"/>
                  <a:pt x="5075323" y="2335436"/>
                  <a:pt x="4850748" y="2291179"/>
                </a:cubicBezTo>
                <a:cubicBezTo>
                  <a:pt x="4661453" y="2291310"/>
                  <a:pt x="4555469" y="2269976"/>
                  <a:pt x="4336827" y="2291179"/>
                </a:cubicBezTo>
                <a:cubicBezTo>
                  <a:pt x="4118185" y="2312382"/>
                  <a:pt x="4056610" y="2264804"/>
                  <a:pt x="3822906" y="2291179"/>
                </a:cubicBezTo>
                <a:cubicBezTo>
                  <a:pt x="3589202" y="2317554"/>
                  <a:pt x="3495191" y="2227526"/>
                  <a:pt x="3219608" y="2291179"/>
                </a:cubicBezTo>
                <a:cubicBezTo>
                  <a:pt x="2944025" y="2354832"/>
                  <a:pt x="2983091" y="2244285"/>
                  <a:pt x="2795065" y="2291179"/>
                </a:cubicBezTo>
                <a:cubicBezTo>
                  <a:pt x="2607039" y="2338073"/>
                  <a:pt x="2533249" y="2264461"/>
                  <a:pt x="2370521" y="2291179"/>
                </a:cubicBezTo>
                <a:cubicBezTo>
                  <a:pt x="2207793" y="2317897"/>
                  <a:pt x="2025948" y="2270914"/>
                  <a:pt x="1856600" y="2291179"/>
                </a:cubicBezTo>
                <a:cubicBezTo>
                  <a:pt x="1687252" y="2311444"/>
                  <a:pt x="1423126" y="2289491"/>
                  <a:pt x="1208613" y="2291179"/>
                </a:cubicBezTo>
                <a:cubicBezTo>
                  <a:pt x="994100" y="2292867"/>
                  <a:pt x="715379" y="2274660"/>
                  <a:pt x="381871" y="2291179"/>
                </a:cubicBezTo>
                <a:cubicBezTo>
                  <a:pt x="113925" y="2282649"/>
                  <a:pt x="1138" y="2100843"/>
                  <a:pt x="0" y="1909308"/>
                </a:cubicBezTo>
                <a:cubicBezTo>
                  <a:pt x="-19575" y="1688190"/>
                  <a:pt x="37015" y="1645715"/>
                  <a:pt x="0" y="1445985"/>
                </a:cubicBezTo>
                <a:cubicBezTo>
                  <a:pt x="-37015" y="1246255"/>
                  <a:pt x="35422" y="1202128"/>
                  <a:pt x="0" y="967389"/>
                </a:cubicBezTo>
                <a:cubicBezTo>
                  <a:pt x="-35422" y="732650"/>
                  <a:pt x="4580" y="584028"/>
                  <a:pt x="0" y="381871"/>
                </a:cubicBezTo>
                <a:close/>
              </a:path>
            </a:pathLst>
          </a:custGeom>
          <a:noFill/>
          <a:ln w="57150">
            <a:prstDash val="dash"/>
            <a:extLst>
              <a:ext uri="{C807C97D-BFC1-408E-A445-0C87EB9F89A2}">
                <ask:lineSketchStyleProps xmlns:ask="http://schemas.microsoft.com/office/drawing/2018/sketchyshapes" sd="226936825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ln w="22225">
                <a:solidFill>
                  <a:schemeClr val="accent2"/>
                </a:solidFill>
                <a:prstDash val="solid"/>
              </a:ln>
              <a:solidFill>
                <a:schemeClr val="accent2">
                  <a:lumMod val="40000"/>
                  <a:lumOff val="60000"/>
                </a:schemeClr>
              </a:solidFill>
            </a:endParaRPr>
          </a:p>
        </p:txBody>
      </p:sp>
      <p:sp>
        <p:nvSpPr>
          <p:cNvPr id="22" name="矩形: 圓角 21">
            <a:extLst>
              <a:ext uri="{FF2B5EF4-FFF2-40B4-BE49-F238E27FC236}">
                <a16:creationId xmlns:a16="http://schemas.microsoft.com/office/drawing/2014/main" id="{CD1EFBF8-BFC5-4706-9105-384006BC5A36}"/>
              </a:ext>
            </a:extLst>
          </p:cNvPr>
          <p:cNvSpPr/>
          <p:nvPr/>
        </p:nvSpPr>
        <p:spPr>
          <a:xfrm>
            <a:off x="3168429" y="6022493"/>
            <a:ext cx="5232619" cy="3105095"/>
          </a:xfrm>
          <a:custGeom>
            <a:avLst/>
            <a:gdLst>
              <a:gd name="csX0" fmla="*/ 0 w 5232619"/>
              <a:gd name="csY0" fmla="*/ 517526 h 3105095"/>
              <a:gd name="csX1" fmla="*/ 517526 w 5232619"/>
              <a:gd name="csY1" fmla="*/ 0 h 3105095"/>
              <a:gd name="csX2" fmla="*/ 1033227 w 5232619"/>
              <a:gd name="csY2" fmla="*/ 0 h 3105095"/>
              <a:gd name="csX3" fmla="*/ 1716831 w 5232619"/>
              <a:gd name="csY3" fmla="*/ 0 h 3105095"/>
              <a:gd name="csX4" fmla="*/ 2232532 w 5232619"/>
              <a:gd name="csY4" fmla="*/ 0 h 3105095"/>
              <a:gd name="csX5" fmla="*/ 2706257 w 5232619"/>
              <a:gd name="csY5" fmla="*/ 0 h 3105095"/>
              <a:gd name="csX6" fmla="*/ 3305910 w 5232619"/>
              <a:gd name="csY6" fmla="*/ 0 h 3105095"/>
              <a:gd name="csX7" fmla="*/ 3989514 w 5232619"/>
              <a:gd name="csY7" fmla="*/ 0 h 3105095"/>
              <a:gd name="csX8" fmla="*/ 4715093 w 5232619"/>
              <a:gd name="csY8" fmla="*/ 0 h 3105095"/>
              <a:gd name="csX9" fmla="*/ 5232619 w 5232619"/>
              <a:gd name="csY9" fmla="*/ 517526 h 3105095"/>
              <a:gd name="csX10" fmla="*/ 5232619 w 5232619"/>
              <a:gd name="csY10" fmla="*/ 1014336 h 3105095"/>
              <a:gd name="csX11" fmla="*/ 5232619 w 5232619"/>
              <a:gd name="csY11" fmla="*/ 1490446 h 3105095"/>
              <a:gd name="csX12" fmla="*/ 5232619 w 5232619"/>
              <a:gd name="csY12" fmla="*/ 1945856 h 3105095"/>
              <a:gd name="csX13" fmla="*/ 5232619 w 5232619"/>
              <a:gd name="csY13" fmla="*/ 2587569 h 3105095"/>
              <a:gd name="csX14" fmla="*/ 4715093 w 5232619"/>
              <a:gd name="csY14" fmla="*/ 3105095 h 3105095"/>
              <a:gd name="csX15" fmla="*/ 4157416 w 5232619"/>
              <a:gd name="csY15" fmla="*/ 3105095 h 3105095"/>
              <a:gd name="csX16" fmla="*/ 3599739 w 5232619"/>
              <a:gd name="csY16" fmla="*/ 3105095 h 3105095"/>
              <a:gd name="csX17" fmla="*/ 2958111 w 5232619"/>
              <a:gd name="csY17" fmla="*/ 3105095 h 3105095"/>
              <a:gd name="csX18" fmla="*/ 2484386 w 5232619"/>
              <a:gd name="csY18" fmla="*/ 3105095 h 3105095"/>
              <a:gd name="csX19" fmla="*/ 2010661 w 5232619"/>
              <a:gd name="csY19" fmla="*/ 3105095 h 3105095"/>
              <a:gd name="csX20" fmla="*/ 1452984 w 5232619"/>
              <a:gd name="csY20" fmla="*/ 3105095 h 3105095"/>
              <a:gd name="csX21" fmla="*/ 517526 w 5232619"/>
              <a:gd name="csY21" fmla="*/ 3105095 h 3105095"/>
              <a:gd name="csX22" fmla="*/ 0 w 5232619"/>
              <a:gd name="csY22" fmla="*/ 2587569 h 3105095"/>
              <a:gd name="csX23" fmla="*/ 0 w 5232619"/>
              <a:gd name="csY23" fmla="*/ 2049358 h 3105095"/>
              <a:gd name="csX24" fmla="*/ 0 w 5232619"/>
              <a:gd name="csY24" fmla="*/ 1573248 h 3105095"/>
              <a:gd name="csX25" fmla="*/ 0 w 5232619"/>
              <a:gd name="csY25" fmla="*/ 1097138 h 3105095"/>
              <a:gd name="csX26" fmla="*/ 0 w 5232619"/>
              <a:gd name="csY26" fmla="*/ 517526 h 31050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5232619" h="3105095" extrusionOk="0">
                <a:moveTo>
                  <a:pt x="0" y="517526"/>
                </a:moveTo>
                <a:cubicBezTo>
                  <a:pt x="-2033" y="245587"/>
                  <a:pt x="267557" y="-54312"/>
                  <a:pt x="517526" y="0"/>
                </a:cubicBezTo>
                <a:cubicBezTo>
                  <a:pt x="658519" y="-35962"/>
                  <a:pt x="799222" y="12670"/>
                  <a:pt x="1033227" y="0"/>
                </a:cubicBezTo>
                <a:cubicBezTo>
                  <a:pt x="1267232" y="-12670"/>
                  <a:pt x="1431817" y="70844"/>
                  <a:pt x="1716831" y="0"/>
                </a:cubicBezTo>
                <a:cubicBezTo>
                  <a:pt x="2001845" y="-70844"/>
                  <a:pt x="2047061" y="48074"/>
                  <a:pt x="2232532" y="0"/>
                </a:cubicBezTo>
                <a:cubicBezTo>
                  <a:pt x="2418003" y="-48074"/>
                  <a:pt x="2573070" y="26126"/>
                  <a:pt x="2706257" y="0"/>
                </a:cubicBezTo>
                <a:cubicBezTo>
                  <a:pt x="2839444" y="-26126"/>
                  <a:pt x="3139356" y="67034"/>
                  <a:pt x="3305910" y="0"/>
                </a:cubicBezTo>
                <a:cubicBezTo>
                  <a:pt x="3472464" y="-67034"/>
                  <a:pt x="3848055" y="38365"/>
                  <a:pt x="3989514" y="0"/>
                </a:cubicBezTo>
                <a:cubicBezTo>
                  <a:pt x="4130973" y="-38365"/>
                  <a:pt x="4392423" y="14042"/>
                  <a:pt x="4715093" y="0"/>
                </a:cubicBezTo>
                <a:cubicBezTo>
                  <a:pt x="4976893" y="40853"/>
                  <a:pt x="5222629" y="240270"/>
                  <a:pt x="5232619" y="517526"/>
                </a:cubicBezTo>
                <a:cubicBezTo>
                  <a:pt x="5260845" y="743053"/>
                  <a:pt x="5189617" y="798348"/>
                  <a:pt x="5232619" y="1014336"/>
                </a:cubicBezTo>
                <a:cubicBezTo>
                  <a:pt x="5275621" y="1230324"/>
                  <a:pt x="5201559" y="1255354"/>
                  <a:pt x="5232619" y="1490446"/>
                </a:cubicBezTo>
                <a:cubicBezTo>
                  <a:pt x="5263679" y="1725538"/>
                  <a:pt x="5189101" y="1789713"/>
                  <a:pt x="5232619" y="1945856"/>
                </a:cubicBezTo>
                <a:cubicBezTo>
                  <a:pt x="5276137" y="2101999"/>
                  <a:pt x="5215293" y="2276868"/>
                  <a:pt x="5232619" y="2587569"/>
                </a:cubicBezTo>
                <a:cubicBezTo>
                  <a:pt x="5230748" y="2828059"/>
                  <a:pt x="5008531" y="3129748"/>
                  <a:pt x="4715093" y="3105095"/>
                </a:cubicBezTo>
                <a:cubicBezTo>
                  <a:pt x="4518274" y="3131333"/>
                  <a:pt x="4298868" y="3100517"/>
                  <a:pt x="4157416" y="3105095"/>
                </a:cubicBezTo>
                <a:cubicBezTo>
                  <a:pt x="4015964" y="3109673"/>
                  <a:pt x="3819668" y="3062486"/>
                  <a:pt x="3599739" y="3105095"/>
                </a:cubicBezTo>
                <a:cubicBezTo>
                  <a:pt x="3379810" y="3147704"/>
                  <a:pt x="3216442" y="3042714"/>
                  <a:pt x="2958111" y="3105095"/>
                </a:cubicBezTo>
                <a:cubicBezTo>
                  <a:pt x="2699780" y="3167476"/>
                  <a:pt x="2686642" y="3098571"/>
                  <a:pt x="2484386" y="3105095"/>
                </a:cubicBezTo>
                <a:cubicBezTo>
                  <a:pt x="2282130" y="3111619"/>
                  <a:pt x="2220277" y="3079264"/>
                  <a:pt x="2010661" y="3105095"/>
                </a:cubicBezTo>
                <a:cubicBezTo>
                  <a:pt x="1801046" y="3130926"/>
                  <a:pt x="1593605" y="3071848"/>
                  <a:pt x="1452984" y="3105095"/>
                </a:cubicBezTo>
                <a:cubicBezTo>
                  <a:pt x="1312363" y="3138342"/>
                  <a:pt x="830349" y="3046283"/>
                  <a:pt x="517526" y="3105095"/>
                </a:cubicBezTo>
                <a:cubicBezTo>
                  <a:pt x="240387" y="3091319"/>
                  <a:pt x="5414" y="2843589"/>
                  <a:pt x="0" y="2587569"/>
                </a:cubicBezTo>
                <a:cubicBezTo>
                  <a:pt x="-46402" y="2405211"/>
                  <a:pt x="36481" y="2177127"/>
                  <a:pt x="0" y="2049358"/>
                </a:cubicBezTo>
                <a:cubicBezTo>
                  <a:pt x="-36481" y="1921589"/>
                  <a:pt x="3819" y="1689573"/>
                  <a:pt x="0" y="1573248"/>
                </a:cubicBezTo>
                <a:cubicBezTo>
                  <a:pt x="-3819" y="1456923"/>
                  <a:pt x="706" y="1274844"/>
                  <a:pt x="0" y="1097138"/>
                </a:cubicBezTo>
                <a:cubicBezTo>
                  <a:pt x="-706" y="919432"/>
                  <a:pt x="64592" y="766515"/>
                  <a:pt x="0" y="517526"/>
                </a:cubicBezTo>
                <a:close/>
              </a:path>
            </a:pathLst>
          </a:custGeom>
          <a:noFill/>
          <a:ln w="57150">
            <a:prstDash val="dash"/>
            <a:extLst>
              <a:ext uri="{C807C97D-BFC1-408E-A445-0C87EB9F89A2}">
                <ask:lineSketchStyleProps xmlns:ask="http://schemas.microsoft.com/office/drawing/2018/sketchyshapes" sd="226936825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ln w="22225">
                <a:solidFill>
                  <a:schemeClr val="accent2"/>
                </a:solidFill>
                <a:prstDash val="solid"/>
              </a:ln>
              <a:solidFill>
                <a:schemeClr val="accent2">
                  <a:lumMod val="40000"/>
                  <a:lumOff val="6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AAC4AE-74F6-4FE9-A6D5-131EF61000F4}"/>
              </a:ext>
            </a:extLst>
          </p:cNvPr>
          <p:cNvSpPr>
            <a:spLocks noGrp="1"/>
          </p:cNvSpPr>
          <p:nvPr>
            <p:ph type="title"/>
          </p:nvPr>
        </p:nvSpPr>
        <p:spPr>
          <a:xfrm>
            <a:off x="1259868" y="453841"/>
            <a:ext cx="16238098" cy="2151601"/>
          </a:xfrm>
        </p:spPr>
        <p:txBody>
          <a:bodyPr>
            <a:normAutofit/>
          </a:bodyPr>
          <a:lstStyle/>
          <a:p>
            <a:r>
              <a:rPr lang="zh-TW" alt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兒</a:t>
            </a:r>
            <a:r>
              <a:rPr lang="zh-TW" alt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少</a:t>
            </a:r>
            <a:r>
              <a:rPr lang="zh-TW" alt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性剝削服務流程</a:t>
            </a:r>
            <a:endParaRPr lang="zh-TW" altLang="en-US" sz="6000" dirty="0"/>
          </a:p>
        </p:txBody>
      </p:sp>
      <p:grpSp>
        <p:nvGrpSpPr>
          <p:cNvPr id="4" name="群組 3">
            <a:extLst>
              <a:ext uri="{FF2B5EF4-FFF2-40B4-BE49-F238E27FC236}">
                <a16:creationId xmlns:a16="http://schemas.microsoft.com/office/drawing/2014/main" id="{2C3CC7D9-1600-4610-8986-E25C16EBF7B9}"/>
              </a:ext>
            </a:extLst>
          </p:cNvPr>
          <p:cNvGrpSpPr/>
          <p:nvPr/>
        </p:nvGrpSpPr>
        <p:grpSpPr>
          <a:xfrm>
            <a:off x="2156977" y="3293488"/>
            <a:ext cx="13016267" cy="4836726"/>
            <a:chOff x="139978" y="2015034"/>
            <a:chExt cx="7501595" cy="2987835"/>
          </a:xfrm>
        </p:grpSpPr>
        <p:sp>
          <p:nvSpPr>
            <p:cNvPr id="5" name="矩形 4">
              <a:extLst>
                <a:ext uri="{FF2B5EF4-FFF2-40B4-BE49-F238E27FC236}">
                  <a16:creationId xmlns:a16="http://schemas.microsoft.com/office/drawing/2014/main" id="{79505D60-3D3C-418D-ACC3-C4AEC01CB3F1}"/>
                </a:ext>
              </a:extLst>
            </p:cNvPr>
            <p:cNvSpPr/>
            <p:nvPr/>
          </p:nvSpPr>
          <p:spPr>
            <a:xfrm>
              <a:off x="139978" y="3059934"/>
              <a:ext cx="806457" cy="964036"/>
            </a:xfrm>
            <a:prstGeom prst="rect">
              <a:avLst/>
            </a:prstGeom>
            <a:ln w="38100"/>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en-US" sz="2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受理</a:t>
              </a:r>
              <a:endParaRPr kumimoji="0" lang="en-US" altLang="zh-TW" sz="2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zh-TW" sz="2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通報</a:t>
              </a:r>
              <a:endParaRPr kumimoji="0" lang="zh-TW" altLang="zh-TW" sz="2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6" name="矩形 5">
              <a:extLst>
                <a:ext uri="{FF2B5EF4-FFF2-40B4-BE49-F238E27FC236}">
                  <a16:creationId xmlns:a16="http://schemas.microsoft.com/office/drawing/2014/main" id="{E19C1398-5B84-44A8-AD5C-86BFDE010157}"/>
                </a:ext>
              </a:extLst>
            </p:cNvPr>
            <p:cNvSpPr/>
            <p:nvPr/>
          </p:nvSpPr>
          <p:spPr>
            <a:xfrm>
              <a:off x="1362788" y="2987520"/>
              <a:ext cx="1081881" cy="1083872"/>
            </a:xfrm>
            <a:prstGeom prst="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defRPr/>
              </a:pPr>
              <a:r>
                <a:rPr lang="zh-TW" altLang="en-US" sz="2800" b="1" kern="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進行案情</a:t>
              </a:r>
              <a:r>
                <a:rPr lang="zh-TW" altLang="zh-TW" sz="2800" b="1" kern="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評估</a:t>
              </a:r>
            </a:p>
          </p:txBody>
        </p:sp>
        <p:sp>
          <p:nvSpPr>
            <p:cNvPr id="7" name="矩形 6">
              <a:extLst>
                <a:ext uri="{FF2B5EF4-FFF2-40B4-BE49-F238E27FC236}">
                  <a16:creationId xmlns:a16="http://schemas.microsoft.com/office/drawing/2014/main" id="{F7F74651-3C2A-463F-8C40-DDFDFCB5BB9F}"/>
                </a:ext>
              </a:extLst>
            </p:cNvPr>
            <p:cNvSpPr/>
            <p:nvPr/>
          </p:nvSpPr>
          <p:spPr>
            <a:xfrm>
              <a:off x="3342692" y="2347364"/>
              <a:ext cx="1208556" cy="600586"/>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zh-TW" sz="2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保護性個案</a:t>
              </a:r>
              <a:endParaRPr kumimoji="0" lang="zh-TW" altLang="zh-TW" sz="2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8" name="矩形 7">
              <a:extLst>
                <a:ext uri="{FF2B5EF4-FFF2-40B4-BE49-F238E27FC236}">
                  <a16:creationId xmlns:a16="http://schemas.microsoft.com/office/drawing/2014/main" id="{271CEE70-5CEC-4FCF-910A-5170E3D7F663}"/>
                </a:ext>
              </a:extLst>
            </p:cNvPr>
            <p:cNvSpPr/>
            <p:nvPr/>
          </p:nvSpPr>
          <p:spPr>
            <a:xfrm>
              <a:off x="3285379" y="4044168"/>
              <a:ext cx="1350021" cy="911688"/>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zh-TW" sz="2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非保護性</a:t>
              </a:r>
              <a:endParaRPr kumimoji="0" lang="en-US" altLang="zh-TW" sz="2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zh-TW" sz="2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個案</a:t>
              </a:r>
              <a:endParaRPr kumimoji="0" lang="zh-TW" altLang="zh-TW" sz="2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9" name="矩形 8">
              <a:extLst>
                <a:ext uri="{FF2B5EF4-FFF2-40B4-BE49-F238E27FC236}">
                  <a16:creationId xmlns:a16="http://schemas.microsoft.com/office/drawing/2014/main" id="{03A06692-F3E6-487F-A7B8-0475DF17DDBA}"/>
                </a:ext>
              </a:extLst>
            </p:cNvPr>
            <p:cNvSpPr/>
            <p:nvPr/>
          </p:nvSpPr>
          <p:spPr>
            <a:xfrm>
              <a:off x="5364856" y="2015034"/>
              <a:ext cx="974755" cy="600586"/>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en-US" sz="2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保護</a:t>
              </a:r>
              <a:r>
                <a:rPr kumimoji="0" lang="zh-TW" altLang="zh-TW" sz="2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安置</a:t>
              </a:r>
              <a:endParaRPr kumimoji="0" lang="zh-TW" altLang="zh-TW" sz="2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10" name="矩形 9">
              <a:extLst>
                <a:ext uri="{FF2B5EF4-FFF2-40B4-BE49-F238E27FC236}">
                  <a16:creationId xmlns:a16="http://schemas.microsoft.com/office/drawing/2014/main" id="{2F6CFA02-C769-41E9-930B-2CD425ED35A4}"/>
                </a:ext>
              </a:extLst>
            </p:cNvPr>
            <p:cNvSpPr/>
            <p:nvPr/>
          </p:nvSpPr>
          <p:spPr>
            <a:xfrm>
              <a:off x="5366654" y="2825130"/>
              <a:ext cx="974755" cy="600586"/>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zh-TW" sz="2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交付家長</a:t>
              </a:r>
              <a:endParaRPr kumimoji="0" lang="zh-TW" altLang="zh-TW" sz="2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11" name="矩形 10">
              <a:extLst>
                <a:ext uri="{FF2B5EF4-FFF2-40B4-BE49-F238E27FC236}">
                  <a16:creationId xmlns:a16="http://schemas.microsoft.com/office/drawing/2014/main" id="{85CA51FD-01DB-478A-91A9-B565FCF1B54F}"/>
                </a:ext>
              </a:extLst>
            </p:cNvPr>
            <p:cNvSpPr/>
            <p:nvPr/>
          </p:nvSpPr>
          <p:spPr>
            <a:xfrm>
              <a:off x="5157444" y="4209603"/>
              <a:ext cx="2484129" cy="793266"/>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eaLnBrk="0" fontAlgn="base" hangingPunct="0">
                <a:spcBef>
                  <a:spcPct val="0"/>
                </a:spcBef>
                <a:spcAft>
                  <a:spcPct val="0"/>
                </a:spcAft>
              </a:pPr>
              <a:r>
                <a:rPr lang="zh-TW" altLang="en-US" sz="2800" b="1" kern="0" dirty="0">
                  <a:solidFill>
                    <a:prstClr val="black"/>
                  </a:solidFill>
                  <a:latin typeface="微軟正黑體" panose="020B0604030504040204" pitchFamily="34" charset="-120"/>
                  <a:ea typeface="微軟正黑體" panose="020B0604030504040204" pitchFamily="34" charset="-120"/>
                  <a:sym typeface="Arial" panose="020B0604020202020204" pitchFamily="34" charset="0"/>
                </a:rPr>
                <a:t>視需求</a:t>
              </a:r>
              <a:r>
                <a:rPr lang="zh-TW" altLang="zh-TW" sz="2800" b="1" kern="0" dirty="0">
                  <a:solidFill>
                    <a:prstClr val="black"/>
                  </a:solidFill>
                  <a:latin typeface="微軟正黑體" panose="020B0604030504040204" pitchFamily="34" charset="-120"/>
                  <a:ea typeface="微軟正黑體" panose="020B0604030504040204" pitchFamily="34" charset="-120"/>
                  <a:sym typeface="Arial" panose="020B0604020202020204" pitchFamily="34" charset="0"/>
                </a:rPr>
                <a:t>轉</a:t>
              </a:r>
              <a:r>
                <a:rPr lang="zh-TW" altLang="en-US" sz="2800" b="1" kern="0" dirty="0">
                  <a:solidFill>
                    <a:prstClr val="black"/>
                  </a:solidFill>
                  <a:latin typeface="微軟正黑體" panose="020B0604030504040204" pitchFamily="34" charset="-120"/>
                  <a:ea typeface="微軟正黑體" panose="020B0604030504040204" pitchFamily="34" charset="-120"/>
                  <a:sym typeface="Arial" panose="020B0604020202020204" pitchFamily="34" charset="0"/>
                </a:rPr>
                <a:t>介或連結</a:t>
              </a:r>
              <a:r>
                <a:rPr lang="zh-TW" altLang="zh-TW" sz="2800" b="1" kern="0" dirty="0">
                  <a:solidFill>
                    <a:prstClr val="black"/>
                  </a:solidFill>
                  <a:latin typeface="微軟正黑體" panose="020B0604030504040204" pitchFamily="34" charset="-120"/>
                  <a:ea typeface="微軟正黑體" panose="020B0604030504040204" pitchFamily="34" charset="-120"/>
                  <a:sym typeface="Arial" panose="020B0604020202020204" pitchFamily="34" charset="0"/>
                </a:rPr>
                <a:t>相關服務資源</a:t>
              </a:r>
            </a:p>
          </p:txBody>
        </p:sp>
        <p:cxnSp>
          <p:nvCxnSpPr>
            <p:cNvPr id="12" name="直線接點 11">
              <a:extLst>
                <a:ext uri="{FF2B5EF4-FFF2-40B4-BE49-F238E27FC236}">
                  <a16:creationId xmlns:a16="http://schemas.microsoft.com/office/drawing/2014/main" id="{5DC05C47-4109-4206-BD46-7F27533D8C21}"/>
                </a:ext>
              </a:extLst>
            </p:cNvPr>
            <p:cNvCxnSpPr>
              <a:cxnSpLocks/>
            </p:cNvCxnSpPr>
            <p:nvPr/>
          </p:nvCxnSpPr>
          <p:spPr>
            <a:xfrm>
              <a:off x="4567537" y="2700936"/>
              <a:ext cx="35665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5" name="直線單箭頭接點 14">
              <a:extLst>
                <a:ext uri="{FF2B5EF4-FFF2-40B4-BE49-F238E27FC236}">
                  <a16:creationId xmlns:a16="http://schemas.microsoft.com/office/drawing/2014/main" id="{6F5D6238-DEC5-4A6C-BF80-316BCFC2D1D9}"/>
                </a:ext>
              </a:extLst>
            </p:cNvPr>
            <p:cNvCxnSpPr>
              <a:cxnSpLocks/>
              <a:stCxn id="5" idx="3"/>
            </p:cNvCxnSpPr>
            <p:nvPr/>
          </p:nvCxnSpPr>
          <p:spPr>
            <a:xfrm>
              <a:off x="946435" y="3541952"/>
              <a:ext cx="422078" cy="0"/>
            </a:xfrm>
            <a:prstGeom prst="straightConnector1">
              <a:avLst/>
            </a:prstGeom>
            <a:noFill/>
            <a:ln w="38100" cap="rnd" cmpd="sng" algn="ctr">
              <a:solidFill>
                <a:srgbClr val="052F61">
                  <a:alpha val="60000"/>
                </a:srgbClr>
              </a:solidFill>
              <a:prstDash val="solid"/>
              <a:tailEnd type="triangle"/>
            </a:ln>
            <a:effectLst/>
          </p:spPr>
        </p:cxnSp>
      </p:grpSp>
      <p:sp>
        <p:nvSpPr>
          <p:cNvPr id="16" name="橢圓 15">
            <a:extLst>
              <a:ext uri="{FF2B5EF4-FFF2-40B4-BE49-F238E27FC236}">
                <a16:creationId xmlns:a16="http://schemas.microsoft.com/office/drawing/2014/main" id="{F906D1B7-132A-483F-99BB-11B746291578}"/>
              </a:ext>
            </a:extLst>
          </p:cNvPr>
          <p:cNvSpPr/>
          <p:nvPr/>
        </p:nvSpPr>
        <p:spPr>
          <a:xfrm>
            <a:off x="2823210" y="7258470"/>
            <a:ext cx="4309186" cy="2331300"/>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zh-TW" altLang="en-US" sz="2000" b="1" dirty="0">
                <a:solidFill>
                  <a:srgbClr val="CC0000"/>
                </a:solidFill>
                <a:latin typeface="微軟正黑體" panose="020B0604030504040204" pitchFamily="34" charset="-120"/>
                <a:ea typeface="微軟正黑體" panose="020B0604030504040204" pitchFamily="34" charset="-120"/>
              </a:rPr>
              <a:t>依據兒少性剝削防制條例第</a:t>
            </a:r>
            <a:r>
              <a:rPr lang="en-US" altLang="zh-TW" sz="2000" b="1" dirty="0">
                <a:solidFill>
                  <a:srgbClr val="CC0000"/>
                </a:solidFill>
                <a:latin typeface="微軟正黑體" panose="020B0604030504040204" pitchFamily="34" charset="-120"/>
                <a:ea typeface="微軟正黑體" panose="020B0604030504040204" pitchFamily="34" charset="-120"/>
              </a:rPr>
              <a:t>15</a:t>
            </a:r>
            <a:r>
              <a:rPr lang="zh-TW" altLang="en-US" sz="2000" b="1" dirty="0">
                <a:solidFill>
                  <a:srgbClr val="CC0000"/>
                </a:solidFill>
                <a:latin typeface="微軟正黑體" panose="020B0604030504040204" pitchFamily="34" charset="-120"/>
                <a:ea typeface="微軟正黑體" panose="020B0604030504040204" pitchFamily="34" charset="-120"/>
              </a:rPr>
              <a:t>條之</a:t>
            </a:r>
            <a:r>
              <a:rPr lang="en-US" altLang="zh-TW" sz="2000" b="1" dirty="0">
                <a:solidFill>
                  <a:srgbClr val="CC0000"/>
                </a:solidFill>
                <a:latin typeface="微軟正黑體" panose="020B0604030504040204" pitchFamily="34" charset="-120"/>
                <a:ea typeface="微軟正黑體" panose="020B0604030504040204" pitchFamily="34" charset="-120"/>
              </a:rPr>
              <a:t>2</a:t>
            </a:r>
            <a:r>
              <a:rPr lang="zh-TW" altLang="en-US" sz="2000" b="1" dirty="0">
                <a:solidFill>
                  <a:srgbClr val="CC0000"/>
                </a:solidFill>
                <a:latin typeface="微軟正黑體" panose="020B0604030504040204" pitchFamily="34" charset="-120"/>
                <a:ea typeface="微軟正黑體" panose="020B0604030504040204" pitchFamily="34" charset="-120"/>
              </a:rPr>
              <a:t>：</a:t>
            </a:r>
            <a:endParaRPr lang="en-US" altLang="zh-TW" sz="2000" b="1" dirty="0">
              <a:solidFill>
                <a:srgbClr val="CC0000"/>
              </a:solidFill>
              <a:latin typeface="微軟正黑體" panose="020B0604030504040204" pitchFamily="34" charset="-120"/>
              <a:ea typeface="微軟正黑體" panose="020B0604030504040204" pitchFamily="34" charset="-120"/>
            </a:endParaRPr>
          </a:p>
          <a:p>
            <a:pPr algn="just"/>
            <a:r>
              <a:rPr lang="zh-TW" altLang="en-US" sz="2000" b="1" dirty="0">
                <a:solidFill>
                  <a:srgbClr val="CC0000"/>
                </a:solidFill>
                <a:latin typeface="微軟正黑體" panose="020B0604030504040204" pitchFamily="34" charset="-120"/>
                <a:ea typeface="微軟正黑體" panose="020B0604030504040204" pitchFamily="34" charset="-120"/>
              </a:rPr>
              <a:t>綜合評估被害人就學、就業、生活適應、人身安全及其家庭保護教養功能。</a:t>
            </a:r>
          </a:p>
        </p:txBody>
      </p:sp>
      <p:sp>
        <p:nvSpPr>
          <p:cNvPr id="17" name="矩形 16">
            <a:extLst>
              <a:ext uri="{FF2B5EF4-FFF2-40B4-BE49-F238E27FC236}">
                <a16:creationId xmlns:a16="http://schemas.microsoft.com/office/drawing/2014/main" id="{06943103-4FBD-46EA-8390-9DAB4D927FCF}"/>
              </a:ext>
            </a:extLst>
          </p:cNvPr>
          <p:cNvSpPr/>
          <p:nvPr/>
        </p:nvSpPr>
        <p:spPr>
          <a:xfrm>
            <a:off x="14016038" y="3293488"/>
            <a:ext cx="3481928" cy="2373731"/>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lang="zh-TW" altLang="en-US" sz="2800" b="1" kern="0" dirty="0">
                <a:solidFill>
                  <a:schemeClr val="tx1"/>
                </a:solidFill>
                <a:latin typeface="微軟正黑體" panose="020B0604030504040204" pitchFamily="34" charset="-120"/>
                <a:ea typeface="微軟正黑體" panose="020B0604030504040204" pitchFamily="34" charset="-120"/>
                <a:sym typeface="Arial" panose="020B0604020202020204" pitchFamily="34" charset="0"/>
              </a:rPr>
              <a:t>進行輔導處遇及追蹤並提供</a:t>
            </a:r>
            <a:r>
              <a:rPr lang="zh-TW" altLang="en-US" sz="2800" b="1" dirty="0">
                <a:solidFill>
                  <a:schemeClr val="tx1"/>
                </a:solidFill>
                <a:latin typeface="微軟正黑體" panose="020B0604030504040204" pitchFamily="34" charset="-120"/>
                <a:ea typeface="微軟正黑體" panose="020B0604030504040204" pitchFamily="34" charset="-120"/>
              </a:rPr>
              <a:t>就學、就業、自立生活或其他必要協助</a:t>
            </a:r>
            <a:endParaRPr kumimoji="0" lang="zh-TW" altLang="zh-TW" sz="2800"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sym typeface="Arial" panose="020B0604020202020204" pitchFamily="34" charset="0"/>
            </a:endParaRPr>
          </a:p>
        </p:txBody>
      </p:sp>
      <p:cxnSp>
        <p:nvCxnSpPr>
          <p:cNvPr id="19" name="直線單箭頭接點 18">
            <a:extLst>
              <a:ext uri="{FF2B5EF4-FFF2-40B4-BE49-F238E27FC236}">
                <a16:creationId xmlns:a16="http://schemas.microsoft.com/office/drawing/2014/main" id="{4D528A6D-62FD-4216-A69E-35D84B56CB2F}"/>
              </a:ext>
            </a:extLst>
          </p:cNvPr>
          <p:cNvCxnSpPr>
            <a:cxnSpLocks/>
            <a:stCxn id="6" idx="3"/>
          </p:cNvCxnSpPr>
          <p:nvPr/>
        </p:nvCxnSpPr>
        <p:spPr>
          <a:xfrm flipV="1">
            <a:off x="6155923" y="5745044"/>
            <a:ext cx="954272" cy="1"/>
          </a:xfrm>
          <a:prstGeom prst="straightConnector1">
            <a:avLst/>
          </a:prstGeom>
          <a:noFill/>
          <a:ln w="38100" cap="rnd" cmpd="sng" algn="ctr">
            <a:solidFill>
              <a:srgbClr val="052F61">
                <a:alpha val="60000"/>
              </a:srgbClr>
            </a:solidFill>
            <a:prstDash val="solid"/>
            <a:tailEnd type="triangle"/>
          </a:ln>
          <a:effectLst/>
        </p:spPr>
      </p:cxnSp>
      <p:grpSp>
        <p:nvGrpSpPr>
          <p:cNvPr id="20" name="群組 19">
            <a:extLst>
              <a:ext uri="{FF2B5EF4-FFF2-40B4-BE49-F238E27FC236}">
                <a16:creationId xmlns:a16="http://schemas.microsoft.com/office/drawing/2014/main" id="{84FF28E9-FA85-47C2-8FEB-7EFC82A4F01A}"/>
              </a:ext>
            </a:extLst>
          </p:cNvPr>
          <p:cNvGrpSpPr/>
          <p:nvPr/>
        </p:nvGrpSpPr>
        <p:grpSpPr>
          <a:xfrm>
            <a:off x="7104562" y="4241193"/>
            <a:ext cx="654294" cy="3142585"/>
            <a:chOff x="3809554" y="2466547"/>
            <a:chExt cx="325619" cy="1730173"/>
          </a:xfrm>
        </p:grpSpPr>
        <p:cxnSp>
          <p:nvCxnSpPr>
            <p:cNvPr id="21" name="直線接點 20">
              <a:extLst>
                <a:ext uri="{FF2B5EF4-FFF2-40B4-BE49-F238E27FC236}">
                  <a16:creationId xmlns:a16="http://schemas.microsoft.com/office/drawing/2014/main" id="{A0D6D5A5-7FB0-4031-A5D4-0627E2A61C16}"/>
                </a:ext>
              </a:extLst>
            </p:cNvPr>
            <p:cNvCxnSpPr>
              <a:cxnSpLocks/>
            </p:cNvCxnSpPr>
            <p:nvPr/>
          </p:nvCxnSpPr>
          <p:spPr>
            <a:xfrm flipV="1">
              <a:off x="3809554" y="2466547"/>
              <a:ext cx="12592" cy="1730173"/>
            </a:xfrm>
            <a:prstGeom prst="line">
              <a:avLst/>
            </a:prstGeom>
            <a:ln w="38100"/>
          </p:spPr>
          <p:style>
            <a:lnRef idx="3">
              <a:schemeClr val="dk1"/>
            </a:lnRef>
            <a:fillRef idx="0">
              <a:schemeClr val="dk1"/>
            </a:fillRef>
            <a:effectRef idx="2">
              <a:schemeClr val="dk1"/>
            </a:effectRef>
            <a:fontRef idx="minor">
              <a:schemeClr val="tx1"/>
            </a:fontRef>
          </p:style>
        </p:cxnSp>
        <p:cxnSp>
          <p:nvCxnSpPr>
            <p:cNvPr id="22" name="直線單箭頭接點 21">
              <a:extLst>
                <a:ext uri="{FF2B5EF4-FFF2-40B4-BE49-F238E27FC236}">
                  <a16:creationId xmlns:a16="http://schemas.microsoft.com/office/drawing/2014/main" id="{0E9FC209-47CA-4E37-86B5-23D1E54CBD8D}"/>
                </a:ext>
              </a:extLst>
            </p:cNvPr>
            <p:cNvCxnSpPr>
              <a:cxnSpLocks/>
            </p:cNvCxnSpPr>
            <p:nvPr/>
          </p:nvCxnSpPr>
          <p:spPr>
            <a:xfrm>
              <a:off x="3809555" y="2475762"/>
              <a:ext cx="325618"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3" name="直線單箭頭接點 22">
              <a:extLst>
                <a:ext uri="{FF2B5EF4-FFF2-40B4-BE49-F238E27FC236}">
                  <a16:creationId xmlns:a16="http://schemas.microsoft.com/office/drawing/2014/main" id="{375E1B37-03D5-4D09-BE34-E3E773DEA57D}"/>
                </a:ext>
              </a:extLst>
            </p:cNvPr>
            <p:cNvCxnSpPr>
              <a:cxnSpLocks/>
            </p:cNvCxnSpPr>
            <p:nvPr/>
          </p:nvCxnSpPr>
          <p:spPr>
            <a:xfrm>
              <a:off x="3809554" y="4192039"/>
              <a:ext cx="279612"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grpSp>
        <p:nvGrpSpPr>
          <p:cNvPr id="27" name="群組 26">
            <a:extLst>
              <a:ext uri="{FF2B5EF4-FFF2-40B4-BE49-F238E27FC236}">
                <a16:creationId xmlns:a16="http://schemas.microsoft.com/office/drawing/2014/main" id="{2C55F13A-9E52-4CFB-A5D9-3846D89E4EA0}"/>
              </a:ext>
            </a:extLst>
          </p:cNvPr>
          <p:cNvGrpSpPr/>
          <p:nvPr/>
        </p:nvGrpSpPr>
        <p:grpSpPr>
          <a:xfrm>
            <a:off x="10440872" y="3755077"/>
            <a:ext cx="844154" cy="1362149"/>
            <a:chOff x="3812668" y="2586939"/>
            <a:chExt cx="437339" cy="1397587"/>
          </a:xfrm>
        </p:grpSpPr>
        <p:cxnSp>
          <p:nvCxnSpPr>
            <p:cNvPr id="28" name="直線接點 27">
              <a:extLst>
                <a:ext uri="{FF2B5EF4-FFF2-40B4-BE49-F238E27FC236}">
                  <a16:creationId xmlns:a16="http://schemas.microsoft.com/office/drawing/2014/main" id="{7E8099B8-B176-4297-867F-53CE2B6F8D67}"/>
                </a:ext>
              </a:extLst>
            </p:cNvPr>
            <p:cNvCxnSpPr>
              <a:cxnSpLocks/>
            </p:cNvCxnSpPr>
            <p:nvPr/>
          </p:nvCxnSpPr>
          <p:spPr>
            <a:xfrm flipH="1" flipV="1">
              <a:off x="3822464" y="2597744"/>
              <a:ext cx="6593" cy="1386782"/>
            </a:xfrm>
            <a:prstGeom prst="line">
              <a:avLst/>
            </a:prstGeom>
            <a:ln w="38100"/>
          </p:spPr>
          <p:style>
            <a:lnRef idx="3">
              <a:schemeClr val="dk1"/>
            </a:lnRef>
            <a:fillRef idx="0">
              <a:schemeClr val="dk1"/>
            </a:fillRef>
            <a:effectRef idx="2">
              <a:schemeClr val="dk1"/>
            </a:effectRef>
            <a:fontRef idx="minor">
              <a:schemeClr val="tx1"/>
            </a:fontRef>
          </p:style>
        </p:cxnSp>
        <p:cxnSp>
          <p:nvCxnSpPr>
            <p:cNvPr id="29" name="直線單箭頭接點 28">
              <a:extLst>
                <a:ext uri="{FF2B5EF4-FFF2-40B4-BE49-F238E27FC236}">
                  <a16:creationId xmlns:a16="http://schemas.microsoft.com/office/drawing/2014/main" id="{89A0CFA5-74E4-4A24-95F3-5372BCE3F65F}"/>
                </a:ext>
              </a:extLst>
            </p:cNvPr>
            <p:cNvCxnSpPr>
              <a:cxnSpLocks/>
            </p:cNvCxnSpPr>
            <p:nvPr/>
          </p:nvCxnSpPr>
          <p:spPr>
            <a:xfrm>
              <a:off x="3812668" y="2586939"/>
              <a:ext cx="437339"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0" name="直線單箭頭接點 29">
              <a:extLst>
                <a:ext uri="{FF2B5EF4-FFF2-40B4-BE49-F238E27FC236}">
                  <a16:creationId xmlns:a16="http://schemas.microsoft.com/office/drawing/2014/main" id="{749A015E-487A-4CD0-817C-64FC9236CB6D}"/>
                </a:ext>
              </a:extLst>
            </p:cNvPr>
            <p:cNvCxnSpPr>
              <a:cxnSpLocks/>
            </p:cNvCxnSpPr>
            <p:nvPr/>
          </p:nvCxnSpPr>
          <p:spPr>
            <a:xfrm>
              <a:off x="3822464" y="3984526"/>
              <a:ext cx="427543"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cxnSp>
        <p:nvCxnSpPr>
          <p:cNvPr id="56" name="直線單箭頭接點 55">
            <a:extLst>
              <a:ext uri="{FF2B5EF4-FFF2-40B4-BE49-F238E27FC236}">
                <a16:creationId xmlns:a16="http://schemas.microsoft.com/office/drawing/2014/main" id="{1A9D43A3-13B5-48B8-9380-B958C47CAE4C}"/>
              </a:ext>
            </a:extLst>
          </p:cNvPr>
          <p:cNvCxnSpPr>
            <a:cxnSpLocks/>
          </p:cNvCxnSpPr>
          <p:nvPr/>
        </p:nvCxnSpPr>
        <p:spPr>
          <a:xfrm>
            <a:off x="5231607" y="6572704"/>
            <a:ext cx="0" cy="693852"/>
          </a:xfrm>
          <a:prstGeom prst="straightConnector1">
            <a:avLst/>
          </a:prstGeom>
          <a:noFill/>
          <a:ln w="38100" cap="rnd" cmpd="sng" algn="ctr">
            <a:solidFill>
              <a:srgbClr val="052F61">
                <a:alpha val="60000"/>
              </a:srgbClr>
            </a:solidFill>
            <a:prstDash val="solid"/>
            <a:tailEnd type="triangle"/>
          </a:ln>
          <a:effectLst/>
        </p:spPr>
      </p:cxnSp>
      <p:pic>
        <p:nvPicPr>
          <p:cNvPr id="58" name="圖片 3">
            <a:extLst>
              <a:ext uri="{FF2B5EF4-FFF2-40B4-BE49-F238E27FC236}">
                <a16:creationId xmlns:a16="http://schemas.microsoft.com/office/drawing/2014/main" id="{E3B499A8-803B-4D25-951E-7D031B36DAC1}"/>
              </a:ext>
            </a:extLst>
          </p:cNvPr>
          <p:cNvPicPr>
            <a:picLocks noChangeAspect="1"/>
          </p:cNvPicPr>
          <p:nvPr/>
        </p:nvPicPr>
        <p:blipFill>
          <a:blip r:embed="rId2"/>
          <a:stretch>
            <a:fillRect/>
          </a:stretch>
        </p:blipFill>
        <p:spPr>
          <a:xfrm>
            <a:off x="443916" y="8424120"/>
            <a:ext cx="1882735" cy="1442839"/>
          </a:xfrm>
          <a:prstGeom prst="rect">
            <a:avLst/>
          </a:prstGeom>
          <a:noFill/>
          <a:ln cap="flat">
            <a:noFill/>
          </a:ln>
        </p:spPr>
      </p:pic>
      <p:cxnSp>
        <p:nvCxnSpPr>
          <p:cNvPr id="25" name="直線單箭頭接點 24">
            <a:extLst>
              <a:ext uri="{FF2B5EF4-FFF2-40B4-BE49-F238E27FC236}">
                <a16:creationId xmlns:a16="http://schemas.microsoft.com/office/drawing/2014/main" id="{5763A78C-49CB-4000-98E5-34153E1902AF}"/>
              </a:ext>
            </a:extLst>
          </p:cNvPr>
          <p:cNvCxnSpPr/>
          <p:nvPr/>
        </p:nvCxnSpPr>
        <p:spPr>
          <a:xfrm>
            <a:off x="9953796" y="7512740"/>
            <a:ext cx="9058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接點 34">
            <a:extLst>
              <a:ext uri="{FF2B5EF4-FFF2-40B4-BE49-F238E27FC236}">
                <a16:creationId xmlns:a16="http://schemas.microsoft.com/office/drawing/2014/main" id="{15F6C4E4-479A-4F5F-96A2-7B61710C5BFC}"/>
              </a:ext>
            </a:extLst>
          </p:cNvPr>
          <p:cNvCxnSpPr>
            <a:stCxn id="9" idx="3"/>
          </p:cNvCxnSpPr>
          <p:nvPr/>
        </p:nvCxnSpPr>
        <p:spPr>
          <a:xfrm flipV="1">
            <a:off x="12914167" y="3765608"/>
            <a:ext cx="644671" cy="139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a:extLst>
              <a:ext uri="{FF2B5EF4-FFF2-40B4-BE49-F238E27FC236}">
                <a16:creationId xmlns:a16="http://schemas.microsoft.com/office/drawing/2014/main" id="{CF5E01D7-6394-4D5D-B531-E64A3AC2940A}"/>
              </a:ext>
            </a:extLst>
          </p:cNvPr>
          <p:cNvCxnSpPr/>
          <p:nvPr/>
        </p:nvCxnSpPr>
        <p:spPr>
          <a:xfrm flipV="1">
            <a:off x="12914167" y="5090992"/>
            <a:ext cx="644671" cy="139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a:extLst>
              <a:ext uri="{FF2B5EF4-FFF2-40B4-BE49-F238E27FC236}">
                <a16:creationId xmlns:a16="http://schemas.microsoft.com/office/drawing/2014/main" id="{91229F3A-A317-4016-8FF5-142EC987AA35}"/>
              </a:ext>
            </a:extLst>
          </p:cNvPr>
          <p:cNvCxnSpPr/>
          <p:nvPr/>
        </p:nvCxnSpPr>
        <p:spPr>
          <a:xfrm>
            <a:off x="13558838" y="3772606"/>
            <a:ext cx="0" cy="1318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單箭頭接點 41">
            <a:extLst>
              <a:ext uri="{FF2B5EF4-FFF2-40B4-BE49-F238E27FC236}">
                <a16:creationId xmlns:a16="http://schemas.microsoft.com/office/drawing/2014/main" id="{06EDF9CB-EDB3-499A-A992-C58BE9A20D31}"/>
              </a:ext>
            </a:extLst>
          </p:cNvPr>
          <p:cNvCxnSpPr/>
          <p:nvPr/>
        </p:nvCxnSpPr>
        <p:spPr>
          <a:xfrm>
            <a:off x="13558838" y="44317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直線單箭頭接點 2">
            <a:extLst>
              <a:ext uri="{FF2B5EF4-FFF2-40B4-BE49-F238E27FC236}">
                <a16:creationId xmlns:a16="http://schemas.microsoft.com/office/drawing/2014/main" id="{E6DAC17F-26B4-9C62-3681-6CEBDF8BC7D8}"/>
              </a:ext>
            </a:extLst>
          </p:cNvPr>
          <p:cNvCxnSpPr/>
          <p:nvPr/>
        </p:nvCxnSpPr>
        <p:spPr>
          <a:xfrm>
            <a:off x="9957133" y="7522679"/>
            <a:ext cx="9058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45258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0972C4-9FBA-4A06-BEA0-8B3905363D1A}"/>
              </a:ext>
            </a:extLst>
          </p:cNvPr>
          <p:cNvSpPr>
            <a:spLocks noGrp="1"/>
          </p:cNvSpPr>
          <p:nvPr>
            <p:ph type="title"/>
          </p:nvPr>
        </p:nvSpPr>
        <p:spPr>
          <a:xfrm>
            <a:off x="954911" y="482598"/>
            <a:ext cx="16238098" cy="2151601"/>
          </a:xfrm>
        </p:spPr>
        <p:txBody>
          <a:bodyPr>
            <a:normAutofit/>
          </a:bodyPr>
          <a:lstStyle/>
          <a:p>
            <a:r>
              <a:rPr lang="zh-TW" altLang="en-US" sz="6000" b="1" dirty="0">
                <a:latin typeface="微軟正黑體" panose="020B0604030504040204" pitchFamily="34" charset="-120"/>
                <a:ea typeface="微軟正黑體" panose="020B0604030504040204" pitchFamily="34" charset="-120"/>
                <a:cs typeface="Arial"/>
              </a:rPr>
              <a:t>臺中市兒少性剝削行為人輔導教育</a:t>
            </a:r>
            <a:endParaRPr lang="zh-TW" altLang="en-US" sz="6000" dirty="0"/>
          </a:p>
        </p:txBody>
      </p:sp>
      <p:graphicFrame>
        <p:nvGraphicFramePr>
          <p:cNvPr id="4" name="內容版面配置區 6">
            <a:extLst>
              <a:ext uri="{FF2B5EF4-FFF2-40B4-BE49-F238E27FC236}">
                <a16:creationId xmlns:a16="http://schemas.microsoft.com/office/drawing/2014/main" id="{4B432F20-9158-4F18-912F-D6D03E350B1B}"/>
              </a:ext>
            </a:extLst>
          </p:cNvPr>
          <p:cNvGraphicFramePr>
            <a:graphicFrameLocks noGrp="1"/>
          </p:cNvGraphicFramePr>
          <p:nvPr>
            <p:ph idx="1"/>
          </p:nvPr>
        </p:nvGraphicFramePr>
        <p:xfrm>
          <a:off x="9073960" y="4289296"/>
          <a:ext cx="8022699" cy="418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文字方塊 9">
            <a:extLst>
              <a:ext uri="{FF2B5EF4-FFF2-40B4-BE49-F238E27FC236}">
                <a16:creationId xmlns:a16="http://schemas.microsoft.com/office/drawing/2014/main" id="{7D7AE39C-CADD-444C-8775-C8A3B2710C57}"/>
              </a:ext>
            </a:extLst>
          </p:cNvPr>
          <p:cNvSpPr txBox="1"/>
          <p:nvPr/>
        </p:nvSpPr>
        <p:spPr>
          <a:xfrm>
            <a:off x="9073960" y="3458299"/>
            <a:ext cx="4256279"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zh-TW" altLang="en-US" sz="4800" dirty="0">
                <a:latin typeface="微軟正黑體" panose="020B0604030504040204" pitchFamily="34" charset="-120"/>
                <a:ea typeface="微軟正黑體" panose="020B0604030504040204" pitchFamily="34" charset="-120"/>
              </a:rPr>
              <a:t>輔導教育類型</a:t>
            </a:r>
          </a:p>
        </p:txBody>
      </p:sp>
      <p:pic>
        <p:nvPicPr>
          <p:cNvPr id="11" name="圖片 3">
            <a:extLst>
              <a:ext uri="{FF2B5EF4-FFF2-40B4-BE49-F238E27FC236}">
                <a16:creationId xmlns:a16="http://schemas.microsoft.com/office/drawing/2014/main" id="{D5898C7B-30F2-440F-9DC7-FDD703A097C9}"/>
              </a:ext>
            </a:extLst>
          </p:cNvPr>
          <p:cNvPicPr>
            <a:picLocks noChangeAspect="1"/>
          </p:cNvPicPr>
          <p:nvPr/>
        </p:nvPicPr>
        <p:blipFill>
          <a:blip r:embed="rId7"/>
          <a:stretch>
            <a:fillRect/>
          </a:stretch>
        </p:blipFill>
        <p:spPr>
          <a:xfrm>
            <a:off x="448992" y="8476859"/>
            <a:ext cx="1882735" cy="1442839"/>
          </a:xfrm>
          <a:prstGeom prst="rect">
            <a:avLst/>
          </a:prstGeom>
          <a:noFill/>
          <a:ln cap="flat">
            <a:noFill/>
          </a:ln>
        </p:spPr>
      </p:pic>
      <p:sp>
        <p:nvSpPr>
          <p:cNvPr id="8" name="文字方塊 7">
            <a:extLst>
              <a:ext uri="{FF2B5EF4-FFF2-40B4-BE49-F238E27FC236}">
                <a16:creationId xmlns:a16="http://schemas.microsoft.com/office/drawing/2014/main" id="{8E0B5D8C-8441-4D47-BD65-05272714258A}"/>
              </a:ext>
            </a:extLst>
          </p:cNvPr>
          <p:cNvSpPr txBox="1"/>
          <p:nvPr/>
        </p:nvSpPr>
        <p:spPr>
          <a:xfrm>
            <a:off x="1191341" y="3444962"/>
            <a:ext cx="2958135"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zh-TW" altLang="en-US" sz="4800" dirty="0">
                <a:latin typeface="微軟正黑體" panose="020B0604030504040204" pitchFamily="34" charset="-120"/>
                <a:ea typeface="微軟正黑體" panose="020B0604030504040204" pitchFamily="34" charset="-120"/>
              </a:rPr>
              <a:t>法源依據</a:t>
            </a:r>
          </a:p>
        </p:txBody>
      </p:sp>
      <p:sp>
        <p:nvSpPr>
          <p:cNvPr id="12" name="文字方塊 11">
            <a:extLst>
              <a:ext uri="{FF2B5EF4-FFF2-40B4-BE49-F238E27FC236}">
                <a16:creationId xmlns:a16="http://schemas.microsoft.com/office/drawing/2014/main" id="{5CF57A22-3B2D-44E6-BD74-1E495B46DA83}"/>
              </a:ext>
            </a:extLst>
          </p:cNvPr>
          <p:cNvSpPr txBox="1"/>
          <p:nvPr/>
        </p:nvSpPr>
        <p:spPr>
          <a:xfrm>
            <a:off x="1191341" y="4289296"/>
            <a:ext cx="7352584" cy="3652923"/>
          </a:xfrm>
          <a:prstGeom prst="rect">
            <a:avLst/>
          </a:prstGeom>
          <a:noFill/>
          <a:ln w="19050">
            <a:solidFill>
              <a:schemeClr val="accent2">
                <a:lumMod val="40000"/>
                <a:lumOff val="60000"/>
              </a:schemeClr>
            </a:solidFill>
            <a:prstDash val="solid"/>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lvl="0" algn="just" rtl="0">
              <a:lnSpc>
                <a:spcPts val="4000"/>
              </a:lnSpc>
              <a:spcAft>
                <a:spcPts val="0"/>
              </a:spcAft>
            </a:pPr>
            <a:r>
              <a:rPr lang="zh-TW" altLang="zh-TW" sz="3200" b="1" u="sng" dirty="0">
                <a:latin typeface="微軟正黑體" panose="020B0604030504040204" pitchFamily="34" charset="-120"/>
                <a:ea typeface="微軟正黑體" panose="020B0604030504040204" pitchFamily="34" charset="-120"/>
              </a:rPr>
              <a:t>兒少性剝削防制條例</a:t>
            </a:r>
            <a:r>
              <a:rPr lang="zh-TW" altLang="en-US" sz="3200" b="1" u="sng" dirty="0">
                <a:latin typeface="微軟正黑體" panose="020B0604030504040204" pitchFamily="34" charset="-120"/>
                <a:ea typeface="微軟正黑體" panose="020B0604030504040204" pitchFamily="34" charset="-120"/>
              </a:rPr>
              <a:t>第</a:t>
            </a:r>
            <a:r>
              <a:rPr lang="en-US" altLang="zh-TW" sz="3200" b="1" u="sng" dirty="0">
                <a:latin typeface="微軟正黑體" panose="020B0604030504040204" pitchFamily="34" charset="-120"/>
                <a:ea typeface="微軟正黑體" panose="020B0604030504040204" pitchFamily="34" charset="-120"/>
              </a:rPr>
              <a:t>51</a:t>
            </a:r>
            <a:r>
              <a:rPr lang="zh-TW" altLang="en-US" sz="3200" b="1" u="sng" dirty="0">
                <a:latin typeface="微軟正黑體" panose="020B0604030504040204" pitchFamily="34" charset="-120"/>
                <a:ea typeface="微軟正黑體" panose="020B0604030504040204" pitchFamily="34" charset="-120"/>
              </a:rPr>
              <a:t>條第</a:t>
            </a:r>
            <a:r>
              <a:rPr lang="en-US" altLang="zh-TW" sz="3200" b="1" u="sng" dirty="0">
                <a:latin typeface="微軟正黑體" panose="020B0604030504040204" pitchFamily="34" charset="-120"/>
                <a:ea typeface="微軟正黑體" panose="020B0604030504040204" pitchFamily="34" charset="-120"/>
              </a:rPr>
              <a:t>2</a:t>
            </a:r>
            <a:r>
              <a:rPr lang="zh-TW" altLang="en-US" sz="3200" b="1" u="sng" dirty="0">
                <a:latin typeface="微軟正黑體" panose="020B0604030504040204" pitchFamily="34" charset="-120"/>
                <a:ea typeface="微軟正黑體" panose="020B0604030504040204" pitchFamily="34" charset="-120"/>
              </a:rPr>
              <a:t>項</a:t>
            </a:r>
            <a:r>
              <a:rPr lang="en-US" altLang="zh-TW" sz="3200" b="1" u="sng" dirty="0">
                <a:latin typeface="微軟正黑體" panose="020B0604030504040204" pitchFamily="34" charset="-120"/>
                <a:ea typeface="微軟正黑體" panose="020B0604030504040204" pitchFamily="34" charset="-120"/>
              </a:rPr>
              <a:t>:</a:t>
            </a:r>
            <a:br>
              <a:rPr lang="en-US" altLang="zh-TW" sz="3200" b="1" dirty="0">
                <a:latin typeface="微軟正黑體" panose="020B0604030504040204" pitchFamily="34" charset="-120"/>
                <a:ea typeface="微軟正黑體" panose="020B0604030504040204" pitchFamily="34" charset="-120"/>
              </a:rPr>
            </a:br>
            <a:r>
              <a:rPr lang="zh-TW" altLang="en-US" sz="3200" dirty="0">
                <a:latin typeface="微軟正黑體" panose="020B0604030504040204" pitchFamily="34" charset="-120"/>
                <a:ea typeface="微軟正黑體" panose="020B0604030504040204" pitchFamily="34" charset="-120"/>
              </a:rPr>
              <a:t>犯第</a:t>
            </a:r>
            <a:r>
              <a:rPr lang="en-US" altLang="en-US" sz="3200" dirty="0">
                <a:latin typeface="微軟正黑體" panose="020B0604030504040204" pitchFamily="34" charset="-120"/>
                <a:ea typeface="微軟正黑體" panose="020B0604030504040204" pitchFamily="34" charset="-120"/>
              </a:rPr>
              <a:t>31</a:t>
            </a:r>
            <a:r>
              <a:rPr lang="zh-TW" altLang="en-US" sz="3200" dirty="0">
                <a:latin typeface="微軟正黑體" panose="020B0604030504040204" pitchFamily="34" charset="-120"/>
                <a:ea typeface="微軟正黑體" panose="020B0604030504040204" pitchFamily="34" charset="-120"/>
              </a:rPr>
              <a:t>條第</a:t>
            </a:r>
            <a:r>
              <a:rPr lang="en-US" altLang="en-US" sz="3200" dirty="0">
                <a:latin typeface="微軟正黑體" panose="020B0604030504040204" pitchFamily="34" charset="-120"/>
                <a:ea typeface="微軟正黑體" panose="020B0604030504040204" pitchFamily="34" charset="-120"/>
              </a:rPr>
              <a:t>2</a:t>
            </a:r>
            <a:r>
              <a:rPr lang="zh-TW" altLang="en-US" sz="3200" dirty="0">
                <a:latin typeface="微軟正黑體" panose="020B0604030504040204" pitchFamily="34" charset="-120"/>
                <a:ea typeface="微軟正黑體" panose="020B0604030504040204" pitchFamily="34" charset="-120"/>
              </a:rPr>
              <a:t>項、第</a:t>
            </a:r>
            <a:r>
              <a:rPr lang="en-US" altLang="en-US" sz="3200" dirty="0">
                <a:latin typeface="微軟正黑體" panose="020B0604030504040204" pitchFamily="34" charset="-120"/>
                <a:ea typeface="微軟正黑體" panose="020B0604030504040204" pitchFamily="34" charset="-120"/>
              </a:rPr>
              <a:t>36</a:t>
            </a:r>
            <a:r>
              <a:rPr lang="zh-TW" altLang="en-US" sz="3200" dirty="0">
                <a:latin typeface="微軟正黑體" panose="020B0604030504040204" pitchFamily="34" charset="-120"/>
                <a:ea typeface="微軟正黑體" panose="020B0604030504040204" pitchFamily="34" charset="-120"/>
              </a:rPr>
              <a:t>條第</a:t>
            </a:r>
            <a:r>
              <a:rPr lang="en-US" altLang="en-US" sz="3200" dirty="0">
                <a:latin typeface="微軟正黑體" panose="020B0604030504040204" pitchFamily="34" charset="-120"/>
                <a:ea typeface="微軟正黑體" panose="020B0604030504040204" pitchFamily="34" charset="-120"/>
              </a:rPr>
              <a:t>1</a:t>
            </a:r>
            <a:r>
              <a:rPr lang="zh-TW" altLang="en-US" sz="3200" dirty="0">
                <a:latin typeface="微軟正黑體" panose="020B0604030504040204" pitchFamily="34" charset="-120"/>
                <a:ea typeface="微軟正黑體" panose="020B0604030504040204" pitchFamily="34" charset="-120"/>
              </a:rPr>
              <a:t>項、第</a:t>
            </a:r>
            <a:r>
              <a:rPr lang="en-US" altLang="en-US" sz="3200" dirty="0">
                <a:latin typeface="微軟正黑體" panose="020B0604030504040204" pitchFamily="34" charset="-120"/>
                <a:ea typeface="微軟正黑體" panose="020B0604030504040204" pitchFamily="34" charset="-120"/>
              </a:rPr>
              <a:t>38</a:t>
            </a:r>
            <a:r>
              <a:rPr lang="zh-TW" altLang="en-US" sz="3200" dirty="0">
                <a:latin typeface="微軟正黑體" panose="020B0604030504040204" pitchFamily="34" charset="-120"/>
                <a:ea typeface="微軟正黑體" panose="020B0604030504040204" pitchFamily="34" charset="-120"/>
              </a:rPr>
              <a:t>條第</a:t>
            </a:r>
            <a:r>
              <a:rPr lang="en-US" altLang="en-US" sz="3200" dirty="0">
                <a:latin typeface="微軟正黑體" panose="020B0604030504040204" pitchFamily="34" charset="-120"/>
                <a:ea typeface="微軟正黑體" panose="020B0604030504040204" pitchFamily="34" charset="-120"/>
              </a:rPr>
              <a:t>1</a:t>
            </a:r>
            <a:r>
              <a:rPr lang="zh-TW" altLang="en-US" sz="3200" dirty="0">
                <a:latin typeface="微軟正黑體" panose="020B0604030504040204" pitchFamily="34" charset="-120"/>
                <a:ea typeface="微軟正黑體" panose="020B0604030504040204" pitchFamily="34" charset="-120"/>
              </a:rPr>
              <a:t>項、第</a:t>
            </a:r>
            <a:r>
              <a:rPr lang="en-US" altLang="en-US" sz="3200" dirty="0">
                <a:latin typeface="微軟正黑體" panose="020B0604030504040204" pitchFamily="34" charset="-120"/>
                <a:ea typeface="微軟正黑體" panose="020B0604030504040204" pitchFamily="34" charset="-120"/>
              </a:rPr>
              <a:t>39</a:t>
            </a:r>
            <a:r>
              <a:rPr lang="zh-TW" altLang="en-US" sz="3200" dirty="0">
                <a:latin typeface="微軟正黑體" panose="020B0604030504040204" pitchFamily="34" charset="-120"/>
                <a:ea typeface="微軟正黑體" panose="020B0604030504040204" pitchFamily="34" charset="-120"/>
              </a:rPr>
              <a:t>條第</a:t>
            </a:r>
            <a:r>
              <a:rPr lang="en-US" altLang="en-US" sz="3200" dirty="0">
                <a:latin typeface="微軟正黑體" panose="020B0604030504040204" pitchFamily="34" charset="-120"/>
                <a:ea typeface="微軟正黑體" panose="020B0604030504040204" pitchFamily="34" charset="-120"/>
              </a:rPr>
              <a:t>1</a:t>
            </a:r>
            <a:r>
              <a:rPr lang="zh-TW" altLang="en-US" sz="3200" dirty="0">
                <a:latin typeface="微軟正黑體" panose="020B0604030504040204" pitchFamily="34" charset="-120"/>
                <a:ea typeface="微軟正黑體" panose="020B0604030504040204" pitchFamily="34" charset="-120"/>
              </a:rPr>
              <a:t>項、第</a:t>
            </a:r>
            <a:r>
              <a:rPr lang="en-US" altLang="en-US" sz="3200" dirty="0">
                <a:latin typeface="微軟正黑體" panose="020B0604030504040204" pitchFamily="34" charset="-120"/>
                <a:ea typeface="微軟正黑體" panose="020B0604030504040204" pitchFamily="34" charset="-120"/>
              </a:rPr>
              <a:t>2</a:t>
            </a:r>
            <a:r>
              <a:rPr lang="zh-TW" altLang="en-US" sz="3200" dirty="0">
                <a:latin typeface="微軟正黑體" panose="020B0604030504040204" pitchFamily="34" charset="-120"/>
                <a:ea typeface="微軟正黑體" panose="020B0604030504040204" pitchFamily="34" charset="-120"/>
              </a:rPr>
              <a:t>項、第</a:t>
            </a:r>
            <a:r>
              <a:rPr lang="en-US" altLang="en-US" sz="3200" dirty="0">
                <a:latin typeface="微軟正黑體" panose="020B0604030504040204" pitchFamily="34" charset="-120"/>
                <a:ea typeface="微軟正黑體" panose="020B0604030504040204" pitchFamily="34" charset="-120"/>
              </a:rPr>
              <a:t>4</a:t>
            </a:r>
            <a:r>
              <a:rPr lang="zh-TW" altLang="en-US" sz="3200" dirty="0">
                <a:latin typeface="微軟正黑體" panose="020B0604030504040204" pitchFamily="34" charset="-120"/>
                <a:ea typeface="微軟正黑體" panose="020B0604030504040204" pitchFamily="34" charset="-120"/>
              </a:rPr>
              <a:t>項或第</a:t>
            </a:r>
            <a:r>
              <a:rPr lang="en-US" altLang="en-US" sz="3200" dirty="0">
                <a:latin typeface="微軟正黑體" panose="020B0604030504040204" pitchFamily="34" charset="-120"/>
                <a:ea typeface="微軟正黑體" panose="020B0604030504040204" pitchFamily="34" charset="-120"/>
              </a:rPr>
              <a:t>44</a:t>
            </a:r>
            <a:r>
              <a:rPr lang="zh-TW" altLang="en-US" sz="3200" dirty="0">
                <a:latin typeface="微軟正黑體" panose="020B0604030504040204" pitchFamily="34" charset="-120"/>
                <a:ea typeface="微軟正黑體" panose="020B0604030504040204" pitchFamily="34" charset="-120"/>
              </a:rPr>
              <a:t>條之罪，經判決有罪或緩起訴處分確定者，</a:t>
            </a:r>
            <a:r>
              <a:rPr lang="zh-TW" altLang="en-US" sz="3200" dirty="0">
                <a:solidFill>
                  <a:schemeClr val="tx1">
                    <a:lumMod val="95000"/>
                    <a:lumOff val="5000"/>
                  </a:schemeClr>
                </a:solidFill>
                <a:latin typeface="微軟正黑體" panose="020B0604030504040204" pitchFamily="34" charset="-120"/>
                <a:ea typeface="微軟正黑體" panose="020B0604030504040204" pitchFamily="34" charset="-120"/>
              </a:rPr>
              <a:t>直轄市、縣（市）主管機關應對其實施</a:t>
            </a:r>
            <a:r>
              <a:rPr lang="en-US" altLang="zh-TW" sz="3200" b="1" dirty="0">
                <a:solidFill>
                  <a:srgbClr val="FF0000"/>
                </a:solidFill>
                <a:latin typeface="微軟正黑體" panose="020B0604030504040204" pitchFamily="34" charset="-120"/>
                <a:ea typeface="微軟正黑體" panose="020B0604030504040204" pitchFamily="34" charset="-120"/>
              </a:rPr>
              <a:t>8</a:t>
            </a:r>
            <a:r>
              <a:rPr lang="zh-TW" altLang="en-US" sz="3200" b="1" dirty="0">
                <a:solidFill>
                  <a:srgbClr val="FF0000"/>
                </a:solidFill>
                <a:latin typeface="微軟正黑體" panose="020B0604030504040204" pitchFamily="34" charset="-120"/>
                <a:ea typeface="微軟正黑體" panose="020B0604030504040204" pitchFamily="34" charset="-120"/>
              </a:rPr>
              <a:t>小時以上</a:t>
            </a:r>
            <a:r>
              <a:rPr lang="en-US" altLang="zh-TW" sz="3200" b="1" dirty="0">
                <a:solidFill>
                  <a:srgbClr val="FF0000"/>
                </a:solidFill>
                <a:latin typeface="微軟正黑體" panose="020B0604030504040204" pitchFamily="34" charset="-120"/>
                <a:ea typeface="微軟正黑體" panose="020B0604030504040204" pitchFamily="34" charset="-120"/>
              </a:rPr>
              <a:t>50</a:t>
            </a:r>
            <a:r>
              <a:rPr lang="zh-TW" altLang="en-US" sz="3200" b="1" dirty="0">
                <a:solidFill>
                  <a:srgbClr val="FF0000"/>
                </a:solidFill>
                <a:latin typeface="微軟正黑體" panose="020B0604030504040204" pitchFamily="34" charset="-120"/>
                <a:ea typeface="微軟正黑體" panose="020B0604030504040204" pitchFamily="34" charset="-120"/>
              </a:rPr>
              <a:t>小時以下</a:t>
            </a:r>
            <a:r>
              <a:rPr lang="zh-TW" altLang="en-US" sz="3200" dirty="0">
                <a:solidFill>
                  <a:schemeClr val="tx1">
                    <a:lumMod val="95000"/>
                    <a:lumOff val="5000"/>
                  </a:schemeClr>
                </a:solidFill>
                <a:latin typeface="微軟正黑體" panose="020B0604030504040204" pitchFamily="34" charset="-120"/>
                <a:ea typeface="微軟正黑體" panose="020B0604030504040204" pitchFamily="34" charset="-120"/>
              </a:rPr>
              <a:t>之輔導教育。</a:t>
            </a:r>
            <a:endParaRPr lang="en-US" altLang="zh-TW" sz="3200"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0579829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10;p15"/>
          <p:cNvGrpSpPr/>
          <p:nvPr/>
        </p:nvGrpSpPr>
        <p:grpSpPr>
          <a:xfrm>
            <a:off x="363967" y="-493373"/>
            <a:ext cx="17439793" cy="10351747"/>
            <a:chOff x="363967" y="-493373"/>
            <a:chExt cx="17439793" cy="10351747"/>
          </a:xfrm>
        </p:grpSpPr>
        <p:sp>
          <p:nvSpPr>
            <p:cNvPr id="3" name="Google Shape;211;p15"/>
            <p:cNvSpPr/>
            <p:nvPr/>
          </p:nvSpPr>
          <p:spPr>
            <a:xfrm>
              <a:off x="363967" y="488399"/>
              <a:ext cx="17439793" cy="9369975"/>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91421" tIns="45701" rIns="91421"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4" name="Google Shape;212;p15"/>
            <p:cNvSpPr txBox="1"/>
            <p:nvPr/>
          </p:nvSpPr>
          <p:spPr>
            <a:xfrm>
              <a:off x="3494882" y="-493373"/>
              <a:ext cx="3086099" cy="308609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 name="Google Shape;213;p15"/>
          <p:cNvGrpSpPr/>
          <p:nvPr/>
        </p:nvGrpSpPr>
        <p:grpSpPr>
          <a:xfrm>
            <a:off x="1403649" y="1350276"/>
            <a:ext cx="2587075" cy="794092"/>
            <a:chOff x="1403649" y="1350276"/>
            <a:chExt cx="2587075" cy="794092"/>
          </a:xfrm>
        </p:grpSpPr>
        <p:grpSp>
          <p:nvGrpSpPr>
            <p:cNvPr id="6" name="Google Shape;214;p15"/>
            <p:cNvGrpSpPr/>
            <p:nvPr/>
          </p:nvGrpSpPr>
          <p:grpSpPr>
            <a:xfrm>
              <a:off x="1403649" y="1350276"/>
              <a:ext cx="260411" cy="261582"/>
              <a:chOff x="1403649" y="1350276"/>
              <a:chExt cx="260411" cy="261582"/>
            </a:xfrm>
          </p:grpSpPr>
          <p:sp>
            <p:nvSpPr>
              <p:cNvPr id="7" name="Google Shape;215;p15"/>
              <p:cNvSpPr/>
              <p:nvPr/>
            </p:nvSpPr>
            <p:spPr>
              <a:xfrm>
                <a:off x="1403649"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 name="Google Shape;216;p15"/>
              <p:cNvSpPr txBox="1"/>
              <p:nvPr/>
            </p:nvSpPr>
            <p:spPr>
              <a:xfrm>
                <a:off x="1427588"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9" name="Google Shape;217;p15"/>
            <p:cNvGrpSpPr/>
            <p:nvPr/>
          </p:nvGrpSpPr>
          <p:grpSpPr>
            <a:xfrm>
              <a:off x="1991736" y="1350276"/>
              <a:ext cx="260411" cy="261582"/>
              <a:chOff x="1991736" y="1350276"/>
              <a:chExt cx="260411" cy="261582"/>
            </a:xfrm>
          </p:grpSpPr>
          <p:sp>
            <p:nvSpPr>
              <p:cNvPr id="10" name="Google Shape;218;p15"/>
              <p:cNvSpPr/>
              <p:nvPr/>
            </p:nvSpPr>
            <p:spPr>
              <a:xfrm>
                <a:off x="1991736"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1" name="Google Shape;219;p15"/>
              <p:cNvSpPr txBox="1"/>
              <p:nvPr/>
            </p:nvSpPr>
            <p:spPr>
              <a:xfrm>
                <a:off x="2015675"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2" name="Google Shape;220;p15"/>
            <p:cNvGrpSpPr/>
            <p:nvPr/>
          </p:nvGrpSpPr>
          <p:grpSpPr>
            <a:xfrm>
              <a:off x="2579815" y="1350276"/>
              <a:ext cx="260411" cy="261582"/>
              <a:chOff x="2579815" y="1350276"/>
              <a:chExt cx="260411" cy="261582"/>
            </a:xfrm>
          </p:grpSpPr>
          <p:sp>
            <p:nvSpPr>
              <p:cNvPr id="13" name="Google Shape;221;p15"/>
              <p:cNvSpPr/>
              <p:nvPr/>
            </p:nvSpPr>
            <p:spPr>
              <a:xfrm>
                <a:off x="257981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Google Shape;222;p15"/>
              <p:cNvSpPr txBox="1"/>
              <p:nvPr/>
            </p:nvSpPr>
            <p:spPr>
              <a:xfrm>
                <a:off x="260375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5" name="Google Shape;223;p15"/>
            <p:cNvGrpSpPr/>
            <p:nvPr/>
          </p:nvGrpSpPr>
          <p:grpSpPr>
            <a:xfrm>
              <a:off x="1403649" y="1882786"/>
              <a:ext cx="260411" cy="261582"/>
              <a:chOff x="1403649" y="1882786"/>
              <a:chExt cx="260411" cy="261582"/>
            </a:xfrm>
          </p:grpSpPr>
          <p:sp>
            <p:nvSpPr>
              <p:cNvPr id="16" name="Google Shape;224;p15"/>
              <p:cNvSpPr/>
              <p:nvPr/>
            </p:nvSpPr>
            <p:spPr>
              <a:xfrm>
                <a:off x="1403649"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7" name="Google Shape;225;p15"/>
              <p:cNvSpPr txBox="1"/>
              <p:nvPr/>
            </p:nvSpPr>
            <p:spPr>
              <a:xfrm>
                <a:off x="1427588"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8" name="Google Shape;226;p15"/>
            <p:cNvGrpSpPr/>
            <p:nvPr/>
          </p:nvGrpSpPr>
          <p:grpSpPr>
            <a:xfrm>
              <a:off x="1991736" y="1882786"/>
              <a:ext cx="260411" cy="261582"/>
              <a:chOff x="1991736" y="1882786"/>
              <a:chExt cx="260411" cy="261582"/>
            </a:xfrm>
          </p:grpSpPr>
          <p:sp>
            <p:nvSpPr>
              <p:cNvPr id="19" name="Google Shape;227;p15"/>
              <p:cNvSpPr/>
              <p:nvPr/>
            </p:nvSpPr>
            <p:spPr>
              <a:xfrm>
                <a:off x="1991736"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0" name="Google Shape;228;p15"/>
              <p:cNvSpPr txBox="1"/>
              <p:nvPr/>
            </p:nvSpPr>
            <p:spPr>
              <a:xfrm>
                <a:off x="2015675"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1" name="Google Shape;229;p15"/>
            <p:cNvGrpSpPr/>
            <p:nvPr/>
          </p:nvGrpSpPr>
          <p:grpSpPr>
            <a:xfrm>
              <a:off x="2579815" y="1882786"/>
              <a:ext cx="260411" cy="261582"/>
              <a:chOff x="2579815" y="1882786"/>
              <a:chExt cx="260411" cy="261582"/>
            </a:xfrm>
          </p:grpSpPr>
          <p:sp>
            <p:nvSpPr>
              <p:cNvPr id="22" name="Google Shape;230;p15"/>
              <p:cNvSpPr/>
              <p:nvPr/>
            </p:nvSpPr>
            <p:spPr>
              <a:xfrm>
                <a:off x="257981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3" name="Google Shape;231;p15"/>
              <p:cNvSpPr txBox="1"/>
              <p:nvPr/>
            </p:nvSpPr>
            <p:spPr>
              <a:xfrm>
                <a:off x="260375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4" name="Google Shape;232;p15"/>
            <p:cNvGrpSpPr/>
            <p:nvPr/>
          </p:nvGrpSpPr>
          <p:grpSpPr>
            <a:xfrm>
              <a:off x="3142225" y="1350276"/>
              <a:ext cx="260411" cy="261582"/>
              <a:chOff x="3142225" y="1350276"/>
              <a:chExt cx="260411" cy="261582"/>
            </a:xfrm>
          </p:grpSpPr>
          <p:sp>
            <p:nvSpPr>
              <p:cNvPr id="25" name="Google Shape;233;p15"/>
              <p:cNvSpPr/>
              <p:nvPr/>
            </p:nvSpPr>
            <p:spPr>
              <a:xfrm>
                <a:off x="314222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6" name="Google Shape;234;p15"/>
              <p:cNvSpPr txBox="1"/>
              <p:nvPr/>
            </p:nvSpPr>
            <p:spPr>
              <a:xfrm>
                <a:off x="316617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7" name="Google Shape;235;p15"/>
            <p:cNvGrpSpPr/>
            <p:nvPr/>
          </p:nvGrpSpPr>
          <p:grpSpPr>
            <a:xfrm>
              <a:off x="3730313" y="1350276"/>
              <a:ext cx="260411" cy="261582"/>
              <a:chOff x="3730313" y="1350276"/>
              <a:chExt cx="260411" cy="261582"/>
            </a:xfrm>
          </p:grpSpPr>
          <p:sp>
            <p:nvSpPr>
              <p:cNvPr id="28" name="Google Shape;236;p15"/>
              <p:cNvSpPr/>
              <p:nvPr/>
            </p:nvSpPr>
            <p:spPr>
              <a:xfrm>
                <a:off x="3730313"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9" name="Google Shape;237;p15"/>
              <p:cNvSpPr txBox="1"/>
              <p:nvPr/>
            </p:nvSpPr>
            <p:spPr>
              <a:xfrm>
                <a:off x="3754252"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0" name="Google Shape;238;p15"/>
            <p:cNvGrpSpPr/>
            <p:nvPr/>
          </p:nvGrpSpPr>
          <p:grpSpPr>
            <a:xfrm>
              <a:off x="3142225" y="1882786"/>
              <a:ext cx="260411" cy="261582"/>
              <a:chOff x="3142225" y="1882786"/>
              <a:chExt cx="260411" cy="261582"/>
            </a:xfrm>
          </p:grpSpPr>
          <p:sp>
            <p:nvSpPr>
              <p:cNvPr id="31" name="Google Shape;239;p15"/>
              <p:cNvSpPr/>
              <p:nvPr/>
            </p:nvSpPr>
            <p:spPr>
              <a:xfrm>
                <a:off x="314222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2" name="Google Shape;240;p15"/>
              <p:cNvSpPr txBox="1"/>
              <p:nvPr/>
            </p:nvSpPr>
            <p:spPr>
              <a:xfrm>
                <a:off x="316617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3" name="Google Shape;241;p15"/>
            <p:cNvGrpSpPr/>
            <p:nvPr/>
          </p:nvGrpSpPr>
          <p:grpSpPr>
            <a:xfrm>
              <a:off x="3730313" y="1882786"/>
              <a:ext cx="260411" cy="261582"/>
              <a:chOff x="3730313" y="1882786"/>
              <a:chExt cx="260411" cy="261582"/>
            </a:xfrm>
          </p:grpSpPr>
          <p:sp>
            <p:nvSpPr>
              <p:cNvPr id="34" name="Google Shape;242;p15"/>
              <p:cNvSpPr/>
              <p:nvPr/>
            </p:nvSpPr>
            <p:spPr>
              <a:xfrm>
                <a:off x="3730313"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5" name="Google Shape;243;p15"/>
              <p:cNvSpPr txBox="1"/>
              <p:nvPr/>
            </p:nvSpPr>
            <p:spPr>
              <a:xfrm>
                <a:off x="3754252"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pic>
        <p:nvPicPr>
          <p:cNvPr id="36" name="圖片 1"/>
          <p:cNvPicPr>
            <a:picLocks noChangeAspect="1"/>
          </p:cNvPicPr>
          <p:nvPr/>
        </p:nvPicPr>
        <p:blipFill>
          <a:blip r:embed="rId3"/>
          <a:stretch>
            <a:fillRect/>
          </a:stretch>
        </p:blipFill>
        <p:spPr>
          <a:xfrm>
            <a:off x="5605272" y="2427073"/>
            <a:ext cx="5057445" cy="5083515"/>
          </a:xfrm>
          <a:prstGeom prst="rect">
            <a:avLst/>
          </a:prstGeom>
          <a:noFill/>
          <a:ln cap="flat">
            <a:noFill/>
          </a:ln>
        </p:spPr>
      </p:pic>
      <p:grpSp>
        <p:nvGrpSpPr>
          <p:cNvPr id="37" name="Google Shape;247;p15"/>
          <p:cNvGrpSpPr/>
          <p:nvPr/>
        </p:nvGrpSpPr>
        <p:grpSpPr>
          <a:xfrm>
            <a:off x="15439122" y="6581997"/>
            <a:ext cx="3318559" cy="794092"/>
            <a:chOff x="15439122" y="6581997"/>
            <a:chExt cx="3318559" cy="794092"/>
          </a:xfrm>
        </p:grpSpPr>
        <p:grpSp>
          <p:nvGrpSpPr>
            <p:cNvPr id="38" name="Google Shape;248;p15"/>
            <p:cNvGrpSpPr/>
            <p:nvPr/>
          </p:nvGrpSpPr>
          <p:grpSpPr>
            <a:xfrm>
              <a:off x="15439122" y="6581997"/>
              <a:ext cx="231955" cy="261582"/>
              <a:chOff x="15439122" y="6581997"/>
              <a:chExt cx="231955" cy="261582"/>
            </a:xfrm>
          </p:grpSpPr>
          <p:sp>
            <p:nvSpPr>
              <p:cNvPr id="39" name="Google Shape;249;p15"/>
              <p:cNvSpPr/>
              <p:nvPr/>
            </p:nvSpPr>
            <p:spPr>
              <a:xfrm>
                <a:off x="15439122" y="658199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0" name="Google Shape;250;p15"/>
              <p:cNvSpPr txBox="1"/>
              <p:nvPr/>
            </p:nvSpPr>
            <p:spPr>
              <a:xfrm>
                <a:off x="15460446" y="660652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1" name="Google Shape;251;p15"/>
            <p:cNvGrpSpPr/>
            <p:nvPr/>
          </p:nvGrpSpPr>
          <p:grpSpPr>
            <a:xfrm>
              <a:off x="15962936" y="6581997"/>
              <a:ext cx="231955" cy="261582"/>
              <a:chOff x="15962936" y="6581997"/>
              <a:chExt cx="231955" cy="261582"/>
            </a:xfrm>
          </p:grpSpPr>
          <p:sp>
            <p:nvSpPr>
              <p:cNvPr id="42" name="Google Shape;252;p15"/>
              <p:cNvSpPr/>
              <p:nvPr/>
            </p:nvSpPr>
            <p:spPr>
              <a:xfrm>
                <a:off x="15962936" y="658199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3" name="Google Shape;253;p15"/>
              <p:cNvSpPr txBox="1"/>
              <p:nvPr/>
            </p:nvSpPr>
            <p:spPr>
              <a:xfrm>
                <a:off x="15984260" y="660652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4" name="Google Shape;254;p15"/>
            <p:cNvGrpSpPr/>
            <p:nvPr/>
          </p:nvGrpSpPr>
          <p:grpSpPr>
            <a:xfrm>
              <a:off x="16486750" y="6581997"/>
              <a:ext cx="231955" cy="261582"/>
              <a:chOff x="16486750" y="6581997"/>
              <a:chExt cx="231955" cy="261582"/>
            </a:xfrm>
          </p:grpSpPr>
          <p:sp>
            <p:nvSpPr>
              <p:cNvPr id="45" name="Google Shape;255;p15"/>
              <p:cNvSpPr/>
              <p:nvPr/>
            </p:nvSpPr>
            <p:spPr>
              <a:xfrm>
                <a:off x="16486750" y="658199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6" name="Google Shape;256;p15"/>
              <p:cNvSpPr txBox="1"/>
              <p:nvPr/>
            </p:nvSpPr>
            <p:spPr>
              <a:xfrm>
                <a:off x="16508074" y="660652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7" name="Google Shape;257;p15"/>
            <p:cNvGrpSpPr/>
            <p:nvPr/>
          </p:nvGrpSpPr>
          <p:grpSpPr>
            <a:xfrm>
              <a:off x="15439122" y="7114507"/>
              <a:ext cx="231955" cy="261582"/>
              <a:chOff x="15439122" y="7114507"/>
              <a:chExt cx="231955" cy="261582"/>
            </a:xfrm>
          </p:grpSpPr>
          <p:sp>
            <p:nvSpPr>
              <p:cNvPr id="48" name="Google Shape;258;p15"/>
              <p:cNvSpPr/>
              <p:nvPr/>
            </p:nvSpPr>
            <p:spPr>
              <a:xfrm>
                <a:off x="15439122" y="711450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9" name="Google Shape;259;p15"/>
              <p:cNvSpPr txBox="1"/>
              <p:nvPr/>
            </p:nvSpPr>
            <p:spPr>
              <a:xfrm>
                <a:off x="15460446" y="713903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0" name="Google Shape;260;p15"/>
            <p:cNvGrpSpPr/>
            <p:nvPr/>
          </p:nvGrpSpPr>
          <p:grpSpPr>
            <a:xfrm>
              <a:off x="15962936" y="7114507"/>
              <a:ext cx="231955" cy="261582"/>
              <a:chOff x="15962936" y="7114507"/>
              <a:chExt cx="231955" cy="261582"/>
            </a:xfrm>
          </p:grpSpPr>
          <p:sp>
            <p:nvSpPr>
              <p:cNvPr id="51" name="Google Shape;261;p15"/>
              <p:cNvSpPr/>
              <p:nvPr/>
            </p:nvSpPr>
            <p:spPr>
              <a:xfrm>
                <a:off x="15962936" y="711450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2" name="Google Shape;262;p15"/>
              <p:cNvSpPr txBox="1"/>
              <p:nvPr/>
            </p:nvSpPr>
            <p:spPr>
              <a:xfrm>
                <a:off x="15984260" y="713903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3" name="Google Shape;263;p15"/>
            <p:cNvGrpSpPr/>
            <p:nvPr/>
          </p:nvGrpSpPr>
          <p:grpSpPr>
            <a:xfrm>
              <a:off x="16486750" y="7114507"/>
              <a:ext cx="231955" cy="261582"/>
              <a:chOff x="16486750" y="7114507"/>
              <a:chExt cx="231955" cy="261582"/>
            </a:xfrm>
          </p:grpSpPr>
          <p:sp>
            <p:nvSpPr>
              <p:cNvPr id="54" name="Google Shape;264;p15"/>
              <p:cNvSpPr/>
              <p:nvPr/>
            </p:nvSpPr>
            <p:spPr>
              <a:xfrm>
                <a:off x="16486750" y="711450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5" name="Google Shape;265;p15"/>
              <p:cNvSpPr txBox="1"/>
              <p:nvPr/>
            </p:nvSpPr>
            <p:spPr>
              <a:xfrm>
                <a:off x="16508074" y="713903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6" name="Google Shape;266;p15"/>
            <p:cNvGrpSpPr/>
            <p:nvPr/>
          </p:nvGrpSpPr>
          <p:grpSpPr>
            <a:xfrm>
              <a:off x="16987714" y="6581997"/>
              <a:ext cx="231955" cy="261582"/>
              <a:chOff x="16987714" y="6581997"/>
              <a:chExt cx="231955" cy="261582"/>
            </a:xfrm>
          </p:grpSpPr>
          <p:sp>
            <p:nvSpPr>
              <p:cNvPr id="57" name="Google Shape;267;p15"/>
              <p:cNvSpPr/>
              <p:nvPr/>
            </p:nvSpPr>
            <p:spPr>
              <a:xfrm>
                <a:off x="16987714" y="658199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8" name="Google Shape;268;p15"/>
              <p:cNvSpPr txBox="1"/>
              <p:nvPr/>
            </p:nvSpPr>
            <p:spPr>
              <a:xfrm>
                <a:off x="17009028" y="660652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9" name="Google Shape;269;p15"/>
            <p:cNvGrpSpPr/>
            <p:nvPr/>
          </p:nvGrpSpPr>
          <p:grpSpPr>
            <a:xfrm>
              <a:off x="17511528" y="6581997"/>
              <a:ext cx="231955" cy="261582"/>
              <a:chOff x="17511528" y="6581997"/>
              <a:chExt cx="231955" cy="261582"/>
            </a:xfrm>
          </p:grpSpPr>
          <p:sp>
            <p:nvSpPr>
              <p:cNvPr id="60" name="Google Shape;270;p15"/>
              <p:cNvSpPr/>
              <p:nvPr/>
            </p:nvSpPr>
            <p:spPr>
              <a:xfrm>
                <a:off x="17511528" y="658199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1" name="Google Shape;271;p15"/>
              <p:cNvSpPr txBox="1"/>
              <p:nvPr/>
            </p:nvSpPr>
            <p:spPr>
              <a:xfrm>
                <a:off x="17532842" y="660652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2" name="Google Shape;272;p15"/>
            <p:cNvGrpSpPr/>
            <p:nvPr/>
          </p:nvGrpSpPr>
          <p:grpSpPr>
            <a:xfrm>
              <a:off x="16987714" y="7114507"/>
              <a:ext cx="231955" cy="261582"/>
              <a:chOff x="16987714" y="7114507"/>
              <a:chExt cx="231955" cy="261582"/>
            </a:xfrm>
          </p:grpSpPr>
          <p:sp>
            <p:nvSpPr>
              <p:cNvPr id="63" name="Google Shape;273;p15"/>
              <p:cNvSpPr/>
              <p:nvPr/>
            </p:nvSpPr>
            <p:spPr>
              <a:xfrm>
                <a:off x="16987714" y="711450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4" name="Google Shape;274;p15"/>
              <p:cNvSpPr txBox="1"/>
              <p:nvPr/>
            </p:nvSpPr>
            <p:spPr>
              <a:xfrm>
                <a:off x="17009028" y="713903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5" name="Google Shape;275;p15"/>
            <p:cNvGrpSpPr/>
            <p:nvPr/>
          </p:nvGrpSpPr>
          <p:grpSpPr>
            <a:xfrm>
              <a:off x="17511528" y="7114507"/>
              <a:ext cx="231955" cy="261582"/>
              <a:chOff x="17511528" y="7114507"/>
              <a:chExt cx="231955" cy="261582"/>
            </a:xfrm>
          </p:grpSpPr>
          <p:sp>
            <p:nvSpPr>
              <p:cNvPr id="66" name="Google Shape;276;p15"/>
              <p:cNvSpPr/>
              <p:nvPr/>
            </p:nvSpPr>
            <p:spPr>
              <a:xfrm>
                <a:off x="17511528" y="7114507"/>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7" name="Google Shape;277;p15"/>
              <p:cNvSpPr txBox="1"/>
              <p:nvPr/>
            </p:nvSpPr>
            <p:spPr>
              <a:xfrm>
                <a:off x="17532842" y="713903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68" name="Google Shape;278;p15"/>
            <p:cNvSpPr txBox="1"/>
            <p:nvPr/>
          </p:nvSpPr>
          <p:spPr>
            <a:xfrm>
              <a:off x="18044559" y="660652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69" name="Google Shape;279;p15"/>
            <p:cNvSpPr txBox="1"/>
            <p:nvPr/>
          </p:nvSpPr>
          <p:spPr>
            <a:xfrm>
              <a:off x="18568373" y="660652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0" name="Google Shape;280;p15"/>
            <p:cNvSpPr txBox="1"/>
            <p:nvPr/>
          </p:nvSpPr>
          <p:spPr>
            <a:xfrm>
              <a:off x="18044559" y="713903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1" name="Google Shape;281;p15"/>
            <p:cNvSpPr txBox="1"/>
            <p:nvPr/>
          </p:nvSpPr>
          <p:spPr>
            <a:xfrm>
              <a:off x="18568373" y="7139031"/>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72" name="Google Shape;244;p15"/>
          <p:cNvSpPr txBox="1"/>
          <p:nvPr/>
        </p:nvSpPr>
        <p:spPr>
          <a:xfrm>
            <a:off x="828876" y="4030080"/>
            <a:ext cx="14941670" cy="1732397"/>
          </a:xfrm>
          <a:prstGeom prst="rect">
            <a:avLst/>
          </a:prstGeom>
          <a:noFill/>
          <a:ln cap="flat">
            <a:noFill/>
          </a:ln>
        </p:spPr>
        <p:txBody>
          <a:bodyPr vert="horz" wrap="square" lIns="0" tIns="0" rIns="0" bIns="0" anchor="t" anchorCtr="0" compatLnSpc="1">
            <a:spAutoFit/>
          </a:bodyPr>
          <a:lstStyle/>
          <a:p>
            <a:pPr marL="0" marR="0" lvl="0" indent="0" algn="ctr"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altLang="en-US" sz="9600" b="1" kern="0" dirty="0">
                <a:solidFill>
                  <a:srgbClr val="055E5C"/>
                </a:solidFill>
                <a:latin typeface="微軟正黑體" panose="020B0604030504040204" pitchFamily="34" charset="-120"/>
                <a:ea typeface="微軟正黑體" panose="020B0604030504040204" pitchFamily="34" charset="-120"/>
                <a:cs typeface="Arial"/>
              </a:rPr>
              <a:t>性影像防治工作</a:t>
            </a:r>
            <a:endParaRPr lang="en-US" sz="96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endParaRPr>
          </a:p>
        </p:txBody>
      </p:sp>
      <p:pic>
        <p:nvPicPr>
          <p:cNvPr id="73" name="圖片 2"/>
          <p:cNvPicPr>
            <a:picLocks noChangeAspect="1"/>
          </p:cNvPicPr>
          <p:nvPr/>
        </p:nvPicPr>
        <p:blipFill>
          <a:blip r:embed="rId4"/>
          <a:stretch>
            <a:fillRect/>
          </a:stretch>
        </p:blipFill>
        <p:spPr>
          <a:xfrm>
            <a:off x="16005584" y="4491249"/>
            <a:ext cx="2221543" cy="2221543"/>
          </a:xfrm>
          <a:prstGeom prst="rect">
            <a:avLst/>
          </a:prstGeom>
          <a:noFill/>
          <a:ln cap="flat">
            <a:noFill/>
          </a:ln>
        </p:spPr>
      </p:pic>
      <p:pic>
        <p:nvPicPr>
          <p:cNvPr id="74" name="圖片 3"/>
          <p:cNvPicPr>
            <a:picLocks noChangeAspect="1"/>
          </p:cNvPicPr>
          <p:nvPr/>
        </p:nvPicPr>
        <p:blipFill>
          <a:blip r:embed="rId5"/>
          <a:stretch>
            <a:fillRect/>
          </a:stretch>
        </p:blipFill>
        <p:spPr>
          <a:xfrm>
            <a:off x="363967" y="8531269"/>
            <a:ext cx="1956989" cy="1499744"/>
          </a:xfrm>
          <a:prstGeom prst="rect">
            <a:avLst/>
          </a:prstGeom>
          <a:noFill/>
          <a:ln cap="flat">
            <a:noFill/>
          </a:ln>
        </p:spPr>
      </p:pic>
    </p:spTree>
    <p:extLst>
      <p:ext uri="{BB962C8B-B14F-4D97-AF65-F5344CB8AC3E}">
        <p14:creationId xmlns:p14="http://schemas.microsoft.com/office/powerpoint/2010/main" val="61381038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63;p17"/>
          <p:cNvSpPr txBox="1"/>
          <p:nvPr/>
        </p:nvSpPr>
        <p:spPr>
          <a:xfrm>
            <a:off x="5596514" y="299207"/>
            <a:ext cx="7154772" cy="101495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Paytone One"/>
              </a:rPr>
              <a:t>臺中市通報案件樣態</a:t>
            </a:r>
          </a:p>
        </p:txBody>
      </p:sp>
      <p:grpSp>
        <p:nvGrpSpPr>
          <p:cNvPr id="3" name="Google Shape;408;p17"/>
          <p:cNvGrpSpPr/>
          <p:nvPr/>
        </p:nvGrpSpPr>
        <p:grpSpPr>
          <a:xfrm>
            <a:off x="943194" y="2811825"/>
            <a:ext cx="1438689" cy="1326602"/>
            <a:chOff x="943194" y="2811825"/>
            <a:chExt cx="1438689" cy="1326602"/>
          </a:xfrm>
        </p:grpSpPr>
        <p:grpSp>
          <p:nvGrpSpPr>
            <p:cNvPr id="4" name="Google Shape;409;p17"/>
            <p:cNvGrpSpPr/>
            <p:nvPr/>
          </p:nvGrpSpPr>
          <p:grpSpPr>
            <a:xfrm>
              <a:off x="945306" y="2811825"/>
              <a:ext cx="260411" cy="261582"/>
              <a:chOff x="945306" y="2811825"/>
              <a:chExt cx="260411" cy="261582"/>
            </a:xfrm>
          </p:grpSpPr>
          <p:sp>
            <p:nvSpPr>
              <p:cNvPr id="5" name="Google Shape;410;p17"/>
              <p:cNvSpPr/>
              <p:nvPr/>
            </p:nvSpPr>
            <p:spPr>
              <a:xfrm>
                <a:off x="945306" y="2811825"/>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 name="Google Shape;411;p17"/>
              <p:cNvSpPr txBox="1"/>
              <p:nvPr/>
            </p:nvSpPr>
            <p:spPr>
              <a:xfrm>
                <a:off x="969245" y="2836349"/>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7" name="Google Shape;412;p17"/>
            <p:cNvGrpSpPr/>
            <p:nvPr/>
          </p:nvGrpSpPr>
          <p:grpSpPr>
            <a:xfrm>
              <a:off x="1533384" y="2811825"/>
              <a:ext cx="260411" cy="261582"/>
              <a:chOff x="1533384" y="2811825"/>
              <a:chExt cx="260411" cy="261582"/>
            </a:xfrm>
          </p:grpSpPr>
          <p:sp>
            <p:nvSpPr>
              <p:cNvPr id="8" name="Google Shape;413;p17"/>
              <p:cNvSpPr/>
              <p:nvPr/>
            </p:nvSpPr>
            <p:spPr>
              <a:xfrm>
                <a:off x="1533384" y="2811825"/>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 name="Google Shape;414;p17"/>
              <p:cNvSpPr txBox="1"/>
              <p:nvPr/>
            </p:nvSpPr>
            <p:spPr>
              <a:xfrm>
                <a:off x="1557332" y="2836349"/>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0" name="Google Shape;415;p17"/>
            <p:cNvGrpSpPr/>
            <p:nvPr/>
          </p:nvGrpSpPr>
          <p:grpSpPr>
            <a:xfrm>
              <a:off x="2121472" y="2811825"/>
              <a:ext cx="260411" cy="261582"/>
              <a:chOff x="2121472" y="2811825"/>
              <a:chExt cx="260411" cy="261582"/>
            </a:xfrm>
          </p:grpSpPr>
          <p:sp>
            <p:nvSpPr>
              <p:cNvPr id="11" name="Google Shape;416;p17"/>
              <p:cNvSpPr/>
              <p:nvPr/>
            </p:nvSpPr>
            <p:spPr>
              <a:xfrm>
                <a:off x="2121472" y="2811825"/>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2" name="Google Shape;417;p17"/>
              <p:cNvSpPr txBox="1"/>
              <p:nvPr/>
            </p:nvSpPr>
            <p:spPr>
              <a:xfrm>
                <a:off x="2145410" y="2836349"/>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3" name="Google Shape;418;p17"/>
            <p:cNvGrpSpPr/>
            <p:nvPr/>
          </p:nvGrpSpPr>
          <p:grpSpPr>
            <a:xfrm>
              <a:off x="945306" y="3344335"/>
              <a:ext cx="260411" cy="261582"/>
              <a:chOff x="945306" y="3344335"/>
              <a:chExt cx="260411" cy="261582"/>
            </a:xfrm>
          </p:grpSpPr>
          <p:sp>
            <p:nvSpPr>
              <p:cNvPr id="14" name="Google Shape;419;p17"/>
              <p:cNvSpPr/>
              <p:nvPr/>
            </p:nvSpPr>
            <p:spPr>
              <a:xfrm>
                <a:off x="945306" y="3344335"/>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5" name="Google Shape;420;p17"/>
              <p:cNvSpPr txBox="1"/>
              <p:nvPr/>
            </p:nvSpPr>
            <p:spPr>
              <a:xfrm>
                <a:off x="969245" y="3368859"/>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6" name="Google Shape;421;p17"/>
            <p:cNvGrpSpPr/>
            <p:nvPr/>
          </p:nvGrpSpPr>
          <p:grpSpPr>
            <a:xfrm>
              <a:off x="1533384" y="3344335"/>
              <a:ext cx="260411" cy="261582"/>
              <a:chOff x="1533384" y="3344335"/>
              <a:chExt cx="260411" cy="261582"/>
            </a:xfrm>
          </p:grpSpPr>
          <p:sp>
            <p:nvSpPr>
              <p:cNvPr id="17" name="Google Shape;422;p17"/>
              <p:cNvSpPr/>
              <p:nvPr/>
            </p:nvSpPr>
            <p:spPr>
              <a:xfrm>
                <a:off x="1533384" y="3344335"/>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8" name="Google Shape;423;p17"/>
              <p:cNvSpPr txBox="1"/>
              <p:nvPr/>
            </p:nvSpPr>
            <p:spPr>
              <a:xfrm>
                <a:off x="1557332" y="3368859"/>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9" name="Google Shape;424;p17"/>
            <p:cNvGrpSpPr/>
            <p:nvPr/>
          </p:nvGrpSpPr>
          <p:grpSpPr>
            <a:xfrm>
              <a:off x="2121472" y="3344335"/>
              <a:ext cx="260411" cy="261582"/>
              <a:chOff x="2121472" y="3344335"/>
              <a:chExt cx="260411" cy="261582"/>
            </a:xfrm>
          </p:grpSpPr>
          <p:sp>
            <p:nvSpPr>
              <p:cNvPr id="20" name="Google Shape;425;p17"/>
              <p:cNvSpPr/>
              <p:nvPr/>
            </p:nvSpPr>
            <p:spPr>
              <a:xfrm>
                <a:off x="2121472" y="3344335"/>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1" name="Google Shape;426;p17"/>
              <p:cNvSpPr txBox="1"/>
              <p:nvPr/>
            </p:nvSpPr>
            <p:spPr>
              <a:xfrm>
                <a:off x="2145410" y="3368859"/>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2" name="Google Shape;427;p17"/>
            <p:cNvGrpSpPr/>
            <p:nvPr/>
          </p:nvGrpSpPr>
          <p:grpSpPr>
            <a:xfrm>
              <a:off x="943194" y="3876845"/>
              <a:ext cx="260411" cy="261582"/>
              <a:chOff x="943194" y="3876845"/>
              <a:chExt cx="260411" cy="261582"/>
            </a:xfrm>
          </p:grpSpPr>
          <p:sp>
            <p:nvSpPr>
              <p:cNvPr id="23" name="Google Shape;428;p17"/>
              <p:cNvSpPr/>
              <p:nvPr/>
            </p:nvSpPr>
            <p:spPr>
              <a:xfrm>
                <a:off x="943194" y="3876845"/>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4" name="Google Shape;429;p17"/>
              <p:cNvSpPr txBox="1"/>
              <p:nvPr/>
            </p:nvSpPr>
            <p:spPr>
              <a:xfrm>
                <a:off x="967133" y="3901369"/>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5" name="Google Shape;430;p17"/>
            <p:cNvGrpSpPr/>
            <p:nvPr/>
          </p:nvGrpSpPr>
          <p:grpSpPr>
            <a:xfrm>
              <a:off x="1531272" y="3876845"/>
              <a:ext cx="260411" cy="261582"/>
              <a:chOff x="1531272" y="3876845"/>
              <a:chExt cx="260411" cy="261582"/>
            </a:xfrm>
          </p:grpSpPr>
          <p:sp>
            <p:nvSpPr>
              <p:cNvPr id="26" name="Google Shape;431;p17"/>
              <p:cNvSpPr/>
              <p:nvPr/>
            </p:nvSpPr>
            <p:spPr>
              <a:xfrm>
                <a:off x="1531272" y="3876845"/>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7" name="Google Shape;432;p17"/>
              <p:cNvSpPr txBox="1"/>
              <p:nvPr/>
            </p:nvSpPr>
            <p:spPr>
              <a:xfrm>
                <a:off x="1555220" y="3901369"/>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8" name="Google Shape;433;p17"/>
            <p:cNvGrpSpPr/>
            <p:nvPr/>
          </p:nvGrpSpPr>
          <p:grpSpPr>
            <a:xfrm>
              <a:off x="2119359" y="3876845"/>
              <a:ext cx="260411" cy="261582"/>
              <a:chOff x="2119359" y="3876845"/>
              <a:chExt cx="260411" cy="261582"/>
            </a:xfrm>
          </p:grpSpPr>
          <p:sp>
            <p:nvSpPr>
              <p:cNvPr id="29" name="Google Shape;434;p17"/>
              <p:cNvSpPr/>
              <p:nvPr/>
            </p:nvSpPr>
            <p:spPr>
              <a:xfrm>
                <a:off x="2119359" y="3876845"/>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0" name="Google Shape;435;p17"/>
              <p:cNvSpPr txBox="1"/>
              <p:nvPr/>
            </p:nvSpPr>
            <p:spPr>
              <a:xfrm>
                <a:off x="2143298" y="3901369"/>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sp>
        <p:nvSpPr>
          <p:cNvPr id="31" name="矩形 110"/>
          <p:cNvSpPr/>
          <p:nvPr/>
        </p:nvSpPr>
        <p:spPr>
          <a:xfrm>
            <a:off x="1339961" y="1492690"/>
            <a:ext cx="7576828" cy="70788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臺中市</a:t>
            </a:r>
            <a:r>
              <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11</a:t>
            </a:r>
            <a:r>
              <a:rPr lang="en-US" altLang="zh-TW"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a:t>
            </a:r>
            <a:r>
              <a:rPr lang="en-US"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-11</a:t>
            </a:r>
            <a:r>
              <a:rPr lang="en-US" sz="4000" b="1" kern="0" dirty="0">
                <a:solidFill>
                  <a:srgbClr val="000000"/>
                </a:solidFill>
                <a:latin typeface="微軟正黑體" panose="020B0604030504040204" pitchFamily="34" charset="-120"/>
                <a:ea typeface="微軟正黑體" panose="020B0604030504040204" pitchFamily="34" charset="-120"/>
                <a:cs typeface="Arial"/>
              </a:rPr>
              <a:t>4</a:t>
            </a:r>
            <a:r>
              <a:rPr lang="zh-TW" sz="40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年通報案件類型</a:t>
            </a:r>
          </a:p>
        </p:txBody>
      </p:sp>
      <p:pic>
        <p:nvPicPr>
          <p:cNvPr id="32" name="圖片 2"/>
          <p:cNvPicPr>
            <a:picLocks noChangeAspect="1"/>
          </p:cNvPicPr>
          <p:nvPr/>
        </p:nvPicPr>
        <p:blipFill>
          <a:blip r:embed="rId3"/>
          <a:stretch>
            <a:fillRect/>
          </a:stretch>
        </p:blipFill>
        <p:spPr>
          <a:xfrm>
            <a:off x="685992" y="1497495"/>
            <a:ext cx="653969" cy="653969"/>
          </a:xfrm>
          <a:prstGeom prst="rect">
            <a:avLst/>
          </a:prstGeom>
          <a:noFill/>
          <a:ln cap="flat">
            <a:noFill/>
          </a:ln>
        </p:spPr>
      </p:pic>
      <p:graphicFrame>
        <p:nvGraphicFramePr>
          <p:cNvPr id="33" name="表格 111"/>
          <p:cNvGraphicFramePr>
            <a:graphicFrameLocks noGrp="1"/>
          </p:cNvGraphicFramePr>
          <p:nvPr>
            <p:extLst>
              <p:ext uri="{D42A27DB-BD31-4B8C-83A1-F6EECF244321}">
                <p14:modId xmlns:p14="http://schemas.microsoft.com/office/powerpoint/2010/main" val="2688166231"/>
              </p:ext>
            </p:extLst>
          </p:nvPr>
        </p:nvGraphicFramePr>
        <p:xfrm>
          <a:off x="1499397" y="2151464"/>
          <a:ext cx="15672281" cy="7519427"/>
        </p:xfrm>
        <a:graphic>
          <a:graphicData uri="http://schemas.openxmlformats.org/drawingml/2006/table">
            <a:tbl>
              <a:tblPr>
                <a:tableStyleId>{C4B1156A-380E-4F78-BDF5-A606A8083BF9}</a:tableStyleId>
              </a:tblPr>
              <a:tblGrid>
                <a:gridCol w="1544997">
                  <a:extLst>
                    <a:ext uri="{9D8B030D-6E8A-4147-A177-3AD203B41FA5}">
                      <a16:colId xmlns:a16="http://schemas.microsoft.com/office/drawing/2014/main" val="20000"/>
                    </a:ext>
                  </a:extLst>
                </a:gridCol>
                <a:gridCol w="2512295">
                  <a:extLst>
                    <a:ext uri="{9D8B030D-6E8A-4147-A177-3AD203B41FA5}">
                      <a16:colId xmlns:a16="http://schemas.microsoft.com/office/drawing/2014/main" val="20001"/>
                    </a:ext>
                  </a:extLst>
                </a:gridCol>
                <a:gridCol w="2633215">
                  <a:extLst>
                    <a:ext uri="{9D8B030D-6E8A-4147-A177-3AD203B41FA5}">
                      <a16:colId xmlns:a16="http://schemas.microsoft.com/office/drawing/2014/main" val="20002"/>
                    </a:ext>
                  </a:extLst>
                </a:gridCol>
                <a:gridCol w="2445123">
                  <a:extLst>
                    <a:ext uri="{9D8B030D-6E8A-4147-A177-3AD203B41FA5}">
                      <a16:colId xmlns:a16="http://schemas.microsoft.com/office/drawing/2014/main" val="20003"/>
                    </a:ext>
                  </a:extLst>
                </a:gridCol>
                <a:gridCol w="1867433">
                  <a:extLst>
                    <a:ext uri="{9D8B030D-6E8A-4147-A177-3AD203B41FA5}">
                      <a16:colId xmlns:a16="http://schemas.microsoft.com/office/drawing/2014/main" val="20004"/>
                    </a:ext>
                  </a:extLst>
                </a:gridCol>
                <a:gridCol w="2821298">
                  <a:extLst>
                    <a:ext uri="{9D8B030D-6E8A-4147-A177-3AD203B41FA5}">
                      <a16:colId xmlns:a16="http://schemas.microsoft.com/office/drawing/2014/main" val="20005"/>
                    </a:ext>
                  </a:extLst>
                </a:gridCol>
                <a:gridCol w="1847920">
                  <a:extLst>
                    <a:ext uri="{9D8B030D-6E8A-4147-A177-3AD203B41FA5}">
                      <a16:colId xmlns:a16="http://schemas.microsoft.com/office/drawing/2014/main" val="20006"/>
                    </a:ext>
                  </a:extLst>
                </a:gridCol>
              </a:tblGrid>
              <a:tr h="803071">
                <a:tc>
                  <a:txBody>
                    <a:bodyPr/>
                    <a:lstStyle/>
                    <a:p>
                      <a:pPr lvl="0" algn="ctr" fontAlgn="ctr"/>
                      <a:r>
                        <a:rPr lang="zh-TW" sz="2800" b="1" u="none" strike="noStrike" dirty="0">
                          <a:latin typeface="微軟正黑體" panose="020B0604030504040204" pitchFamily="34" charset="-120"/>
                          <a:ea typeface="微軟正黑體" panose="020B0604030504040204" pitchFamily="34" charset="-120"/>
                        </a:rPr>
                        <a:t>項目</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solidFill>
                      <a:schemeClr val="accent4">
                        <a:lumMod val="60000"/>
                        <a:lumOff val="40000"/>
                      </a:schemeClr>
                    </a:solidFill>
                  </a:tcPr>
                </a:tc>
                <a:tc>
                  <a:txBody>
                    <a:bodyPr/>
                    <a:lstStyle/>
                    <a:p>
                      <a:pPr lvl="0" algn="ctr" fontAlgn="ctr"/>
                      <a:r>
                        <a:rPr lang="zh-TW" sz="2800" b="1" u="none" strike="noStrike" dirty="0">
                          <a:latin typeface="微軟正黑體" panose="020B0604030504040204" pitchFamily="34" charset="-120"/>
                          <a:ea typeface="微軟正黑體" panose="020B0604030504040204" pitchFamily="34" charset="-120"/>
                        </a:rPr>
                        <a:t>親密關係暴力</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solidFill>
                      <a:schemeClr val="accent4">
                        <a:lumMod val="60000"/>
                        <a:lumOff val="40000"/>
                      </a:schemeClr>
                    </a:solidFill>
                  </a:tcPr>
                </a:tc>
                <a:tc>
                  <a:txBody>
                    <a:bodyPr/>
                    <a:lstStyle/>
                    <a:p>
                      <a:pPr lvl="0" algn="ctr" fontAlgn="ctr"/>
                      <a:r>
                        <a:rPr lang="zh-TW" sz="2800" b="1" u="none" strike="noStrike" dirty="0">
                          <a:latin typeface="微軟正黑體" panose="020B0604030504040204" pitchFamily="34" charset="-120"/>
                          <a:ea typeface="微軟正黑體" panose="020B0604030504040204" pitchFamily="34" charset="-120"/>
                        </a:rPr>
                        <a:t>老人虐待及保護</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solidFill>
                      <a:schemeClr val="accent4">
                        <a:lumMod val="60000"/>
                        <a:lumOff val="40000"/>
                      </a:schemeClr>
                    </a:solidFill>
                  </a:tcPr>
                </a:tc>
                <a:tc>
                  <a:txBody>
                    <a:bodyPr/>
                    <a:lstStyle/>
                    <a:p>
                      <a:pPr lvl="0" algn="ctr" fontAlgn="ctr"/>
                      <a:r>
                        <a:rPr lang="zh-TW" sz="2800" b="1" u="none" strike="noStrike" dirty="0">
                          <a:latin typeface="微軟正黑體" panose="020B0604030504040204" pitchFamily="34" charset="-120"/>
                          <a:ea typeface="微軟正黑體" panose="020B0604030504040204" pitchFamily="34" charset="-120"/>
                        </a:rPr>
                        <a:t>其他家庭成員</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solidFill>
                      <a:schemeClr val="accent4">
                        <a:lumMod val="60000"/>
                        <a:lumOff val="40000"/>
                      </a:schemeClr>
                    </a:solidFill>
                  </a:tcPr>
                </a:tc>
                <a:tc>
                  <a:txBody>
                    <a:bodyPr/>
                    <a:lstStyle/>
                    <a:p>
                      <a:pPr lvl="0" algn="ctr" fontAlgn="ctr"/>
                      <a:r>
                        <a:rPr lang="zh-TW" sz="2800" b="1" u="none" strike="noStrike" dirty="0">
                          <a:latin typeface="微軟正黑體" panose="020B0604030504040204" pitchFamily="34" charset="-120"/>
                          <a:ea typeface="微軟正黑體" panose="020B0604030504040204" pitchFamily="34" charset="-120"/>
                        </a:rPr>
                        <a:t>性侵害</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solidFill>
                      <a:schemeClr val="accent4">
                        <a:lumMod val="60000"/>
                        <a:lumOff val="40000"/>
                      </a:schemeClr>
                    </a:solidFill>
                  </a:tcPr>
                </a:tc>
                <a:tc>
                  <a:txBody>
                    <a:bodyPr/>
                    <a:lstStyle/>
                    <a:p>
                      <a:pPr lvl="0" algn="ctr" fontAlgn="ctr"/>
                      <a:r>
                        <a:rPr lang="zh-TW" sz="2800" b="1" u="none" strike="noStrike" dirty="0">
                          <a:latin typeface="微軟正黑體" panose="020B0604030504040204" pitchFamily="34" charset="-120"/>
                          <a:ea typeface="微軟正黑體" panose="020B0604030504040204" pitchFamily="34" charset="-120"/>
                        </a:rPr>
                        <a:t>兒少虐待及保護</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solidFill>
                      <a:schemeClr val="accent4">
                        <a:lumMod val="60000"/>
                        <a:lumOff val="40000"/>
                      </a:schemeClr>
                    </a:solidFill>
                  </a:tcPr>
                </a:tc>
                <a:tc>
                  <a:txBody>
                    <a:bodyPr/>
                    <a:lstStyle/>
                    <a:p>
                      <a:pPr lvl="0" algn="ctr" fontAlgn="ctr"/>
                      <a:r>
                        <a:rPr lang="zh-TW" sz="2800" b="1" u="none" strike="noStrike" dirty="0">
                          <a:latin typeface="微軟正黑體" panose="020B0604030504040204" pitchFamily="34" charset="-120"/>
                          <a:ea typeface="微軟正黑體" panose="020B0604030504040204" pitchFamily="34" charset="-120"/>
                        </a:rPr>
                        <a:t>總計</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solidFill>
                      <a:schemeClr val="accent4">
                        <a:lumMod val="60000"/>
                        <a:lumOff val="40000"/>
                      </a:schemeClr>
                    </a:solidFill>
                  </a:tcPr>
                </a:tc>
                <a:extLst>
                  <a:ext uri="{0D108BD9-81ED-4DB2-BD59-A6C34878D82A}">
                    <a16:rowId xmlns:a16="http://schemas.microsoft.com/office/drawing/2014/main" val="10000"/>
                  </a:ext>
                </a:extLst>
              </a:tr>
              <a:tr h="880082">
                <a:tc>
                  <a:txBody>
                    <a:bodyPr/>
                    <a:lstStyle/>
                    <a:p>
                      <a:pPr lvl="0" algn="ctr" fontAlgn="ctr"/>
                      <a:r>
                        <a:rPr lang="en-US" sz="2800" b="1" u="none" strike="noStrike" baseline="0" dirty="0">
                          <a:solidFill>
                            <a:srgbClr val="FF0000"/>
                          </a:solidFill>
                          <a:latin typeface="微軟正黑體" panose="020B0604030504040204" pitchFamily="34" charset="-120"/>
                          <a:ea typeface="微軟正黑體" panose="020B0604030504040204" pitchFamily="34" charset="-120"/>
                        </a:rPr>
                        <a:t>111</a:t>
                      </a:r>
                      <a:r>
                        <a:rPr lang="zh-TW" sz="2800" b="1" u="none" strike="noStrike" dirty="0">
                          <a:solidFill>
                            <a:srgbClr val="FF0000"/>
                          </a:solidFill>
                          <a:latin typeface="微軟正黑體" panose="020B0604030504040204" pitchFamily="34" charset="-120"/>
                          <a:ea typeface="微軟正黑體" panose="020B0604030504040204" pitchFamily="34" charset="-120"/>
                        </a:rPr>
                        <a:t>年</a:t>
                      </a:r>
                      <a:endParaRPr lang="en-US" sz="2800" b="1" i="0" u="none" strike="noStrike" dirty="0">
                        <a:solidFill>
                          <a:srgbClr val="FF0000"/>
                        </a:solidFill>
                        <a:latin typeface="微軟正黑體" panose="020B0604030504040204" pitchFamily="34" charset="-120"/>
                        <a:ea typeface="微軟正黑體" panose="020B0604030504040204" pitchFamily="34" charset="-120"/>
                      </a:endParaRPr>
                    </a:p>
                  </a:txBody>
                  <a:tcPr marL="9208" marR="9208" marT="9208" marB="0" anchor="ctr">
                    <a:solidFill>
                      <a:schemeClr val="accent4">
                        <a:lumMod val="20000"/>
                        <a:lumOff val="80000"/>
                      </a:schemeClr>
                    </a:solidFill>
                  </a:tcPr>
                </a:tc>
                <a:tc>
                  <a:txBody>
                    <a:bodyPr/>
                    <a:lstStyle/>
                    <a:p>
                      <a:pPr lvl="0" algn="ctr" fontAlgn="ctr"/>
                      <a:r>
                        <a:rPr lang="en-US" sz="2800" u="none" strike="noStrike" dirty="0">
                          <a:latin typeface="微軟正黑體" panose="020B0604030504040204" pitchFamily="34" charset="-120"/>
                          <a:ea typeface="微軟正黑體" panose="020B0604030504040204" pitchFamily="34" charset="-120"/>
                        </a:rPr>
                        <a:t>10,743</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tc>
                <a:tc>
                  <a:txBody>
                    <a:bodyPr/>
                    <a:lstStyle/>
                    <a:p>
                      <a:pPr lvl="0" algn="ctr" fontAlgn="ctr"/>
                      <a:r>
                        <a:rPr lang="en-US" sz="2800" u="none" strike="noStrike" dirty="0">
                          <a:latin typeface="微軟正黑體" panose="020B0604030504040204" pitchFamily="34" charset="-120"/>
                          <a:ea typeface="微軟正黑體" panose="020B0604030504040204" pitchFamily="34" charset="-120"/>
                        </a:rPr>
                        <a:t>1,317</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tc>
                <a:tc>
                  <a:txBody>
                    <a:bodyPr/>
                    <a:lstStyle/>
                    <a:p>
                      <a:pPr lvl="0" algn="ctr" fontAlgn="ctr"/>
                      <a:r>
                        <a:rPr lang="en-US" sz="2800" u="none" strike="noStrike" dirty="0">
                          <a:latin typeface="微軟正黑體" panose="020B0604030504040204" pitchFamily="34" charset="-120"/>
                          <a:ea typeface="微軟正黑體" panose="020B0604030504040204" pitchFamily="34" charset="-120"/>
                        </a:rPr>
                        <a:t>6,236</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tc>
                <a:tc>
                  <a:txBody>
                    <a:bodyPr/>
                    <a:lstStyle/>
                    <a:p>
                      <a:pPr lvl="0" algn="ctr" fontAlgn="ctr"/>
                      <a:r>
                        <a:rPr lang="en-US" sz="2800" u="none" strike="noStrike" dirty="0">
                          <a:latin typeface="微軟正黑體" panose="020B0604030504040204" pitchFamily="34" charset="-120"/>
                          <a:ea typeface="微軟正黑體" panose="020B0604030504040204" pitchFamily="34" charset="-120"/>
                        </a:rPr>
                        <a:t>1,185</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tc>
                <a:tc>
                  <a:txBody>
                    <a:bodyPr/>
                    <a:lstStyle/>
                    <a:p>
                      <a:pPr lvl="0" algn="ctr" fontAlgn="ctr"/>
                      <a:r>
                        <a:rPr lang="en-US" sz="2800" u="none" strike="noStrike" dirty="0">
                          <a:latin typeface="微軟正黑體" panose="020B0604030504040204" pitchFamily="34" charset="-120"/>
                          <a:ea typeface="微軟正黑體" panose="020B0604030504040204" pitchFamily="34" charset="-120"/>
                        </a:rPr>
                        <a:t>6,368</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tc>
                <a:tc>
                  <a:txBody>
                    <a:bodyPr/>
                    <a:lstStyle/>
                    <a:p>
                      <a:pPr lvl="0" algn="ctr" fontAlgn="ctr"/>
                      <a:r>
                        <a:rPr lang="en-US" sz="2800" u="none" strike="noStrike" dirty="0">
                          <a:latin typeface="微軟正黑體" panose="020B0604030504040204" pitchFamily="34" charset="-120"/>
                          <a:ea typeface="微軟正黑體" panose="020B0604030504040204" pitchFamily="34" charset="-120"/>
                        </a:rPr>
                        <a:t>25,849</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tc>
                <a:extLst>
                  <a:ext uri="{0D108BD9-81ED-4DB2-BD59-A6C34878D82A}">
                    <a16:rowId xmlns:a16="http://schemas.microsoft.com/office/drawing/2014/main" val="10001"/>
                  </a:ext>
                </a:extLst>
              </a:tr>
              <a:tr h="880082">
                <a:tc>
                  <a:txBody>
                    <a:bodyPr/>
                    <a:lstStyle/>
                    <a:p>
                      <a:pPr lvl="0" algn="ctr" fontAlgn="ctr"/>
                      <a:r>
                        <a:rPr lang="zh-TW" sz="2800" b="1" u="none" strike="noStrike" baseline="0" dirty="0">
                          <a:latin typeface="微軟正黑體" panose="020B0604030504040204" pitchFamily="34" charset="-120"/>
                          <a:ea typeface="微軟正黑體" panose="020B0604030504040204" pitchFamily="34" charset="-120"/>
                        </a:rPr>
                        <a:t>比</a:t>
                      </a:r>
                      <a:r>
                        <a:rPr lang="zh-TW" sz="2800" b="1" u="none" strike="noStrike" dirty="0">
                          <a:latin typeface="微軟正黑體" panose="020B0604030504040204" pitchFamily="34" charset="-120"/>
                          <a:ea typeface="微軟正黑體" panose="020B0604030504040204" pitchFamily="34" charset="-120"/>
                        </a:rPr>
                        <a:t>率</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solidFill>
                      <a:schemeClr val="accent4">
                        <a:lumMod val="20000"/>
                        <a:lumOff val="80000"/>
                      </a:schemeClr>
                    </a:solidFill>
                  </a:tcPr>
                </a:tc>
                <a:tc>
                  <a:txBody>
                    <a:bodyPr/>
                    <a:lstStyle/>
                    <a:p>
                      <a:pPr lvl="0" algn="ctr" fontAlgn="ctr"/>
                      <a:r>
                        <a:rPr lang="en-US" sz="2800" u="none" strike="noStrike" dirty="0">
                          <a:latin typeface="微軟正黑體" panose="020B0604030504040204" pitchFamily="34" charset="-120"/>
                          <a:ea typeface="微軟正黑體" panose="020B0604030504040204" pitchFamily="34" charset="-120"/>
                        </a:rPr>
                        <a:t>41.56%</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tc>
                <a:tc>
                  <a:txBody>
                    <a:bodyPr/>
                    <a:lstStyle/>
                    <a:p>
                      <a:pPr lvl="0" algn="ctr" fontAlgn="ctr"/>
                      <a:r>
                        <a:rPr lang="en-US" sz="2800" u="none" strike="noStrike" dirty="0">
                          <a:latin typeface="微軟正黑體" panose="020B0604030504040204" pitchFamily="34" charset="-120"/>
                          <a:ea typeface="微軟正黑體" panose="020B0604030504040204" pitchFamily="34" charset="-120"/>
                        </a:rPr>
                        <a:t>5.10%</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tc>
                <a:tc>
                  <a:txBody>
                    <a:bodyPr/>
                    <a:lstStyle/>
                    <a:p>
                      <a:pPr lvl="0" algn="ctr" fontAlgn="ctr"/>
                      <a:r>
                        <a:rPr lang="en-US" sz="2800" u="none" strike="noStrike" dirty="0">
                          <a:latin typeface="微軟正黑體" panose="020B0604030504040204" pitchFamily="34" charset="-120"/>
                          <a:ea typeface="微軟正黑體" panose="020B0604030504040204" pitchFamily="34" charset="-120"/>
                        </a:rPr>
                        <a:t>24.12%</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tc>
                <a:tc>
                  <a:txBody>
                    <a:bodyPr/>
                    <a:lstStyle/>
                    <a:p>
                      <a:pPr lvl="0" algn="ctr"/>
                      <a:r>
                        <a:rPr lang="en-US" sz="2800" dirty="0">
                          <a:latin typeface="微軟正黑體" panose="020B0604030504040204" pitchFamily="34" charset="-120"/>
                          <a:ea typeface="微軟正黑體" panose="020B0604030504040204" pitchFamily="34" charset="-120"/>
                        </a:rPr>
                        <a:t>4.58%</a:t>
                      </a:r>
                      <a:endParaRPr lang="en-US" sz="2800" b="1" dirty="0">
                        <a:latin typeface="微軟正黑體" panose="020B0604030504040204" pitchFamily="34" charset="-120"/>
                        <a:ea typeface="微軟正黑體" panose="020B0604030504040204" pitchFamily="34" charset="-120"/>
                      </a:endParaRPr>
                    </a:p>
                  </a:txBody>
                  <a:tcPr marL="9208" marR="9208" marT="9208" marB="0" anchor="ctr"/>
                </a:tc>
                <a:tc>
                  <a:txBody>
                    <a:bodyPr/>
                    <a:lstStyle/>
                    <a:p>
                      <a:pPr lvl="0" algn="ctr"/>
                      <a:r>
                        <a:rPr lang="en-US" sz="2800" dirty="0">
                          <a:latin typeface="微軟正黑體" panose="020B0604030504040204" pitchFamily="34" charset="-120"/>
                          <a:ea typeface="微軟正黑體" panose="020B0604030504040204" pitchFamily="34" charset="-120"/>
                        </a:rPr>
                        <a:t>24.64%</a:t>
                      </a:r>
                      <a:endParaRPr lang="en-US" sz="2800" b="1" dirty="0">
                        <a:latin typeface="微軟正黑體" panose="020B0604030504040204" pitchFamily="34" charset="-120"/>
                        <a:ea typeface="微軟正黑體" panose="020B0604030504040204" pitchFamily="34" charset="-120"/>
                      </a:endParaRPr>
                    </a:p>
                  </a:txBody>
                  <a:tcPr marL="9208" marR="9208" marT="9208" marB="0" anchor="ctr"/>
                </a:tc>
                <a:tc>
                  <a:txBody>
                    <a:bodyPr/>
                    <a:lstStyle/>
                    <a:p>
                      <a:pPr lvl="0" algn="ctr" fontAlgn="ctr"/>
                      <a:r>
                        <a:rPr lang="en-US" sz="2800" u="none" strike="noStrike" dirty="0">
                          <a:latin typeface="微軟正黑體" panose="020B0604030504040204" pitchFamily="34" charset="-120"/>
                          <a:ea typeface="微軟正黑體" panose="020B0604030504040204" pitchFamily="34" charset="-120"/>
                        </a:rPr>
                        <a:t>100%</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tc>
                <a:extLst>
                  <a:ext uri="{0D108BD9-81ED-4DB2-BD59-A6C34878D82A}">
                    <a16:rowId xmlns:a16="http://schemas.microsoft.com/office/drawing/2014/main" val="10002"/>
                  </a:ext>
                </a:extLst>
              </a:tr>
              <a:tr h="880082">
                <a:tc>
                  <a:txBody>
                    <a:bodyPr/>
                    <a:lstStyle/>
                    <a:p>
                      <a:pPr lvl="0" algn="ctr" fontAlgn="ctr"/>
                      <a:r>
                        <a:rPr lang="en-US" sz="2800" b="1" u="none" strike="noStrike" baseline="0" dirty="0">
                          <a:solidFill>
                            <a:srgbClr val="FF0000"/>
                          </a:solidFill>
                          <a:latin typeface="微軟正黑體" panose="020B0604030504040204" pitchFamily="34" charset="-120"/>
                          <a:ea typeface="微軟正黑體" panose="020B0604030504040204" pitchFamily="34" charset="-120"/>
                        </a:rPr>
                        <a:t>112</a:t>
                      </a:r>
                      <a:r>
                        <a:rPr lang="zh-TW" sz="2800" b="1" u="none" strike="noStrike" dirty="0">
                          <a:solidFill>
                            <a:srgbClr val="FF0000"/>
                          </a:solidFill>
                          <a:latin typeface="微軟正黑體" panose="020B0604030504040204" pitchFamily="34" charset="-120"/>
                          <a:ea typeface="微軟正黑體" panose="020B0604030504040204" pitchFamily="34" charset="-120"/>
                        </a:rPr>
                        <a:t>年</a:t>
                      </a:r>
                      <a:endParaRPr lang="en-US" sz="2800" b="1" i="0" u="none" strike="noStrike" dirty="0">
                        <a:solidFill>
                          <a:srgbClr val="FF0000"/>
                        </a:solidFill>
                        <a:latin typeface="微軟正黑體" panose="020B0604030504040204" pitchFamily="34" charset="-120"/>
                        <a:ea typeface="微軟正黑體" panose="020B0604030504040204" pitchFamily="34" charset="-120"/>
                      </a:endParaRPr>
                    </a:p>
                  </a:txBody>
                  <a:tcPr marL="9208" marR="9208" marT="9208" marB="0" anchor="ctr">
                    <a:solidFill>
                      <a:schemeClr val="accent4">
                        <a:lumMod val="20000"/>
                        <a:lumOff val="80000"/>
                      </a:schemeClr>
                    </a:solidFill>
                  </a:tcP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11,828</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1,494</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6,505</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rtl="0" fontAlgn="ctr"/>
                      <a:r>
                        <a:rPr lang="en-US" sz="2800" u="none" strike="noStrike" kern="1200" dirty="0">
                          <a:latin typeface="微軟正黑體" panose="020B0604030504040204" pitchFamily="34" charset="-120"/>
                          <a:ea typeface="微軟正黑體" panose="020B0604030504040204" pitchFamily="34" charset="-120"/>
                        </a:rPr>
                        <a:t>1,373</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rtl="0" fontAlgn="ctr"/>
                      <a:r>
                        <a:rPr lang="en-US" sz="2800" u="none" strike="noStrike" kern="1200" dirty="0">
                          <a:latin typeface="微軟正黑體" panose="020B0604030504040204" pitchFamily="34" charset="-120"/>
                          <a:ea typeface="微軟正黑體" panose="020B0604030504040204" pitchFamily="34" charset="-120"/>
                        </a:rPr>
                        <a:t>7,509</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28,709</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extLst>
                  <a:ext uri="{0D108BD9-81ED-4DB2-BD59-A6C34878D82A}">
                    <a16:rowId xmlns:a16="http://schemas.microsoft.com/office/drawing/2014/main" val="10003"/>
                  </a:ext>
                </a:extLst>
              </a:tr>
              <a:tr h="880082">
                <a:tc>
                  <a:txBody>
                    <a:bodyPr/>
                    <a:lstStyle/>
                    <a:p>
                      <a:pPr lvl="0" algn="ctr" fontAlgn="ctr"/>
                      <a:r>
                        <a:rPr lang="zh-TW" sz="2800" b="1" u="none" strike="noStrike" baseline="0" dirty="0">
                          <a:latin typeface="微軟正黑體" panose="020B0604030504040204" pitchFamily="34" charset="-120"/>
                          <a:ea typeface="微軟正黑體" panose="020B0604030504040204" pitchFamily="34" charset="-120"/>
                        </a:rPr>
                        <a:t>比</a:t>
                      </a:r>
                      <a:r>
                        <a:rPr lang="zh-TW" sz="2800" b="1" u="none" strike="noStrike" dirty="0">
                          <a:latin typeface="微軟正黑體" panose="020B0604030504040204" pitchFamily="34" charset="-120"/>
                          <a:ea typeface="微軟正黑體" panose="020B0604030504040204" pitchFamily="34" charset="-120"/>
                        </a:rPr>
                        <a:t>率</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solidFill>
                      <a:schemeClr val="accent4">
                        <a:lumMod val="20000"/>
                        <a:lumOff val="80000"/>
                      </a:schemeClr>
                    </a:solidFill>
                  </a:tcP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41.22%</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5.21%</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22.63%</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4.77%</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26.17%</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100%</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extLst>
                  <a:ext uri="{0D108BD9-81ED-4DB2-BD59-A6C34878D82A}">
                    <a16:rowId xmlns:a16="http://schemas.microsoft.com/office/drawing/2014/main" val="10004"/>
                  </a:ext>
                </a:extLst>
              </a:tr>
              <a:tr h="772658">
                <a:tc>
                  <a:txBody>
                    <a:bodyPr/>
                    <a:lstStyle/>
                    <a:p>
                      <a:pPr lvl="0" algn="ctr" fontAlgn="ctr"/>
                      <a:r>
                        <a:rPr lang="en-US" sz="2800" b="1" u="none" strike="noStrike" baseline="0" dirty="0">
                          <a:solidFill>
                            <a:srgbClr val="FF0000"/>
                          </a:solidFill>
                          <a:latin typeface="微軟正黑體" panose="020B0604030504040204" pitchFamily="34" charset="-120"/>
                          <a:ea typeface="微軟正黑體" panose="020B0604030504040204" pitchFamily="34" charset="-120"/>
                        </a:rPr>
                        <a:t>11</a:t>
                      </a:r>
                      <a:r>
                        <a:rPr lang="en-US" altLang="zh-TW" sz="2800" b="1" u="none" strike="noStrike" baseline="0" dirty="0">
                          <a:solidFill>
                            <a:srgbClr val="FF0000"/>
                          </a:solidFill>
                          <a:latin typeface="微軟正黑體" panose="020B0604030504040204" pitchFamily="34" charset="-120"/>
                          <a:ea typeface="微軟正黑體" panose="020B0604030504040204" pitchFamily="34" charset="-120"/>
                        </a:rPr>
                        <a:t>3</a:t>
                      </a:r>
                      <a:r>
                        <a:rPr lang="zh-TW" sz="2800" b="1" u="none" strike="noStrike" dirty="0">
                          <a:solidFill>
                            <a:srgbClr val="FF0000"/>
                          </a:solidFill>
                          <a:latin typeface="微軟正黑體" panose="020B0604030504040204" pitchFamily="34" charset="-120"/>
                          <a:ea typeface="微軟正黑體" panose="020B0604030504040204" pitchFamily="34" charset="-120"/>
                        </a:rPr>
                        <a:t>年</a:t>
                      </a:r>
                      <a:endParaRPr lang="en-US" sz="2800" b="1" i="0" u="none" strike="noStrike" dirty="0">
                        <a:solidFill>
                          <a:srgbClr val="FF0000"/>
                        </a:solidFill>
                        <a:latin typeface="微軟正黑體" panose="020B0604030504040204" pitchFamily="34" charset="-120"/>
                        <a:ea typeface="微軟正黑體" panose="020B0604030504040204" pitchFamily="34" charset="-120"/>
                      </a:endParaRPr>
                    </a:p>
                  </a:txBody>
                  <a:tcPr marL="9208" marR="9208" marT="9208" marB="0" anchor="ctr">
                    <a:solidFill>
                      <a:schemeClr val="accent4">
                        <a:lumMod val="20000"/>
                        <a:lumOff val="80000"/>
                      </a:schemeClr>
                    </a:solidFill>
                  </a:tcP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1</a:t>
                      </a:r>
                      <a:r>
                        <a:rPr lang="en-US" altLang="zh-TW" sz="2800" u="none" strike="noStrike" kern="1200" dirty="0">
                          <a:latin typeface="微軟正黑體" panose="020B0604030504040204" pitchFamily="34" charset="-120"/>
                          <a:ea typeface="微軟正黑體" panose="020B0604030504040204" pitchFamily="34" charset="-120"/>
                        </a:rPr>
                        <a:t>2</a:t>
                      </a:r>
                      <a:r>
                        <a:rPr lang="en-US" sz="2800" u="none" strike="noStrike" kern="1200" dirty="0">
                          <a:latin typeface="微軟正黑體" panose="020B0604030504040204" pitchFamily="34" charset="-120"/>
                          <a:ea typeface="微軟正黑體" panose="020B0604030504040204" pitchFamily="34" charset="-120"/>
                        </a:rPr>
                        <a:t>,141</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1,608</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fontAlgn="ctr"/>
                      <a:r>
                        <a:rPr lang="en-US" altLang="zh-TW" sz="2800" u="none" strike="noStrike" kern="1200" dirty="0">
                          <a:latin typeface="微軟正黑體" panose="020B0604030504040204" pitchFamily="34" charset="-120"/>
                          <a:ea typeface="微軟正黑體" panose="020B0604030504040204" pitchFamily="34" charset="-120"/>
                        </a:rPr>
                        <a:t>7</a:t>
                      </a:r>
                      <a:r>
                        <a:rPr lang="en-US" sz="2800" u="none" strike="noStrike" kern="1200" dirty="0">
                          <a:latin typeface="微軟正黑體" panose="020B0604030504040204" pitchFamily="34" charset="-120"/>
                          <a:ea typeface="微軟正黑體" panose="020B0604030504040204" pitchFamily="34" charset="-120"/>
                        </a:rPr>
                        <a:t>,012</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rtl="0" fontAlgn="ctr"/>
                      <a:r>
                        <a:rPr lang="en-US" sz="2800" u="none" strike="noStrike" kern="1200" dirty="0">
                          <a:latin typeface="微軟正黑體" panose="020B0604030504040204" pitchFamily="34" charset="-120"/>
                          <a:ea typeface="微軟正黑體" panose="020B0604030504040204" pitchFamily="34" charset="-120"/>
                        </a:rPr>
                        <a:t>1,310</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rtl="0" fontAlgn="ctr"/>
                      <a:r>
                        <a:rPr lang="en-US" sz="2800" u="none" strike="noStrike" kern="1200" dirty="0">
                          <a:latin typeface="微軟正黑體" panose="020B0604030504040204" pitchFamily="34" charset="-120"/>
                          <a:ea typeface="微軟正黑體" panose="020B0604030504040204" pitchFamily="34" charset="-120"/>
                        </a:rPr>
                        <a:t>7,307</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29,378</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extLst>
                  <a:ext uri="{0D108BD9-81ED-4DB2-BD59-A6C34878D82A}">
                    <a16:rowId xmlns:a16="http://schemas.microsoft.com/office/drawing/2014/main" val="10005"/>
                  </a:ext>
                </a:extLst>
              </a:tr>
              <a:tr h="807790">
                <a:tc>
                  <a:txBody>
                    <a:bodyPr/>
                    <a:lstStyle/>
                    <a:p>
                      <a:pPr lvl="0" algn="ctr" fontAlgn="ctr"/>
                      <a:r>
                        <a:rPr lang="zh-TW" sz="2800" b="1" u="none" strike="noStrike" baseline="0" dirty="0">
                          <a:latin typeface="微軟正黑體" panose="020B0604030504040204" pitchFamily="34" charset="-120"/>
                          <a:ea typeface="微軟正黑體" panose="020B0604030504040204" pitchFamily="34" charset="-120"/>
                        </a:rPr>
                        <a:t>比</a:t>
                      </a:r>
                      <a:r>
                        <a:rPr lang="zh-TW" sz="2800" b="1" u="none" strike="noStrike" dirty="0">
                          <a:latin typeface="微軟正黑體" panose="020B0604030504040204" pitchFamily="34" charset="-120"/>
                          <a:ea typeface="微軟正黑體" panose="020B0604030504040204" pitchFamily="34" charset="-120"/>
                        </a:rPr>
                        <a:t>率</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solidFill>
                      <a:schemeClr val="accent4">
                        <a:lumMod val="20000"/>
                        <a:lumOff val="80000"/>
                      </a:schemeClr>
                    </a:solidFill>
                  </a:tcP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4</a:t>
                      </a:r>
                      <a:r>
                        <a:rPr lang="en-US" altLang="zh-TW" sz="2800" u="none" strike="noStrike" kern="1200" dirty="0">
                          <a:latin typeface="微軟正黑體" panose="020B0604030504040204" pitchFamily="34" charset="-120"/>
                          <a:ea typeface="微軟正黑體" panose="020B0604030504040204" pitchFamily="34" charset="-120"/>
                        </a:rPr>
                        <a:t>1</a:t>
                      </a:r>
                      <a:r>
                        <a:rPr lang="en-US" sz="2800" u="none" strike="noStrike" kern="1200" dirty="0">
                          <a:latin typeface="微軟正黑體" panose="020B0604030504040204" pitchFamily="34" charset="-120"/>
                          <a:ea typeface="微軟正黑體" panose="020B0604030504040204" pitchFamily="34" charset="-120"/>
                        </a:rPr>
                        <a:t>.33%</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5.47%</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23.87%</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4.46%</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2</a:t>
                      </a:r>
                      <a:r>
                        <a:rPr lang="en-US" altLang="zh-TW" sz="2800" u="none" strike="noStrike" kern="1200" dirty="0">
                          <a:latin typeface="微軟正黑體" panose="020B0604030504040204" pitchFamily="34" charset="-120"/>
                          <a:ea typeface="微軟正黑體" panose="020B0604030504040204" pitchFamily="34" charset="-120"/>
                        </a:rPr>
                        <a:t>4</a:t>
                      </a:r>
                      <a:r>
                        <a:rPr lang="en-US" sz="2800" u="none" strike="noStrike" kern="1200" dirty="0">
                          <a:latin typeface="微軟正黑體" panose="020B0604030504040204" pitchFamily="34" charset="-120"/>
                          <a:ea typeface="微軟正黑體" panose="020B0604030504040204" pitchFamily="34" charset="-120"/>
                        </a:rPr>
                        <a:t>.</a:t>
                      </a:r>
                      <a:r>
                        <a:rPr lang="en-US" altLang="zh-TW" sz="2800" u="none" strike="noStrike" kern="1200" dirty="0">
                          <a:latin typeface="微軟正黑體" panose="020B0604030504040204" pitchFamily="34" charset="-120"/>
                          <a:ea typeface="微軟正黑體" panose="020B0604030504040204" pitchFamily="34" charset="-120"/>
                        </a:rPr>
                        <a:t>87</a:t>
                      </a:r>
                      <a:r>
                        <a:rPr lang="en-US" sz="2800" u="none" strike="noStrike" kern="1200" dirty="0">
                          <a:latin typeface="微軟正黑體" panose="020B0604030504040204" pitchFamily="34" charset="-120"/>
                          <a:ea typeface="微軟正黑體" panose="020B0604030504040204" pitchFamily="34" charset="-120"/>
                        </a:rPr>
                        <a:t>%</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tc>
                  <a:txBody>
                    <a:bodyPr/>
                    <a:lstStyle/>
                    <a:p>
                      <a:pPr lvl="0" algn="ctr" fontAlgn="ctr"/>
                      <a:r>
                        <a:rPr lang="en-US" sz="2800" u="none" strike="noStrike" kern="1200" dirty="0">
                          <a:latin typeface="微軟正黑體" panose="020B0604030504040204" pitchFamily="34" charset="-120"/>
                          <a:ea typeface="微軟正黑體" panose="020B0604030504040204" pitchFamily="34" charset="-120"/>
                        </a:rPr>
                        <a:t>100.00%</a:t>
                      </a:r>
                      <a:endParaRPr lang="en-US" sz="2800" b="1" u="none" strike="noStrike" kern="1200" dirty="0">
                        <a:solidFill>
                          <a:srgbClr val="000000"/>
                        </a:solidFill>
                        <a:latin typeface="微軟正黑體" panose="020B0604030504040204" pitchFamily="34" charset="-120"/>
                        <a:ea typeface="微軟正黑體" panose="020B0604030504040204" pitchFamily="34" charset="-120"/>
                      </a:endParaRPr>
                    </a:p>
                  </a:txBody>
                  <a:tcPr marL="9528" marR="9528" marT="9528" marB="0" anchor="ctr"/>
                </a:tc>
                <a:extLst>
                  <a:ext uri="{0D108BD9-81ED-4DB2-BD59-A6C34878D82A}">
                    <a16:rowId xmlns:a16="http://schemas.microsoft.com/office/drawing/2014/main" val="10006"/>
                  </a:ext>
                </a:extLst>
              </a:tr>
              <a:tr h="807790">
                <a:tc>
                  <a:txBody>
                    <a:bodyPr/>
                    <a:lstStyle/>
                    <a:p>
                      <a:pPr lvl="0" algn="ctr" fontAlgn="ctr"/>
                      <a:r>
                        <a:rPr lang="en-US" sz="2800" b="1" i="0" u="none" strike="noStrike" dirty="0">
                          <a:solidFill>
                            <a:srgbClr val="FF0000"/>
                          </a:solidFill>
                          <a:latin typeface="微軟正黑體" panose="020B0604030504040204" pitchFamily="34" charset="-120"/>
                          <a:ea typeface="微軟正黑體" panose="020B0604030504040204" pitchFamily="34" charset="-120"/>
                        </a:rPr>
                        <a:t>114</a:t>
                      </a:r>
                      <a:r>
                        <a:rPr lang="zh-TW" altLang="en-US" sz="2800" b="1" i="0" u="none" strike="noStrike" dirty="0">
                          <a:solidFill>
                            <a:srgbClr val="FF0000"/>
                          </a:solidFill>
                          <a:latin typeface="微軟正黑體" panose="020B0604030504040204" pitchFamily="34" charset="-120"/>
                          <a:ea typeface="微軟正黑體" panose="020B0604030504040204" pitchFamily="34" charset="-120"/>
                        </a:rPr>
                        <a:t>年</a:t>
                      </a:r>
                      <a:endParaRPr lang="en-US" sz="2800" b="1" i="0" u="none" strike="noStrike" dirty="0">
                        <a:solidFill>
                          <a:srgbClr val="FF0000"/>
                        </a:solidFill>
                        <a:latin typeface="微軟正黑體" panose="020B0604030504040204" pitchFamily="34" charset="-120"/>
                        <a:ea typeface="微軟正黑體" panose="020B0604030504040204" pitchFamily="34" charset="-120"/>
                      </a:endParaRPr>
                    </a:p>
                  </a:txBody>
                  <a:tcPr marL="9208" marR="9208" marT="9208" marB="0" anchor="ctr">
                    <a:solidFill>
                      <a:schemeClr val="accent4">
                        <a:lumMod val="20000"/>
                        <a:lumOff val="80000"/>
                      </a:schemeClr>
                    </a:solidFill>
                  </a:tcPr>
                </a:tc>
                <a:tc>
                  <a:txBody>
                    <a:bodyPr/>
                    <a:lstStyle/>
                    <a:p>
                      <a:pPr lvl="0" algn="ctr" fontAlgn="ctr"/>
                      <a:r>
                        <a:rPr lang="en-US" sz="2800" b="1" u="none" strike="noStrike" kern="1200" dirty="0">
                          <a:solidFill>
                            <a:srgbClr val="000000"/>
                          </a:solidFill>
                          <a:latin typeface="微軟正黑體" panose="020B0604030504040204" pitchFamily="34" charset="-120"/>
                          <a:ea typeface="微軟正黑體" panose="020B0604030504040204" pitchFamily="34" charset="-120"/>
                        </a:rPr>
                        <a:t>12,567</a:t>
                      </a:r>
                    </a:p>
                  </a:txBody>
                  <a:tcPr marL="9528" marR="9528" marT="9528" marB="0" anchor="ctr"/>
                </a:tc>
                <a:tc>
                  <a:txBody>
                    <a:bodyPr/>
                    <a:lstStyle/>
                    <a:p>
                      <a:pPr lvl="0" algn="ctr" fontAlgn="ctr"/>
                      <a:r>
                        <a:rPr lang="en-US" sz="2800" b="1" u="none" strike="noStrike" kern="1200" dirty="0">
                          <a:solidFill>
                            <a:srgbClr val="000000"/>
                          </a:solidFill>
                          <a:latin typeface="微軟正黑體" panose="020B0604030504040204" pitchFamily="34" charset="-120"/>
                          <a:ea typeface="微軟正黑體" panose="020B0604030504040204" pitchFamily="34" charset="-120"/>
                        </a:rPr>
                        <a:t>1,763</a:t>
                      </a:r>
                    </a:p>
                  </a:txBody>
                  <a:tcPr marL="9528" marR="9528" marT="9528" marB="0" anchor="ctr"/>
                </a:tc>
                <a:tc>
                  <a:txBody>
                    <a:bodyPr/>
                    <a:lstStyle/>
                    <a:p>
                      <a:pPr lvl="0" algn="ctr" fontAlgn="ctr"/>
                      <a:r>
                        <a:rPr lang="en-US" sz="2800" b="1" u="none" strike="noStrike" kern="1200" dirty="0">
                          <a:solidFill>
                            <a:srgbClr val="000000"/>
                          </a:solidFill>
                          <a:latin typeface="微軟正黑體" panose="020B0604030504040204" pitchFamily="34" charset="-120"/>
                          <a:ea typeface="微軟正黑體" panose="020B0604030504040204" pitchFamily="34" charset="-120"/>
                        </a:rPr>
                        <a:t>7,665</a:t>
                      </a:r>
                    </a:p>
                  </a:txBody>
                  <a:tcPr marL="9528" marR="9528" marT="9528" marB="0" anchor="ctr"/>
                </a:tc>
                <a:tc>
                  <a:txBody>
                    <a:bodyPr/>
                    <a:lstStyle/>
                    <a:p>
                      <a:pPr lvl="0" algn="ctr" fontAlgn="ctr"/>
                      <a:r>
                        <a:rPr lang="en-US" sz="2800" b="1" u="none" strike="noStrike" kern="1200" dirty="0">
                          <a:solidFill>
                            <a:srgbClr val="000000"/>
                          </a:solidFill>
                          <a:latin typeface="微軟正黑體" panose="020B0604030504040204" pitchFamily="34" charset="-120"/>
                          <a:ea typeface="微軟正黑體" panose="020B0604030504040204" pitchFamily="34" charset="-120"/>
                        </a:rPr>
                        <a:t>1,426</a:t>
                      </a:r>
                    </a:p>
                  </a:txBody>
                  <a:tcPr marL="9528" marR="9528" marT="9528" marB="0" anchor="ctr"/>
                </a:tc>
                <a:tc>
                  <a:txBody>
                    <a:bodyPr/>
                    <a:lstStyle/>
                    <a:p>
                      <a:pPr lvl="0" algn="ctr" fontAlgn="ctr"/>
                      <a:r>
                        <a:rPr lang="en-US" sz="2800" b="1" u="none" strike="noStrike" kern="1200" dirty="0">
                          <a:solidFill>
                            <a:srgbClr val="000000"/>
                          </a:solidFill>
                          <a:latin typeface="微軟正黑體" panose="020B0604030504040204" pitchFamily="34" charset="-120"/>
                          <a:ea typeface="微軟正黑體" panose="020B0604030504040204" pitchFamily="34" charset="-120"/>
                        </a:rPr>
                        <a:t>9,018</a:t>
                      </a:r>
                    </a:p>
                  </a:txBody>
                  <a:tcPr marL="9528" marR="9528" marT="9528" marB="0" anchor="ctr"/>
                </a:tc>
                <a:tc>
                  <a:txBody>
                    <a:bodyPr/>
                    <a:lstStyle/>
                    <a:p>
                      <a:pPr lvl="0" algn="ctr" fontAlgn="ctr"/>
                      <a:r>
                        <a:rPr lang="en-US" sz="2800" b="1" u="none" strike="noStrike" kern="1200" dirty="0">
                          <a:solidFill>
                            <a:srgbClr val="000000"/>
                          </a:solidFill>
                          <a:latin typeface="微軟正黑體" panose="020B0604030504040204" pitchFamily="34" charset="-120"/>
                          <a:ea typeface="微軟正黑體" panose="020B0604030504040204" pitchFamily="34" charset="-120"/>
                        </a:rPr>
                        <a:t>32,412</a:t>
                      </a:r>
                    </a:p>
                  </a:txBody>
                  <a:tcPr marL="9528" marR="9528" marT="9528" marB="0" anchor="ctr"/>
                </a:tc>
                <a:extLst>
                  <a:ext uri="{0D108BD9-81ED-4DB2-BD59-A6C34878D82A}">
                    <a16:rowId xmlns:a16="http://schemas.microsoft.com/office/drawing/2014/main" val="1120454196"/>
                  </a:ext>
                </a:extLst>
              </a:tr>
              <a:tr h="807790">
                <a:tc>
                  <a:txBody>
                    <a:bodyPr/>
                    <a:lstStyle/>
                    <a:p>
                      <a:pPr lvl="0" algn="ctr" fontAlgn="ctr"/>
                      <a:r>
                        <a:rPr lang="zh-TW" altLang="en-US" sz="2800" b="1" i="0" u="none" strike="noStrike" dirty="0">
                          <a:solidFill>
                            <a:srgbClr val="000000"/>
                          </a:solidFill>
                          <a:latin typeface="微軟正黑體" panose="020B0604030504040204" pitchFamily="34" charset="-120"/>
                          <a:ea typeface="微軟正黑體" panose="020B0604030504040204" pitchFamily="34" charset="-120"/>
                        </a:rPr>
                        <a:t>比率</a:t>
                      </a:r>
                      <a:endParaRPr lang="en-US" sz="2800" b="1" i="0" u="none" strike="noStrike" dirty="0">
                        <a:solidFill>
                          <a:srgbClr val="000000"/>
                        </a:solidFill>
                        <a:latin typeface="微軟正黑體" panose="020B0604030504040204" pitchFamily="34" charset="-120"/>
                        <a:ea typeface="微軟正黑體" panose="020B0604030504040204" pitchFamily="34" charset="-120"/>
                      </a:endParaRPr>
                    </a:p>
                  </a:txBody>
                  <a:tcPr marL="9208" marR="9208" marT="9208" marB="0" anchor="ctr">
                    <a:solidFill>
                      <a:schemeClr val="accent4">
                        <a:lumMod val="20000"/>
                        <a:lumOff val="80000"/>
                      </a:schemeClr>
                    </a:solidFill>
                  </a:tcPr>
                </a:tc>
                <a:tc>
                  <a:txBody>
                    <a:bodyPr/>
                    <a:lstStyle/>
                    <a:p>
                      <a:pPr lvl="0" algn="ctr" fontAlgn="ctr"/>
                      <a:r>
                        <a:rPr lang="en-US" sz="2800" b="1" u="none" strike="noStrike" kern="1200" dirty="0">
                          <a:solidFill>
                            <a:srgbClr val="000000"/>
                          </a:solidFill>
                          <a:latin typeface="微軟正黑體" panose="020B0604030504040204" pitchFamily="34" charset="-120"/>
                          <a:ea typeface="微軟正黑體" panose="020B0604030504040204" pitchFamily="34" charset="-120"/>
                        </a:rPr>
                        <a:t>38.77%</a:t>
                      </a:r>
                    </a:p>
                  </a:txBody>
                  <a:tcPr marL="9528" marR="9528" marT="9528" marB="0" anchor="ctr"/>
                </a:tc>
                <a:tc>
                  <a:txBody>
                    <a:bodyPr/>
                    <a:lstStyle/>
                    <a:p>
                      <a:pPr lvl="0" algn="ctr" fontAlgn="ctr"/>
                      <a:r>
                        <a:rPr lang="en-US" sz="2800" b="1" u="none" strike="noStrike" kern="1200" dirty="0">
                          <a:solidFill>
                            <a:srgbClr val="000000"/>
                          </a:solidFill>
                          <a:latin typeface="微軟正黑體" panose="020B0604030504040204" pitchFamily="34" charset="-120"/>
                          <a:ea typeface="微軟正黑體" panose="020B0604030504040204" pitchFamily="34" charset="-120"/>
                        </a:rPr>
                        <a:t>5.36%</a:t>
                      </a:r>
                    </a:p>
                  </a:txBody>
                  <a:tcPr marL="9528" marR="9528" marT="9528" marB="0" anchor="ctr"/>
                </a:tc>
                <a:tc>
                  <a:txBody>
                    <a:bodyPr/>
                    <a:lstStyle/>
                    <a:p>
                      <a:pPr lvl="0" algn="ctr" fontAlgn="ctr"/>
                      <a:r>
                        <a:rPr lang="en-US" sz="2800" b="1" u="none" strike="noStrike" kern="1200" dirty="0">
                          <a:solidFill>
                            <a:srgbClr val="000000"/>
                          </a:solidFill>
                          <a:latin typeface="微軟正黑體" panose="020B0604030504040204" pitchFamily="34" charset="-120"/>
                          <a:ea typeface="微軟正黑體" panose="020B0604030504040204" pitchFamily="34" charset="-120"/>
                        </a:rPr>
                        <a:t>23.65%</a:t>
                      </a:r>
                    </a:p>
                  </a:txBody>
                  <a:tcPr marL="9528" marR="9528" marT="9528" marB="0" anchor="ctr"/>
                </a:tc>
                <a:tc>
                  <a:txBody>
                    <a:bodyPr/>
                    <a:lstStyle/>
                    <a:p>
                      <a:pPr lvl="0" algn="ctr" fontAlgn="ctr"/>
                      <a:r>
                        <a:rPr lang="en-US" sz="2800" b="1" u="none" strike="noStrike" kern="1200" dirty="0">
                          <a:solidFill>
                            <a:srgbClr val="000000"/>
                          </a:solidFill>
                          <a:latin typeface="微軟正黑體" panose="020B0604030504040204" pitchFamily="34" charset="-120"/>
                          <a:ea typeface="微軟正黑體" panose="020B0604030504040204" pitchFamily="34" charset="-120"/>
                        </a:rPr>
                        <a:t>4.40%</a:t>
                      </a:r>
                    </a:p>
                  </a:txBody>
                  <a:tcPr marL="9528" marR="9528" marT="9528" marB="0" anchor="ctr"/>
                </a:tc>
                <a:tc>
                  <a:txBody>
                    <a:bodyPr/>
                    <a:lstStyle/>
                    <a:p>
                      <a:pPr lvl="0" algn="ctr" fontAlgn="ctr"/>
                      <a:r>
                        <a:rPr lang="en-US" sz="2800" b="1" u="none" strike="noStrike" kern="1200" dirty="0">
                          <a:solidFill>
                            <a:srgbClr val="000000"/>
                          </a:solidFill>
                          <a:latin typeface="微軟正黑體" panose="020B0604030504040204" pitchFamily="34" charset="-120"/>
                          <a:ea typeface="微軟正黑體" panose="020B0604030504040204" pitchFamily="34" charset="-120"/>
                        </a:rPr>
                        <a:t>27.82%</a:t>
                      </a:r>
                    </a:p>
                  </a:txBody>
                  <a:tcPr marL="9528" marR="9528" marT="9528" marB="0" anchor="ctr"/>
                </a:tc>
                <a:tc>
                  <a:txBody>
                    <a:bodyPr/>
                    <a:lstStyle/>
                    <a:p>
                      <a:pPr lvl="0" algn="ctr" fontAlgn="ctr"/>
                      <a:r>
                        <a:rPr lang="en-US" sz="2800" b="1" u="none" strike="noStrike" kern="1200" dirty="0">
                          <a:solidFill>
                            <a:srgbClr val="000000"/>
                          </a:solidFill>
                          <a:latin typeface="微軟正黑體" panose="020B0604030504040204" pitchFamily="34" charset="-120"/>
                          <a:ea typeface="微軟正黑體" panose="020B0604030504040204" pitchFamily="34" charset="-120"/>
                        </a:rPr>
                        <a:t>100%</a:t>
                      </a:r>
                    </a:p>
                  </a:txBody>
                  <a:tcPr marL="9528" marR="9528" marT="9528" marB="0" anchor="ctr"/>
                </a:tc>
                <a:extLst>
                  <a:ext uri="{0D108BD9-81ED-4DB2-BD59-A6C34878D82A}">
                    <a16:rowId xmlns:a16="http://schemas.microsoft.com/office/drawing/2014/main" val="626501161"/>
                  </a:ext>
                </a:extLst>
              </a:tr>
            </a:tbl>
          </a:graphicData>
        </a:graphic>
      </p:graphicFrame>
      <p:pic>
        <p:nvPicPr>
          <p:cNvPr id="34" name="圖片 3"/>
          <p:cNvPicPr>
            <a:picLocks noChangeAspect="1"/>
          </p:cNvPicPr>
          <p:nvPr/>
        </p:nvPicPr>
        <p:blipFill>
          <a:blip r:embed="rId4"/>
          <a:stretch>
            <a:fillRect/>
          </a:stretch>
        </p:blipFill>
        <p:spPr>
          <a:xfrm>
            <a:off x="288237" y="8659208"/>
            <a:ext cx="1712015" cy="1317343"/>
          </a:xfrm>
          <a:prstGeom prst="rect">
            <a:avLst/>
          </a:prstGeom>
          <a:noFill/>
          <a:ln cap="flat">
            <a:noFill/>
          </a:ln>
        </p:spPr>
      </p:pic>
      <p:sp>
        <p:nvSpPr>
          <p:cNvPr id="35" name="矩形 34">
            <a:extLst>
              <a:ext uri="{FF2B5EF4-FFF2-40B4-BE49-F238E27FC236}">
                <a16:creationId xmlns:a16="http://schemas.microsoft.com/office/drawing/2014/main" id="{07402D6D-CBB9-4E4C-8028-4F49D1CC055E}"/>
              </a:ext>
            </a:extLst>
          </p:cNvPr>
          <p:cNvSpPr/>
          <p:nvPr/>
        </p:nvSpPr>
        <p:spPr>
          <a:xfrm>
            <a:off x="1531272" y="8076134"/>
            <a:ext cx="15667879" cy="159475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C59341-2AAA-4A11-9223-2AA8B8231302}"/>
              </a:ext>
            </a:extLst>
          </p:cNvPr>
          <p:cNvSpPr>
            <a:spLocks noGrp="1"/>
          </p:cNvSpPr>
          <p:nvPr>
            <p:ph type="title"/>
          </p:nvPr>
        </p:nvSpPr>
        <p:spPr>
          <a:xfrm>
            <a:off x="592667" y="425466"/>
            <a:ext cx="17102666" cy="2151601"/>
          </a:xfrm>
        </p:spPr>
        <p:txBody>
          <a:bodyPr>
            <a:normAutofit fontScale="90000"/>
          </a:bodyPr>
          <a:lstStyle/>
          <a:p>
            <a:pPr algn="ctr"/>
            <a:r>
              <a:rPr lang="zh-TW" altLang="en-US" b="1" dirty="0">
                <a:latin typeface="微軟正黑體" panose="020B0604030504040204" pitchFamily="34" charset="-120"/>
                <a:ea typeface="微軟正黑體" panose="020B0604030504040204" pitchFamily="34" charset="-120"/>
              </a:rPr>
              <a:t>遭遇性影像外流，冷靜應對四步驟</a:t>
            </a:r>
          </a:p>
        </p:txBody>
      </p:sp>
      <p:graphicFrame>
        <p:nvGraphicFramePr>
          <p:cNvPr id="4" name="內容版面配置區 3">
            <a:extLst>
              <a:ext uri="{FF2B5EF4-FFF2-40B4-BE49-F238E27FC236}">
                <a16:creationId xmlns:a16="http://schemas.microsoft.com/office/drawing/2014/main" id="{22E8E9F4-64F3-4AAE-95BA-8D719CD67223}"/>
              </a:ext>
            </a:extLst>
          </p:cNvPr>
          <p:cNvGraphicFramePr>
            <a:graphicFrameLocks noGrp="1"/>
          </p:cNvGraphicFramePr>
          <p:nvPr>
            <p:ph idx="1"/>
            <p:extLst>
              <p:ext uri="{D42A27DB-BD31-4B8C-83A1-F6EECF244321}">
                <p14:modId xmlns:p14="http://schemas.microsoft.com/office/powerpoint/2010/main" val="4174036682"/>
              </p:ext>
            </p:extLst>
          </p:nvPr>
        </p:nvGraphicFramePr>
        <p:xfrm>
          <a:off x="728134" y="2577067"/>
          <a:ext cx="16831733" cy="6790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方塊 5">
            <a:extLst>
              <a:ext uri="{FF2B5EF4-FFF2-40B4-BE49-F238E27FC236}">
                <a16:creationId xmlns:a16="http://schemas.microsoft.com/office/drawing/2014/main" id="{85C2E55D-CE00-4AE0-93C6-66138BC93343}"/>
              </a:ext>
            </a:extLst>
          </p:cNvPr>
          <p:cNvSpPr txBox="1"/>
          <p:nvPr/>
        </p:nvSpPr>
        <p:spPr>
          <a:xfrm>
            <a:off x="13800666" y="9367334"/>
            <a:ext cx="4250268" cy="369332"/>
          </a:xfrm>
          <a:prstGeom prst="rect">
            <a:avLst/>
          </a:prstGeom>
          <a:noFill/>
        </p:spPr>
        <p:txBody>
          <a:bodyPr wrap="square">
            <a:spAutoFit/>
          </a:bodyPr>
          <a:lstStyle/>
          <a:p>
            <a:r>
              <a:rPr lang="zh-TW" altLang="en-US" b="0" i="0" dirty="0">
                <a:effectLst/>
                <a:latin typeface="微軟正黑體" panose="020B0604030504040204" pitchFamily="34" charset="-120"/>
                <a:ea typeface="微軟正黑體" panose="020B0604030504040204" pitchFamily="34" charset="-120"/>
              </a:rPr>
              <a:t>資料來源：衛生福利部</a:t>
            </a:r>
            <a:r>
              <a:rPr lang="zh-TW" altLang="en-US" dirty="0">
                <a:latin typeface="微軟正黑體" panose="020B0604030504040204" pitchFamily="34" charset="-120"/>
                <a:ea typeface="微軟正黑體" panose="020B0604030504040204" pitchFamily="34" charset="-120"/>
              </a:rPr>
              <a:t>性影像處理中心</a:t>
            </a:r>
          </a:p>
        </p:txBody>
      </p:sp>
      <p:pic>
        <p:nvPicPr>
          <p:cNvPr id="3" name="圖片 2">
            <a:extLst>
              <a:ext uri="{FF2B5EF4-FFF2-40B4-BE49-F238E27FC236}">
                <a16:creationId xmlns:a16="http://schemas.microsoft.com/office/drawing/2014/main" id="{A52E41D3-7031-3EE8-4C0E-64BAEA1468DD}"/>
              </a:ext>
            </a:extLst>
          </p:cNvPr>
          <p:cNvPicPr>
            <a:picLocks noChangeAspect="1"/>
          </p:cNvPicPr>
          <p:nvPr/>
        </p:nvPicPr>
        <p:blipFill>
          <a:blip r:embed="rId7"/>
          <a:stretch>
            <a:fillRect/>
          </a:stretch>
        </p:blipFill>
        <p:spPr>
          <a:xfrm>
            <a:off x="237066" y="8474898"/>
            <a:ext cx="1956986" cy="1505843"/>
          </a:xfrm>
          <a:prstGeom prst="rect">
            <a:avLst/>
          </a:prstGeom>
        </p:spPr>
      </p:pic>
    </p:spTree>
    <p:extLst>
      <p:ext uri="{BB962C8B-B14F-4D97-AF65-F5344CB8AC3E}">
        <p14:creationId xmlns:p14="http://schemas.microsoft.com/office/powerpoint/2010/main" val="36560527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圓角 9">
            <a:extLst>
              <a:ext uri="{FF2B5EF4-FFF2-40B4-BE49-F238E27FC236}">
                <a16:creationId xmlns:a16="http://schemas.microsoft.com/office/drawing/2014/main" id="{4DE3C11B-6974-4E8B-B15A-D474BB6B223B}"/>
              </a:ext>
            </a:extLst>
          </p:cNvPr>
          <p:cNvSpPr/>
          <p:nvPr/>
        </p:nvSpPr>
        <p:spPr>
          <a:xfrm>
            <a:off x="14698945" y="4452041"/>
            <a:ext cx="2800350" cy="352005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微軟正黑體" panose="020B0604030504040204" pitchFamily="34" charset="-120"/>
              <a:ea typeface="微軟正黑體" panose="020B0604030504040204" pitchFamily="34" charset="-120"/>
            </a:endParaRPr>
          </a:p>
        </p:txBody>
      </p:sp>
      <p:sp>
        <p:nvSpPr>
          <p:cNvPr id="9" name="矩形: 圓角 8">
            <a:extLst>
              <a:ext uri="{FF2B5EF4-FFF2-40B4-BE49-F238E27FC236}">
                <a16:creationId xmlns:a16="http://schemas.microsoft.com/office/drawing/2014/main" id="{AF6F5619-CD66-4BEA-BC19-4200360E06C5}"/>
              </a:ext>
            </a:extLst>
          </p:cNvPr>
          <p:cNvSpPr/>
          <p:nvPr/>
        </p:nvSpPr>
        <p:spPr>
          <a:xfrm>
            <a:off x="10548407" y="4490965"/>
            <a:ext cx="2800350" cy="352005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微軟正黑體" panose="020B0604030504040204" pitchFamily="34" charset="-120"/>
              <a:ea typeface="微軟正黑體" panose="020B0604030504040204" pitchFamily="34" charset="-120"/>
            </a:endParaRPr>
          </a:p>
        </p:txBody>
      </p:sp>
      <p:sp>
        <p:nvSpPr>
          <p:cNvPr id="8" name="矩形: 圓角 7">
            <a:extLst>
              <a:ext uri="{FF2B5EF4-FFF2-40B4-BE49-F238E27FC236}">
                <a16:creationId xmlns:a16="http://schemas.microsoft.com/office/drawing/2014/main" id="{C6FF0566-6914-42CF-A4D3-6790684B1516}"/>
              </a:ext>
            </a:extLst>
          </p:cNvPr>
          <p:cNvSpPr/>
          <p:nvPr/>
        </p:nvSpPr>
        <p:spPr>
          <a:xfrm>
            <a:off x="6083298" y="4490965"/>
            <a:ext cx="2800350" cy="352005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微軟正黑體" panose="020B0604030504040204" pitchFamily="34" charset="-120"/>
              <a:ea typeface="微軟正黑體" panose="020B0604030504040204" pitchFamily="34" charset="-120"/>
            </a:endParaRPr>
          </a:p>
        </p:txBody>
      </p:sp>
      <p:sp>
        <p:nvSpPr>
          <p:cNvPr id="3" name="矩形: 圓角 2">
            <a:extLst>
              <a:ext uri="{FF2B5EF4-FFF2-40B4-BE49-F238E27FC236}">
                <a16:creationId xmlns:a16="http://schemas.microsoft.com/office/drawing/2014/main" id="{893CE7BC-B6A2-4BCA-AB20-AF36E3F26AA4}"/>
              </a:ext>
            </a:extLst>
          </p:cNvPr>
          <p:cNvSpPr/>
          <p:nvPr/>
        </p:nvSpPr>
        <p:spPr>
          <a:xfrm>
            <a:off x="1891649" y="4452041"/>
            <a:ext cx="2800350" cy="352005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微軟正黑體" panose="020B0604030504040204" pitchFamily="34" charset="-120"/>
              <a:ea typeface="微軟正黑體" panose="020B0604030504040204" pitchFamily="34" charset="-120"/>
            </a:endParaRPr>
          </a:p>
        </p:txBody>
      </p:sp>
      <p:sp>
        <p:nvSpPr>
          <p:cNvPr id="2" name="標題 1">
            <a:extLst>
              <a:ext uri="{FF2B5EF4-FFF2-40B4-BE49-F238E27FC236}">
                <a16:creationId xmlns:a16="http://schemas.microsoft.com/office/drawing/2014/main" id="{7DC59341-2AAA-4A11-9223-2AA8B8231302}"/>
              </a:ext>
            </a:extLst>
          </p:cNvPr>
          <p:cNvSpPr>
            <a:spLocks noGrp="1"/>
          </p:cNvSpPr>
          <p:nvPr>
            <p:ph type="title"/>
          </p:nvPr>
        </p:nvSpPr>
        <p:spPr/>
        <p:txBody>
          <a:bodyPr/>
          <a:lstStyle/>
          <a:p>
            <a:pPr algn="l" rtl="0"/>
            <a:r>
              <a:rPr lang="zh-TW" altLang="en-US" sz="9600" b="1" i="0" dirty="0">
                <a:solidFill>
                  <a:srgbClr val="17726D"/>
                </a:solidFill>
                <a:effectLst/>
                <a:latin typeface="微軟正黑體" panose="020B0604030504040204" pitchFamily="34" charset="-120"/>
                <a:ea typeface="微軟正黑體" panose="020B0604030504040204" pitchFamily="34" charset="-120"/>
              </a:rPr>
              <a:t>性影像下架處理</a:t>
            </a:r>
            <a:endParaRPr lang="zh-TW" altLang="en-US" sz="9600" dirty="0">
              <a:effectLst/>
              <a:latin typeface="微軟正黑體" panose="020B0604030504040204" pitchFamily="34" charset="-120"/>
              <a:ea typeface="微軟正黑體" panose="020B0604030504040204" pitchFamily="34" charset="-120"/>
            </a:endParaRPr>
          </a:p>
        </p:txBody>
      </p:sp>
      <p:graphicFrame>
        <p:nvGraphicFramePr>
          <p:cNvPr id="6" name="內容版面配置區 5">
            <a:extLst>
              <a:ext uri="{FF2B5EF4-FFF2-40B4-BE49-F238E27FC236}">
                <a16:creationId xmlns:a16="http://schemas.microsoft.com/office/drawing/2014/main" id="{0265BFE6-C0F1-408F-B195-454393A7C978}"/>
              </a:ext>
            </a:extLst>
          </p:cNvPr>
          <p:cNvGraphicFramePr>
            <a:graphicFrameLocks noGrp="1"/>
          </p:cNvGraphicFramePr>
          <p:nvPr>
            <p:ph idx="1"/>
          </p:nvPr>
        </p:nvGraphicFramePr>
        <p:xfrm>
          <a:off x="788705" y="3388783"/>
          <a:ext cx="17025161" cy="5947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a:extLst>
              <a:ext uri="{FF2B5EF4-FFF2-40B4-BE49-F238E27FC236}">
                <a16:creationId xmlns:a16="http://schemas.microsoft.com/office/drawing/2014/main" id="{ED4D3A72-B6CD-432B-BC7E-60269627DB07}"/>
              </a:ext>
            </a:extLst>
          </p:cNvPr>
          <p:cNvSpPr txBox="1"/>
          <p:nvPr/>
        </p:nvSpPr>
        <p:spPr>
          <a:xfrm>
            <a:off x="1346077" y="9007648"/>
            <a:ext cx="8869891" cy="707886"/>
          </a:xfrm>
          <a:prstGeom prst="rect">
            <a:avLst/>
          </a:prstGeom>
          <a:noFill/>
        </p:spPr>
        <p:txBody>
          <a:bodyPr wrap="square">
            <a:spAutoFit/>
          </a:bodyPr>
          <a:lstStyle/>
          <a:p>
            <a:r>
              <a:rPr lang="zh-TW" altLang="en-US" sz="4000" dirty="0">
                <a:latin typeface="微軟正黑體" panose="020B0604030504040204" pitchFamily="34" charset="-120"/>
                <a:ea typeface="微軟正黑體" panose="020B0604030504040204" pitchFamily="34" charset="-120"/>
                <a:hlinkClick r:id="rId8"/>
              </a:rPr>
              <a:t>https://siarc.mohw.gov.tw/</a:t>
            </a:r>
            <a:endParaRPr lang="zh-TW" altLang="en-US" sz="4000" dirty="0">
              <a:latin typeface="微軟正黑體" panose="020B0604030504040204" pitchFamily="34" charset="-120"/>
              <a:ea typeface="微軟正黑體" panose="020B0604030504040204" pitchFamily="34" charset="-120"/>
            </a:endParaRPr>
          </a:p>
        </p:txBody>
      </p:sp>
      <p:pic>
        <p:nvPicPr>
          <p:cNvPr id="7" name="圖形 6">
            <a:extLst>
              <a:ext uri="{FF2B5EF4-FFF2-40B4-BE49-F238E27FC236}">
                <a16:creationId xmlns:a16="http://schemas.microsoft.com/office/drawing/2014/main" id="{1EC2378D-6828-435D-B3F1-4A5BF73D5E2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9255" y="7997216"/>
            <a:ext cx="4353493" cy="1038141"/>
          </a:xfrm>
          <a:prstGeom prst="rect">
            <a:avLst/>
          </a:prstGeom>
        </p:spPr>
      </p:pic>
      <p:pic>
        <p:nvPicPr>
          <p:cNvPr id="11" name="圖片 10">
            <a:extLst>
              <a:ext uri="{FF2B5EF4-FFF2-40B4-BE49-F238E27FC236}">
                <a16:creationId xmlns:a16="http://schemas.microsoft.com/office/drawing/2014/main" id="{76FF9078-1ADB-3CDE-CCA5-5D1A8CAC61E8}"/>
              </a:ext>
            </a:extLst>
          </p:cNvPr>
          <p:cNvPicPr>
            <a:picLocks noChangeAspect="1"/>
          </p:cNvPicPr>
          <p:nvPr/>
        </p:nvPicPr>
        <p:blipFill>
          <a:blip r:embed="rId11"/>
          <a:stretch>
            <a:fillRect/>
          </a:stretch>
        </p:blipFill>
        <p:spPr>
          <a:xfrm>
            <a:off x="16193428" y="8439678"/>
            <a:ext cx="1956986" cy="1505843"/>
          </a:xfrm>
          <a:prstGeom prst="rect">
            <a:avLst/>
          </a:prstGeom>
        </p:spPr>
      </p:pic>
    </p:spTree>
    <p:extLst>
      <p:ext uri="{BB962C8B-B14F-4D97-AF65-F5344CB8AC3E}">
        <p14:creationId xmlns:p14="http://schemas.microsoft.com/office/powerpoint/2010/main" val="5161291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C59341-2AAA-4A11-9223-2AA8B8231302}"/>
              </a:ext>
            </a:extLst>
          </p:cNvPr>
          <p:cNvSpPr>
            <a:spLocks noGrp="1"/>
          </p:cNvSpPr>
          <p:nvPr>
            <p:ph type="title"/>
          </p:nvPr>
        </p:nvSpPr>
        <p:spPr>
          <a:xfrm>
            <a:off x="865272" y="-170975"/>
            <a:ext cx="17102666" cy="2151601"/>
          </a:xfrm>
        </p:spPr>
        <p:txBody>
          <a:bodyPr>
            <a:normAutofit/>
          </a:bodyPr>
          <a:lstStyle/>
          <a:p>
            <a:pPr algn="ctr"/>
            <a:r>
              <a:rPr lang="zh-TW" altLang="en-US" sz="6600" b="1" dirty="0">
                <a:latin typeface="微軟正黑體" panose="020B0604030504040204" pitchFamily="34" charset="-120"/>
                <a:ea typeface="微軟正黑體" panose="020B0604030504040204" pitchFamily="34" charset="-120"/>
              </a:rPr>
              <a:t>什麼行為會觸法？</a:t>
            </a:r>
          </a:p>
        </p:txBody>
      </p:sp>
      <p:graphicFrame>
        <p:nvGraphicFramePr>
          <p:cNvPr id="5" name="表格 7">
            <a:extLst>
              <a:ext uri="{FF2B5EF4-FFF2-40B4-BE49-F238E27FC236}">
                <a16:creationId xmlns:a16="http://schemas.microsoft.com/office/drawing/2014/main" id="{ABD229E4-A184-4FBD-B6F1-0228E07FE826}"/>
              </a:ext>
            </a:extLst>
          </p:cNvPr>
          <p:cNvGraphicFramePr>
            <a:graphicFrameLocks noGrp="1"/>
          </p:cNvGraphicFramePr>
          <p:nvPr>
            <p:extLst>
              <p:ext uri="{D42A27DB-BD31-4B8C-83A1-F6EECF244321}">
                <p14:modId xmlns:p14="http://schemas.microsoft.com/office/powerpoint/2010/main" val="3912275998"/>
              </p:ext>
            </p:extLst>
          </p:nvPr>
        </p:nvGraphicFramePr>
        <p:xfrm>
          <a:off x="1550226" y="1353960"/>
          <a:ext cx="15660158" cy="8898001"/>
        </p:xfrm>
        <a:graphic>
          <a:graphicData uri="http://schemas.openxmlformats.org/drawingml/2006/table">
            <a:tbl>
              <a:tblPr firstRow="1" bandRow="1">
                <a:tableStyleId>{C4B1156A-380E-4F78-BDF5-A606A8083BF9}</a:tableStyleId>
              </a:tblPr>
              <a:tblGrid>
                <a:gridCol w="6281809">
                  <a:extLst>
                    <a:ext uri="{9D8B030D-6E8A-4147-A177-3AD203B41FA5}">
                      <a16:colId xmlns:a16="http://schemas.microsoft.com/office/drawing/2014/main" val="3706778745"/>
                    </a:ext>
                  </a:extLst>
                </a:gridCol>
                <a:gridCol w="3349321">
                  <a:extLst>
                    <a:ext uri="{9D8B030D-6E8A-4147-A177-3AD203B41FA5}">
                      <a16:colId xmlns:a16="http://schemas.microsoft.com/office/drawing/2014/main" val="3065187611"/>
                    </a:ext>
                  </a:extLst>
                </a:gridCol>
                <a:gridCol w="6029028">
                  <a:extLst>
                    <a:ext uri="{9D8B030D-6E8A-4147-A177-3AD203B41FA5}">
                      <a16:colId xmlns:a16="http://schemas.microsoft.com/office/drawing/2014/main" val="1742092946"/>
                    </a:ext>
                  </a:extLst>
                </a:gridCol>
              </a:tblGrid>
              <a:tr h="1077481">
                <a:tc>
                  <a:txBody>
                    <a:bodyPr/>
                    <a:lstStyle/>
                    <a:p>
                      <a:pPr algn="ctr"/>
                      <a:r>
                        <a:rPr lang="zh-TW" altLang="en-US" sz="4000" dirty="0">
                          <a:solidFill>
                            <a:schemeClr val="tx1"/>
                          </a:solidFill>
                          <a:latin typeface="微軟正黑體" panose="020B0604030504040204" pitchFamily="34" charset="-120"/>
                          <a:ea typeface="微軟正黑體" panose="020B0604030504040204" pitchFamily="34" charset="-120"/>
                        </a:rPr>
                        <a:t>行為模式</a:t>
                      </a:r>
                    </a:p>
                  </a:txBody>
                  <a:tcPr anchor="ctr"/>
                </a:tc>
                <a:tc>
                  <a:txBody>
                    <a:bodyPr/>
                    <a:lstStyle/>
                    <a:p>
                      <a:pPr algn="ctr"/>
                      <a:r>
                        <a:rPr lang="zh-TW" altLang="en-US" sz="4000" dirty="0">
                          <a:solidFill>
                            <a:schemeClr val="tx1"/>
                          </a:solidFill>
                          <a:latin typeface="微軟正黑體" panose="020B0604030504040204" pitchFamily="34" charset="-120"/>
                          <a:ea typeface="微軟正黑體" panose="020B0604030504040204" pitchFamily="34" charset="-120"/>
                        </a:rPr>
                        <a:t>法條依據</a:t>
                      </a:r>
                    </a:p>
                  </a:txBody>
                  <a:tcPr anchor="ctr"/>
                </a:tc>
                <a:tc>
                  <a:txBody>
                    <a:bodyPr/>
                    <a:lstStyle/>
                    <a:p>
                      <a:pPr algn="ctr"/>
                      <a:r>
                        <a:rPr lang="zh-TW" altLang="en-US" sz="4000" dirty="0">
                          <a:solidFill>
                            <a:schemeClr val="tx1"/>
                          </a:solidFill>
                          <a:latin typeface="微軟正黑體" panose="020B0604030504040204" pitchFamily="34" charset="-120"/>
                          <a:ea typeface="微軟正黑體" panose="020B0604030504040204" pitchFamily="34" charset="-120"/>
                        </a:rPr>
                        <a:t>最重刑責</a:t>
                      </a:r>
                      <a:endParaRPr lang="en-US" altLang="zh-TW" sz="4000" dirty="0">
                        <a:solidFill>
                          <a:schemeClr val="tx1"/>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330939876"/>
                  </a:ext>
                </a:extLst>
              </a:tr>
              <a:tr h="885601">
                <a:tc>
                  <a:txBody>
                    <a:bodyPr/>
                    <a:lstStyle/>
                    <a:p>
                      <a:pPr algn="l"/>
                      <a:r>
                        <a:rPr lang="zh-TW" altLang="zh-TW" sz="2700" kern="1200" dirty="0">
                          <a:solidFill>
                            <a:schemeClr val="tx1"/>
                          </a:solidFill>
                          <a:effectLst/>
                          <a:latin typeface="微軟正黑體" panose="020B0604030504040204" pitchFamily="34" charset="-120"/>
                          <a:ea typeface="微軟正黑體" panose="020B0604030504040204" pitchFamily="34" charset="-120"/>
                        </a:rPr>
                        <a:t>未經同意無故攝錄性影像</a:t>
                      </a:r>
                      <a:br>
                        <a:rPr lang="en-US" altLang="zh-TW" sz="2700" kern="1200" dirty="0">
                          <a:solidFill>
                            <a:schemeClr val="tx1"/>
                          </a:solidFill>
                          <a:effectLst/>
                          <a:latin typeface="微軟正黑體" panose="020B0604030504040204" pitchFamily="34" charset="-120"/>
                          <a:ea typeface="微軟正黑體" panose="020B0604030504040204" pitchFamily="34" charset="-120"/>
                        </a:rPr>
                      </a:br>
                      <a:r>
                        <a:rPr lang="en-US" altLang="zh-TW" sz="2700" kern="1200" dirty="0">
                          <a:solidFill>
                            <a:schemeClr val="tx1"/>
                          </a:solidFill>
                          <a:effectLst/>
                          <a:latin typeface="微軟正黑體" panose="020B0604030504040204" pitchFamily="34" charset="-120"/>
                          <a:ea typeface="微軟正黑體" panose="020B0604030504040204" pitchFamily="34" charset="-120"/>
                        </a:rPr>
                        <a:t>(</a:t>
                      </a:r>
                      <a:r>
                        <a:rPr lang="zh-TW" altLang="en-US" sz="2700" kern="1200" dirty="0">
                          <a:solidFill>
                            <a:schemeClr val="tx1"/>
                          </a:solidFill>
                          <a:effectLst/>
                          <a:latin typeface="微軟正黑體" panose="020B0604030504040204" pitchFamily="34" charset="-120"/>
                          <a:ea typeface="微軟正黑體" panose="020B0604030504040204" pitchFamily="34" charset="-120"/>
                        </a:rPr>
                        <a:t>例如</a:t>
                      </a:r>
                      <a:r>
                        <a:rPr lang="en-US" altLang="zh-TW" sz="2700" kern="1200" dirty="0">
                          <a:solidFill>
                            <a:schemeClr val="tx1"/>
                          </a:solidFill>
                          <a:effectLst/>
                          <a:latin typeface="微軟正黑體" panose="020B0604030504040204" pitchFamily="34" charset="-120"/>
                          <a:ea typeface="微軟正黑體" panose="020B0604030504040204" pitchFamily="34" charset="-120"/>
                        </a:rPr>
                        <a:t>:</a:t>
                      </a:r>
                      <a:r>
                        <a:rPr lang="zh-TW" altLang="zh-TW" sz="2700" kern="1200" dirty="0">
                          <a:solidFill>
                            <a:schemeClr val="tx1"/>
                          </a:solidFill>
                          <a:effectLst/>
                          <a:latin typeface="微軟正黑體" panose="020B0604030504040204" pitchFamily="34" charset="-120"/>
                          <a:ea typeface="微軟正黑體" panose="020B0604030504040204" pitchFamily="34" charset="-120"/>
                        </a:rPr>
                        <a:t>偷拍</a:t>
                      </a:r>
                      <a:r>
                        <a:rPr lang="en-US" altLang="zh-TW" sz="2700" kern="1200" dirty="0">
                          <a:solidFill>
                            <a:schemeClr val="tx1"/>
                          </a:solidFill>
                          <a:effectLst/>
                          <a:latin typeface="微軟正黑體" panose="020B0604030504040204" pitchFamily="34" charset="-120"/>
                          <a:ea typeface="微軟正黑體" panose="020B0604030504040204" pitchFamily="34" charset="-120"/>
                        </a:rPr>
                        <a:t>)</a:t>
                      </a:r>
                      <a:endParaRPr lang="zh-TW" altLang="en-US" sz="2700" dirty="0">
                        <a:solidFill>
                          <a:schemeClr val="tx1"/>
                        </a:solidFill>
                        <a:latin typeface="微軟正黑體" panose="020B0604030504040204" pitchFamily="34" charset="-120"/>
                        <a:ea typeface="微軟正黑體" panose="020B0604030504040204" pitchFamily="34" charset="-120"/>
                      </a:endParaRPr>
                    </a:p>
                  </a:txBody>
                  <a:tcPr/>
                </a:tc>
                <a:tc>
                  <a:txBody>
                    <a:bodyPr/>
                    <a:lstStyle/>
                    <a:p>
                      <a:pPr algn="l"/>
                      <a:r>
                        <a:rPr lang="zh-TW" altLang="zh-TW" sz="2700" kern="1200" dirty="0">
                          <a:solidFill>
                            <a:schemeClr val="tx1"/>
                          </a:solidFill>
                          <a:effectLst/>
                          <a:latin typeface="微軟正黑體" panose="020B0604030504040204" pitchFamily="34" charset="-120"/>
                          <a:ea typeface="微軟正黑體" panose="020B0604030504040204" pitchFamily="34" charset="-120"/>
                        </a:rPr>
                        <a:t>刑法</a:t>
                      </a:r>
                      <a:r>
                        <a:rPr lang="zh-TW" altLang="en-US" sz="2700" kern="1200" dirty="0">
                          <a:solidFill>
                            <a:schemeClr val="tx1"/>
                          </a:solidFill>
                          <a:effectLst/>
                          <a:latin typeface="微軟正黑體" panose="020B0604030504040204" pitchFamily="34" charset="-120"/>
                          <a:ea typeface="微軟正黑體" panose="020B0604030504040204" pitchFamily="34" charset="-120"/>
                        </a:rPr>
                        <a:t>第</a:t>
                      </a:r>
                      <a:r>
                        <a:rPr lang="en-US" altLang="zh-TW" sz="2700" kern="1200" dirty="0">
                          <a:solidFill>
                            <a:schemeClr val="tx1"/>
                          </a:solidFill>
                          <a:effectLst/>
                          <a:latin typeface="微軟正黑體" panose="020B0604030504040204" pitchFamily="34" charset="-120"/>
                          <a:ea typeface="微軟正黑體" panose="020B0604030504040204" pitchFamily="34" charset="-120"/>
                        </a:rPr>
                        <a:t>319-1</a:t>
                      </a:r>
                      <a:r>
                        <a:rPr lang="zh-TW" altLang="zh-TW" sz="2700" kern="1200" dirty="0">
                          <a:solidFill>
                            <a:schemeClr val="tx1"/>
                          </a:solidFill>
                          <a:effectLst/>
                          <a:latin typeface="微軟正黑體" panose="020B0604030504040204" pitchFamily="34" charset="-120"/>
                          <a:ea typeface="微軟正黑體" panose="020B0604030504040204" pitchFamily="34" charset="-120"/>
                        </a:rPr>
                        <a:t>條第</a:t>
                      </a:r>
                      <a:r>
                        <a:rPr lang="en-US" altLang="zh-TW" sz="2700" kern="1200" dirty="0">
                          <a:solidFill>
                            <a:schemeClr val="tx1"/>
                          </a:solidFill>
                          <a:effectLst/>
                          <a:latin typeface="微軟正黑體" panose="020B0604030504040204" pitchFamily="34" charset="-120"/>
                          <a:ea typeface="微軟正黑體" panose="020B0604030504040204" pitchFamily="34" charset="-120"/>
                        </a:rPr>
                        <a:t>1</a:t>
                      </a:r>
                      <a:r>
                        <a:rPr lang="zh-TW" altLang="zh-TW" sz="2700" kern="1200" dirty="0">
                          <a:solidFill>
                            <a:schemeClr val="tx1"/>
                          </a:solidFill>
                          <a:effectLst/>
                          <a:latin typeface="微軟正黑體" panose="020B0604030504040204" pitchFamily="34" charset="-120"/>
                          <a:ea typeface="微軟正黑體" panose="020B0604030504040204" pitchFamily="34" charset="-120"/>
                        </a:rPr>
                        <a:t>項</a:t>
                      </a:r>
                      <a:endParaRPr lang="zh-TW" altLang="en-US" sz="2700" dirty="0">
                        <a:solidFill>
                          <a:schemeClr val="tx1"/>
                        </a:solidFill>
                        <a:latin typeface="微軟正黑體" panose="020B0604030504040204" pitchFamily="34" charset="-120"/>
                        <a:ea typeface="微軟正黑體"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700" kern="1200" dirty="0">
                          <a:solidFill>
                            <a:schemeClr val="tx1"/>
                          </a:solidFill>
                          <a:effectLst/>
                          <a:latin typeface="微軟正黑體" panose="020B0604030504040204" pitchFamily="34" charset="-120"/>
                          <a:ea typeface="微軟正黑體" panose="020B0604030504040204" pitchFamily="34" charset="-120"/>
                        </a:rPr>
                        <a:t>最重處</a:t>
                      </a:r>
                      <a:r>
                        <a:rPr lang="en-US" altLang="zh-TW" sz="2700" kern="1200" dirty="0">
                          <a:solidFill>
                            <a:schemeClr val="tx1"/>
                          </a:solidFill>
                          <a:effectLst/>
                          <a:latin typeface="微軟正黑體" panose="020B0604030504040204" pitchFamily="34" charset="-120"/>
                          <a:ea typeface="微軟正黑體" panose="020B0604030504040204" pitchFamily="34" charset="-120"/>
                        </a:rPr>
                        <a:t>3</a:t>
                      </a:r>
                      <a:r>
                        <a:rPr lang="zh-TW" altLang="zh-TW" sz="2700" kern="1200" dirty="0">
                          <a:solidFill>
                            <a:schemeClr val="tx1"/>
                          </a:solidFill>
                          <a:effectLst/>
                          <a:latin typeface="微軟正黑體" panose="020B0604030504040204" pitchFamily="34" charset="-120"/>
                          <a:ea typeface="微軟正黑體" panose="020B0604030504040204" pitchFamily="34" charset="-120"/>
                        </a:rPr>
                        <a:t>年以下有期徒刑</a:t>
                      </a:r>
                    </a:p>
                    <a:p>
                      <a:endParaRPr lang="zh-TW" altLang="en-US" sz="2700" dirty="0">
                        <a:solidFill>
                          <a:schemeClr val="tx1"/>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755698261"/>
                  </a:ext>
                </a:extLst>
              </a:tr>
              <a:tr h="8856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700" kern="1200" dirty="0">
                          <a:solidFill>
                            <a:schemeClr val="tx1"/>
                          </a:solidFill>
                          <a:effectLst/>
                          <a:latin typeface="微軟正黑體" panose="020B0604030504040204" pitchFamily="34" charset="-120"/>
                          <a:ea typeface="微軟正黑體" panose="020B0604030504040204" pitchFamily="34" charset="-120"/>
                        </a:rPr>
                        <a:t>違反本人意願拍攝性影像</a:t>
                      </a:r>
                      <a:br>
                        <a:rPr lang="en-US" altLang="zh-TW" sz="2700" kern="1200" dirty="0">
                          <a:solidFill>
                            <a:schemeClr val="tx1"/>
                          </a:solidFill>
                          <a:effectLst/>
                          <a:latin typeface="微軟正黑體" panose="020B0604030504040204" pitchFamily="34" charset="-120"/>
                          <a:ea typeface="微軟正黑體" panose="020B0604030504040204" pitchFamily="34" charset="-120"/>
                        </a:rPr>
                      </a:br>
                      <a:r>
                        <a:rPr lang="en-US" altLang="zh-TW" sz="2700" kern="1200" dirty="0">
                          <a:solidFill>
                            <a:schemeClr val="tx1"/>
                          </a:solidFill>
                          <a:effectLst/>
                          <a:latin typeface="微軟正黑體" panose="020B0604030504040204" pitchFamily="34" charset="-120"/>
                          <a:ea typeface="微軟正黑體" panose="020B0604030504040204" pitchFamily="34" charset="-120"/>
                        </a:rPr>
                        <a:t>(</a:t>
                      </a:r>
                      <a:r>
                        <a:rPr lang="zh-TW" altLang="en-US" sz="2700" kern="1200" dirty="0">
                          <a:solidFill>
                            <a:schemeClr val="tx1"/>
                          </a:solidFill>
                          <a:effectLst/>
                          <a:latin typeface="微軟正黑體" panose="020B0604030504040204" pitchFamily="34" charset="-120"/>
                          <a:ea typeface="微軟正黑體" panose="020B0604030504040204" pitchFamily="34" charset="-120"/>
                        </a:rPr>
                        <a:t>例如</a:t>
                      </a:r>
                      <a:r>
                        <a:rPr lang="en-US" altLang="zh-TW" sz="2700" kern="1200" dirty="0">
                          <a:solidFill>
                            <a:schemeClr val="tx1"/>
                          </a:solidFill>
                          <a:effectLst/>
                          <a:latin typeface="微軟正黑體" panose="020B0604030504040204" pitchFamily="34" charset="-120"/>
                          <a:ea typeface="微軟正黑體" panose="020B0604030504040204" pitchFamily="34" charset="-120"/>
                        </a:rPr>
                        <a:t>:</a:t>
                      </a:r>
                      <a:r>
                        <a:rPr lang="zh-TW" altLang="en-US" sz="2700" kern="1200" dirty="0">
                          <a:solidFill>
                            <a:schemeClr val="tx1"/>
                          </a:solidFill>
                          <a:effectLst/>
                          <a:latin typeface="微軟正黑體" panose="020B0604030504040204" pitchFamily="34" charset="-120"/>
                          <a:ea typeface="微軟正黑體" panose="020B0604030504040204" pitchFamily="34" charset="-120"/>
                        </a:rPr>
                        <a:t>強暴、脅迫</a:t>
                      </a:r>
                      <a:r>
                        <a:rPr lang="en-US" altLang="zh-TW" sz="2700" kern="1200" dirty="0">
                          <a:solidFill>
                            <a:schemeClr val="tx1"/>
                          </a:solidFill>
                          <a:effectLst/>
                          <a:latin typeface="微軟正黑體" panose="020B0604030504040204" pitchFamily="34" charset="-120"/>
                          <a:ea typeface="微軟正黑體" panose="020B0604030504040204" pitchFamily="34" charset="-120"/>
                        </a:rPr>
                        <a:t>)</a:t>
                      </a:r>
                      <a:endParaRPr lang="zh-TW" altLang="en-US" sz="2700" dirty="0">
                        <a:solidFill>
                          <a:schemeClr val="tx1"/>
                        </a:solidFill>
                        <a:latin typeface="微軟正黑體" panose="020B0604030504040204" pitchFamily="34" charset="-120"/>
                        <a:ea typeface="微軟正黑體"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700" kern="1200" dirty="0">
                          <a:solidFill>
                            <a:schemeClr val="tx1"/>
                          </a:solidFill>
                          <a:effectLst/>
                          <a:latin typeface="微軟正黑體" panose="020B0604030504040204" pitchFamily="34" charset="-120"/>
                          <a:ea typeface="微軟正黑體" panose="020B0604030504040204" pitchFamily="34" charset="-120"/>
                        </a:rPr>
                        <a:t>刑法</a:t>
                      </a:r>
                      <a:r>
                        <a:rPr lang="zh-TW" altLang="en-US" sz="2700" kern="1200" dirty="0">
                          <a:solidFill>
                            <a:schemeClr val="tx1"/>
                          </a:solidFill>
                          <a:effectLst/>
                          <a:latin typeface="微軟正黑體" panose="020B0604030504040204" pitchFamily="34" charset="-120"/>
                          <a:ea typeface="微軟正黑體" panose="020B0604030504040204" pitchFamily="34" charset="-120"/>
                        </a:rPr>
                        <a:t>第</a:t>
                      </a:r>
                      <a:r>
                        <a:rPr lang="en-US" altLang="zh-TW" sz="2700" kern="1200" dirty="0">
                          <a:solidFill>
                            <a:schemeClr val="tx1"/>
                          </a:solidFill>
                          <a:effectLst/>
                          <a:latin typeface="微軟正黑體" panose="020B0604030504040204" pitchFamily="34" charset="-120"/>
                          <a:ea typeface="微軟正黑體" panose="020B0604030504040204" pitchFamily="34" charset="-120"/>
                        </a:rPr>
                        <a:t>319-2</a:t>
                      </a:r>
                      <a:r>
                        <a:rPr lang="zh-TW" altLang="zh-TW" sz="2700" kern="1200" dirty="0">
                          <a:solidFill>
                            <a:schemeClr val="tx1"/>
                          </a:solidFill>
                          <a:effectLst/>
                          <a:latin typeface="微軟正黑體" panose="020B0604030504040204" pitchFamily="34" charset="-120"/>
                          <a:ea typeface="微軟正黑體" panose="020B0604030504040204" pitchFamily="34" charset="-120"/>
                        </a:rPr>
                        <a:t>條第</a:t>
                      </a:r>
                      <a:r>
                        <a:rPr lang="en-US" altLang="zh-TW" sz="2700" kern="1200" dirty="0">
                          <a:solidFill>
                            <a:schemeClr val="tx1"/>
                          </a:solidFill>
                          <a:effectLst/>
                          <a:latin typeface="微軟正黑體" panose="020B0604030504040204" pitchFamily="34" charset="-120"/>
                          <a:ea typeface="微軟正黑體" panose="020B0604030504040204" pitchFamily="34" charset="-120"/>
                        </a:rPr>
                        <a:t>1</a:t>
                      </a:r>
                      <a:r>
                        <a:rPr lang="zh-TW" altLang="zh-TW" sz="2700" kern="1200" dirty="0">
                          <a:solidFill>
                            <a:schemeClr val="tx1"/>
                          </a:solidFill>
                          <a:effectLst/>
                          <a:latin typeface="微軟正黑體" panose="020B0604030504040204" pitchFamily="34" charset="-120"/>
                          <a:ea typeface="微軟正黑體" panose="020B0604030504040204" pitchFamily="34" charset="-120"/>
                        </a:rPr>
                        <a:t>項</a:t>
                      </a:r>
                    </a:p>
                    <a:p>
                      <a:pPr algn="l"/>
                      <a:endParaRPr lang="zh-TW" altLang="en-US" sz="2700" dirty="0">
                        <a:solidFill>
                          <a:schemeClr val="tx1"/>
                        </a:solidFill>
                        <a:latin typeface="微軟正黑體" panose="020B0604030504040204" pitchFamily="34" charset="-120"/>
                        <a:ea typeface="微軟正黑體" panose="020B0604030504040204" pitchFamily="34" charset="-120"/>
                      </a:endParaRP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700" kern="1200" dirty="0">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700" kern="1200" dirty="0">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700" kern="1200" dirty="0">
                          <a:solidFill>
                            <a:schemeClr val="tx1"/>
                          </a:solidFill>
                          <a:effectLst/>
                          <a:latin typeface="微軟正黑體" panose="020B0604030504040204" pitchFamily="34" charset="-120"/>
                          <a:ea typeface="微軟正黑體" panose="020B0604030504040204" pitchFamily="34" charset="-120"/>
                        </a:rPr>
                        <a:t>最重處</a:t>
                      </a:r>
                      <a:r>
                        <a:rPr lang="en-US" altLang="zh-TW" sz="2700" kern="1200" dirty="0">
                          <a:solidFill>
                            <a:schemeClr val="tx1"/>
                          </a:solidFill>
                          <a:effectLst/>
                          <a:latin typeface="微軟正黑體" panose="020B0604030504040204" pitchFamily="34" charset="-120"/>
                          <a:ea typeface="微軟正黑體" panose="020B0604030504040204" pitchFamily="34" charset="-120"/>
                        </a:rPr>
                        <a:t>5</a:t>
                      </a:r>
                      <a:r>
                        <a:rPr lang="zh-TW" altLang="zh-TW" sz="2700" kern="1200" dirty="0">
                          <a:solidFill>
                            <a:schemeClr val="tx1"/>
                          </a:solidFill>
                          <a:effectLst/>
                          <a:latin typeface="微軟正黑體" panose="020B0604030504040204" pitchFamily="34" charset="-120"/>
                          <a:ea typeface="微軟正黑體" panose="020B0604030504040204" pitchFamily="34" charset="-120"/>
                        </a:rPr>
                        <a:t>年以下有期徒刑</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700" dirty="0">
                          <a:solidFill>
                            <a:schemeClr val="tx1"/>
                          </a:solidFill>
                          <a:latin typeface="微軟正黑體" panose="020B0604030504040204" pitchFamily="34" charset="-120"/>
                          <a:ea typeface="微軟正黑體" panose="020B0604030504040204" pitchFamily="34" charset="-120"/>
                        </a:rPr>
                        <a:t>50</a:t>
                      </a:r>
                      <a:r>
                        <a:rPr lang="zh-TW" altLang="en-US" sz="2700" dirty="0">
                          <a:solidFill>
                            <a:schemeClr val="tx1"/>
                          </a:solidFill>
                          <a:latin typeface="微軟正黑體" panose="020B0604030504040204" pitchFamily="34" charset="-120"/>
                          <a:ea typeface="微軟正黑體" panose="020B0604030504040204" pitchFamily="34" charset="-120"/>
                        </a:rPr>
                        <a:t>萬以下罰金</a:t>
                      </a:r>
                    </a:p>
                  </a:txBody>
                  <a:tcPr/>
                </a:tc>
                <a:extLst>
                  <a:ext uri="{0D108BD9-81ED-4DB2-BD59-A6C34878D82A}">
                    <a16:rowId xmlns:a16="http://schemas.microsoft.com/office/drawing/2014/main" val="1638495898"/>
                  </a:ext>
                </a:extLst>
              </a:tr>
              <a:tr h="8856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700" kern="1200" dirty="0">
                          <a:solidFill>
                            <a:schemeClr val="tx1"/>
                          </a:solidFill>
                          <a:effectLst/>
                          <a:latin typeface="微軟正黑體" panose="020B0604030504040204" pitchFamily="34" charset="-120"/>
                          <a:ea typeface="微軟正黑體" panose="020B0604030504040204" pitchFamily="34" charset="-120"/>
                        </a:rPr>
                        <a:t>未經同意無故重製、散布、播送等以他法供人觀覽性影像</a:t>
                      </a:r>
                      <a:endParaRPr lang="zh-TW" altLang="en-US" sz="2700" dirty="0">
                        <a:solidFill>
                          <a:schemeClr val="tx1"/>
                        </a:solidFill>
                        <a:latin typeface="微軟正黑體" panose="020B0604030504040204" pitchFamily="34" charset="-120"/>
                        <a:ea typeface="微軟正黑體"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700" kern="1200" dirty="0">
                          <a:solidFill>
                            <a:schemeClr val="tx1"/>
                          </a:solidFill>
                          <a:effectLst/>
                          <a:latin typeface="微軟正黑體" panose="020B0604030504040204" pitchFamily="34" charset="-120"/>
                          <a:ea typeface="微軟正黑體" panose="020B0604030504040204" pitchFamily="34" charset="-120"/>
                        </a:rPr>
                        <a:t>刑法</a:t>
                      </a:r>
                      <a:r>
                        <a:rPr lang="zh-TW" altLang="en-US" sz="2700" kern="1200" dirty="0">
                          <a:solidFill>
                            <a:schemeClr val="tx1"/>
                          </a:solidFill>
                          <a:effectLst/>
                          <a:latin typeface="微軟正黑體" panose="020B0604030504040204" pitchFamily="34" charset="-120"/>
                          <a:ea typeface="微軟正黑體" panose="020B0604030504040204" pitchFamily="34" charset="-120"/>
                        </a:rPr>
                        <a:t>第</a:t>
                      </a:r>
                      <a:r>
                        <a:rPr lang="en-US" altLang="zh-TW" sz="2700" kern="1200" dirty="0">
                          <a:solidFill>
                            <a:schemeClr val="tx1"/>
                          </a:solidFill>
                          <a:effectLst/>
                          <a:latin typeface="微軟正黑體" panose="020B0604030504040204" pitchFamily="34" charset="-120"/>
                          <a:ea typeface="微軟正黑體" panose="020B0604030504040204" pitchFamily="34" charset="-120"/>
                        </a:rPr>
                        <a:t>319-3</a:t>
                      </a:r>
                      <a:r>
                        <a:rPr lang="zh-TW" altLang="zh-TW" sz="2700" kern="1200" dirty="0">
                          <a:solidFill>
                            <a:schemeClr val="tx1"/>
                          </a:solidFill>
                          <a:effectLst/>
                          <a:latin typeface="微軟正黑體" panose="020B0604030504040204" pitchFamily="34" charset="-120"/>
                          <a:ea typeface="微軟正黑體" panose="020B0604030504040204" pitchFamily="34" charset="-120"/>
                        </a:rPr>
                        <a:t>條第</a:t>
                      </a:r>
                      <a:r>
                        <a:rPr lang="en-US" altLang="zh-TW" sz="2700" kern="1200" dirty="0">
                          <a:solidFill>
                            <a:schemeClr val="tx1"/>
                          </a:solidFill>
                          <a:effectLst/>
                          <a:latin typeface="微軟正黑體" panose="020B0604030504040204" pitchFamily="34" charset="-120"/>
                          <a:ea typeface="微軟正黑體" panose="020B0604030504040204" pitchFamily="34" charset="-120"/>
                        </a:rPr>
                        <a:t>1</a:t>
                      </a:r>
                      <a:r>
                        <a:rPr lang="zh-TW" altLang="zh-TW" sz="2700" kern="1200" dirty="0">
                          <a:solidFill>
                            <a:schemeClr val="tx1"/>
                          </a:solidFill>
                          <a:effectLst/>
                          <a:latin typeface="微軟正黑體" panose="020B0604030504040204" pitchFamily="34" charset="-120"/>
                          <a:ea typeface="微軟正黑體" panose="020B0604030504040204" pitchFamily="34" charset="-120"/>
                        </a:rPr>
                        <a:t>項</a:t>
                      </a:r>
                      <a:endParaRPr lang="zh-TW" altLang="zh-TW" sz="2700" kern="1200" dirty="0">
                        <a:solidFill>
                          <a:schemeClr val="tx1"/>
                        </a:solidFill>
                        <a:effectLst/>
                        <a:latin typeface="微軟正黑體" panose="020B0604030504040204" pitchFamily="34" charset="-120"/>
                        <a:ea typeface="微軟正黑體" panose="020B0604030504040204" pitchFamily="34" charset="-120"/>
                        <a:cs typeface="+mn-cs"/>
                      </a:endParaRPr>
                    </a:p>
                  </a:txBody>
                  <a:tcPr/>
                </a:tc>
                <a:tc vMerge="1">
                  <a:txBody>
                    <a:bodyPr/>
                    <a:lstStyle/>
                    <a:p>
                      <a:endParaRPr/>
                    </a:p>
                  </a:txBody>
                  <a:tcPr/>
                </a:tc>
                <a:extLst>
                  <a:ext uri="{0D108BD9-81ED-4DB2-BD59-A6C34878D82A}">
                    <a16:rowId xmlns:a16="http://schemas.microsoft.com/office/drawing/2014/main" val="3030729161"/>
                  </a:ext>
                </a:extLst>
              </a:tr>
              <a:tr h="8856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700" kern="1200" dirty="0">
                          <a:solidFill>
                            <a:schemeClr val="tx1"/>
                          </a:solidFill>
                          <a:effectLst/>
                          <a:latin typeface="微軟正黑體" panose="020B0604030504040204" pitchFamily="34" charset="-120"/>
                          <a:ea typeface="微軟正黑體" panose="020B0604030504040204" pitchFamily="34" charset="-120"/>
                        </a:rPr>
                        <a:t>製作或散布不實性影像</a:t>
                      </a:r>
                      <a:br>
                        <a:rPr lang="en-US" altLang="zh-TW" sz="2700" kern="1200" dirty="0">
                          <a:solidFill>
                            <a:schemeClr val="tx1"/>
                          </a:solidFill>
                          <a:effectLst/>
                          <a:latin typeface="微軟正黑體" panose="020B0604030504040204" pitchFamily="34" charset="-120"/>
                          <a:ea typeface="微軟正黑體" panose="020B0604030504040204" pitchFamily="34" charset="-120"/>
                        </a:rPr>
                      </a:br>
                      <a:r>
                        <a:rPr lang="en-US" altLang="zh-TW" sz="2700" kern="1200" dirty="0">
                          <a:solidFill>
                            <a:schemeClr val="tx1"/>
                          </a:solidFill>
                          <a:effectLst/>
                          <a:latin typeface="微軟正黑體" panose="020B0604030504040204" pitchFamily="34" charset="-120"/>
                          <a:ea typeface="微軟正黑體" panose="020B0604030504040204" pitchFamily="34" charset="-120"/>
                        </a:rPr>
                        <a:t>(</a:t>
                      </a:r>
                      <a:r>
                        <a:rPr lang="zh-TW" altLang="en-US" sz="2700" kern="1200" dirty="0">
                          <a:solidFill>
                            <a:schemeClr val="tx1"/>
                          </a:solidFill>
                          <a:effectLst/>
                          <a:latin typeface="微軟正黑體" panose="020B0604030504040204" pitchFamily="34" charset="-120"/>
                          <a:ea typeface="微軟正黑體" panose="020B0604030504040204" pitchFamily="34" charset="-120"/>
                        </a:rPr>
                        <a:t>例如</a:t>
                      </a:r>
                      <a:r>
                        <a:rPr lang="en-US" altLang="zh-TW" sz="2700" kern="1200" dirty="0">
                          <a:solidFill>
                            <a:schemeClr val="tx1"/>
                          </a:solidFill>
                          <a:effectLst/>
                          <a:latin typeface="微軟正黑體" panose="020B0604030504040204" pitchFamily="34" charset="-120"/>
                          <a:ea typeface="微軟正黑體" panose="020B0604030504040204" pitchFamily="34" charset="-120"/>
                        </a:rPr>
                        <a:t>:</a:t>
                      </a:r>
                      <a:r>
                        <a:rPr lang="zh-TW" altLang="en-US" sz="2700" kern="1200" dirty="0">
                          <a:solidFill>
                            <a:schemeClr val="tx1"/>
                          </a:solidFill>
                          <a:effectLst/>
                          <a:latin typeface="微軟正黑體" panose="020B0604030504040204" pitchFamily="34" charset="-120"/>
                          <a:ea typeface="微軟正黑體" panose="020B0604030504040204" pitchFamily="34" charset="-120"/>
                        </a:rPr>
                        <a:t>用</a:t>
                      </a:r>
                      <a:r>
                        <a:rPr lang="zh-TW" altLang="zh-TW" sz="2700" kern="1200" dirty="0">
                          <a:solidFill>
                            <a:schemeClr val="tx1"/>
                          </a:solidFill>
                          <a:effectLst/>
                          <a:latin typeface="微軟正黑體" panose="020B0604030504040204" pitchFamily="34" charset="-120"/>
                          <a:ea typeface="微軟正黑體" panose="020B0604030504040204" pitchFamily="34" charset="-120"/>
                        </a:rPr>
                        <a:t>深偽</a:t>
                      </a:r>
                      <a:r>
                        <a:rPr lang="zh-TW" altLang="en-US" sz="2700" kern="1200" dirty="0">
                          <a:solidFill>
                            <a:schemeClr val="tx1"/>
                          </a:solidFill>
                          <a:effectLst/>
                          <a:latin typeface="微軟正黑體" panose="020B0604030504040204" pitchFamily="34" charset="-120"/>
                          <a:ea typeface="微軟正黑體" panose="020B0604030504040204" pitchFamily="34" charset="-120"/>
                        </a:rPr>
                        <a:t>技術合成影像</a:t>
                      </a:r>
                      <a:r>
                        <a:rPr lang="en-US" altLang="zh-TW" sz="2700" kern="1200" dirty="0">
                          <a:solidFill>
                            <a:schemeClr val="tx1"/>
                          </a:solidFill>
                          <a:effectLst/>
                          <a:latin typeface="微軟正黑體" panose="020B0604030504040204" pitchFamily="34" charset="-120"/>
                          <a:ea typeface="微軟正黑體" panose="020B0604030504040204" pitchFamily="34" charset="-120"/>
                        </a:rPr>
                        <a:t>)</a:t>
                      </a:r>
                      <a:endParaRPr lang="zh-TW" altLang="zh-TW" sz="2700" kern="1200" dirty="0">
                        <a:solidFill>
                          <a:schemeClr val="tx1"/>
                        </a:solidFill>
                        <a:effectLst/>
                        <a:latin typeface="微軟正黑體" panose="020B0604030504040204" pitchFamily="34" charset="-120"/>
                        <a:ea typeface="微軟正黑體" panose="020B0604030504040204" pitchFamily="34" charset="-120"/>
                        <a:cs typeface="+mn-cs"/>
                      </a:endParaRPr>
                    </a:p>
                  </a:txBody>
                  <a:tcPr/>
                </a:tc>
                <a:tc>
                  <a:txBody>
                    <a:bodyPr/>
                    <a:lstStyle/>
                    <a:p>
                      <a:pPr algn="l"/>
                      <a:r>
                        <a:rPr lang="zh-TW" altLang="zh-TW" sz="2700" kern="1200" dirty="0">
                          <a:solidFill>
                            <a:schemeClr val="tx1"/>
                          </a:solidFill>
                          <a:effectLst/>
                          <a:latin typeface="微軟正黑體" panose="020B0604030504040204" pitchFamily="34" charset="-120"/>
                          <a:ea typeface="微軟正黑體" panose="020B0604030504040204" pitchFamily="34" charset="-120"/>
                        </a:rPr>
                        <a:t>刑法</a:t>
                      </a:r>
                      <a:r>
                        <a:rPr lang="zh-TW" altLang="en-US" sz="2700" kern="1200" dirty="0">
                          <a:solidFill>
                            <a:schemeClr val="tx1"/>
                          </a:solidFill>
                          <a:effectLst/>
                          <a:latin typeface="微軟正黑體" panose="020B0604030504040204" pitchFamily="34" charset="-120"/>
                          <a:ea typeface="微軟正黑體" panose="020B0604030504040204" pitchFamily="34" charset="-120"/>
                        </a:rPr>
                        <a:t>第</a:t>
                      </a:r>
                      <a:r>
                        <a:rPr lang="en-US" altLang="zh-TW" sz="2700" kern="1200" dirty="0">
                          <a:solidFill>
                            <a:schemeClr val="tx1"/>
                          </a:solidFill>
                          <a:effectLst/>
                          <a:latin typeface="微軟正黑體" panose="020B0604030504040204" pitchFamily="34" charset="-120"/>
                          <a:ea typeface="微軟正黑體" panose="020B0604030504040204" pitchFamily="34" charset="-120"/>
                        </a:rPr>
                        <a:t>319-4</a:t>
                      </a:r>
                      <a:r>
                        <a:rPr lang="zh-TW" altLang="zh-TW" sz="2700" kern="1200" dirty="0">
                          <a:solidFill>
                            <a:schemeClr val="tx1"/>
                          </a:solidFill>
                          <a:effectLst/>
                          <a:latin typeface="微軟正黑體" panose="020B0604030504040204" pitchFamily="34" charset="-120"/>
                          <a:ea typeface="微軟正黑體" panose="020B0604030504040204" pitchFamily="34" charset="-120"/>
                        </a:rPr>
                        <a:t>條第</a:t>
                      </a:r>
                      <a:r>
                        <a:rPr lang="en-US" altLang="zh-TW" sz="2700" kern="1200" dirty="0">
                          <a:solidFill>
                            <a:schemeClr val="tx1"/>
                          </a:solidFill>
                          <a:effectLst/>
                          <a:latin typeface="微軟正黑體" panose="020B0604030504040204" pitchFamily="34" charset="-120"/>
                          <a:ea typeface="微軟正黑體" panose="020B0604030504040204" pitchFamily="34" charset="-120"/>
                        </a:rPr>
                        <a:t>1</a:t>
                      </a:r>
                      <a:r>
                        <a:rPr lang="zh-TW" altLang="zh-TW" sz="2700" kern="1200" dirty="0">
                          <a:solidFill>
                            <a:schemeClr val="tx1"/>
                          </a:solidFill>
                          <a:effectLst/>
                          <a:latin typeface="微軟正黑體" panose="020B0604030504040204" pitchFamily="34" charset="-120"/>
                          <a:ea typeface="微軟正黑體" panose="020B0604030504040204" pitchFamily="34" charset="-120"/>
                        </a:rPr>
                        <a:t>項</a:t>
                      </a:r>
                      <a:endParaRPr lang="zh-TW" altLang="en-US" sz="2700" dirty="0">
                        <a:solidFill>
                          <a:schemeClr val="tx1"/>
                        </a:solidFill>
                        <a:latin typeface="微軟正黑體" panose="020B0604030504040204" pitchFamily="34" charset="-120"/>
                        <a:ea typeface="微軟正黑體" panose="020B0604030504040204" pitchFamily="34" charset="-120"/>
                      </a:endParaRPr>
                    </a:p>
                  </a:txBody>
                  <a:tcPr/>
                </a:tc>
                <a:tc vMerge="1">
                  <a:txBody>
                    <a:bodyPr/>
                    <a:lstStyle/>
                    <a:p>
                      <a:endParaRPr dirty="0"/>
                    </a:p>
                  </a:txBody>
                  <a:tcPr/>
                </a:tc>
                <a:extLst>
                  <a:ext uri="{0D108BD9-81ED-4DB2-BD59-A6C34878D82A}">
                    <a16:rowId xmlns:a16="http://schemas.microsoft.com/office/drawing/2014/main" val="3401690789"/>
                  </a:ext>
                </a:extLst>
              </a:tr>
              <a:tr h="8856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700" kern="1200" dirty="0">
                          <a:solidFill>
                            <a:schemeClr val="tx1"/>
                          </a:solidFill>
                          <a:effectLst/>
                          <a:latin typeface="微軟正黑體" panose="020B0604030504040204" pitchFamily="34" charset="-120"/>
                          <a:ea typeface="微軟正黑體" panose="020B0604030504040204" pitchFamily="34" charset="-120"/>
                        </a:rPr>
                        <a:t>拍攝、製造、無故重製</a:t>
                      </a:r>
                      <a:r>
                        <a:rPr lang="zh-TW" altLang="zh-TW" sz="2700" kern="1200" dirty="0">
                          <a:solidFill>
                            <a:srgbClr val="FF0000"/>
                          </a:solidFill>
                          <a:effectLst/>
                          <a:latin typeface="微軟正黑體" panose="020B0604030504040204" pitchFamily="34" charset="-120"/>
                          <a:ea typeface="微軟正黑體" panose="020B0604030504040204" pitchFamily="34" charset="-120"/>
                        </a:rPr>
                        <a:t>兒</a:t>
                      </a:r>
                      <a:r>
                        <a:rPr lang="zh-TW" altLang="en-US" sz="2700" kern="1200" dirty="0">
                          <a:solidFill>
                            <a:srgbClr val="FF0000"/>
                          </a:solidFill>
                          <a:effectLst/>
                          <a:latin typeface="微軟正黑體" panose="020B0604030504040204" pitchFamily="34" charset="-120"/>
                          <a:ea typeface="微軟正黑體" panose="020B0604030504040204" pitchFamily="34" charset="-120"/>
                        </a:rPr>
                        <a:t>少</a:t>
                      </a:r>
                      <a:r>
                        <a:rPr lang="zh-TW" altLang="zh-TW" sz="2700" kern="1200" dirty="0">
                          <a:solidFill>
                            <a:schemeClr val="tx1"/>
                          </a:solidFill>
                          <a:effectLst/>
                          <a:latin typeface="微軟正黑體" panose="020B0604030504040204" pitchFamily="34" charset="-120"/>
                          <a:ea typeface="微軟正黑體" panose="020B0604030504040204" pitchFamily="34" charset="-120"/>
                        </a:rPr>
                        <a:t>性影像</a:t>
                      </a:r>
                    </a:p>
                  </a:txBody>
                  <a:tcPr/>
                </a:tc>
                <a:tc>
                  <a:txBody>
                    <a:bodyPr/>
                    <a:lstStyle/>
                    <a:p>
                      <a:pPr algn="l"/>
                      <a:r>
                        <a:rPr lang="zh-TW" altLang="zh-TW" sz="2700" kern="1200" dirty="0">
                          <a:solidFill>
                            <a:schemeClr val="tx1"/>
                          </a:solidFill>
                          <a:effectLst/>
                          <a:latin typeface="微軟正黑體" panose="020B0604030504040204" pitchFamily="34" charset="-120"/>
                          <a:ea typeface="微軟正黑體" panose="020B0604030504040204" pitchFamily="34" charset="-120"/>
                        </a:rPr>
                        <a:t>兒少性剝削防制條例</a:t>
                      </a:r>
                      <a:br>
                        <a:rPr lang="en-US" altLang="zh-TW" sz="2700" kern="1200" dirty="0">
                          <a:solidFill>
                            <a:schemeClr val="tx1"/>
                          </a:solidFill>
                          <a:effectLst/>
                          <a:latin typeface="微軟正黑體" panose="020B0604030504040204" pitchFamily="34" charset="-120"/>
                          <a:ea typeface="微軟正黑體" panose="020B0604030504040204" pitchFamily="34" charset="-120"/>
                        </a:rPr>
                      </a:br>
                      <a:r>
                        <a:rPr lang="zh-TW" altLang="en-US" sz="2700" kern="1200" dirty="0">
                          <a:solidFill>
                            <a:schemeClr val="tx1"/>
                          </a:solidFill>
                          <a:effectLst/>
                          <a:latin typeface="微軟正黑體" panose="020B0604030504040204" pitchFamily="34" charset="-120"/>
                          <a:ea typeface="微軟正黑體" panose="020B0604030504040204" pitchFamily="34" charset="-120"/>
                        </a:rPr>
                        <a:t>第</a:t>
                      </a:r>
                      <a:r>
                        <a:rPr lang="en-US" altLang="zh-TW" sz="2700" kern="1200" dirty="0">
                          <a:solidFill>
                            <a:schemeClr val="tx1"/>
                          </a:solidFill>
                          <a:effectLst/>
                          <a:latin typeface="微軟正黑體" panose="020B0604030504040204" pitchFamily="34" charset="-120"/>
                          <a:ea typeface="微軟正黑體" panose="020B0604030504040204" pitchFamily="34" charset="-120"/>
                        </a:rPr>
                        <a:t>36</a:t>
                      </a:r>
                      <a:r>
                        <a:rPr lang="zh-TW" altLang="zh-TW" sz="2700" kern="1200" dirty="0">
                          <a:solidFill>
                            <a:schemeClr val="tx1"/>
                          </a:solidFill>
                          <a:effectLst/>
                          <a:latin typeface="微軟正黑體" panose="020B0604030504040204" pitchFamily="34" charset="-120"/>
                          <a:ea typeface="微軟正黑體" panose="020B0604030504040204" pitchFamily="34" charset="-120"/>
                        </a:rPr>
                        <a:t>條第</a:t>
                      </a:r>
                      <a:r>
                        <a:rPr lang="en-US" altLang="zh-TW" sz="2700" kern="1200" dirty="0">
                          <a:solidFill>
                            <a:schemeClr val="tx1"/>
                          </a:solidFill>
                          <a:effectLst/>
                          <a:latin typeface="微軟正黑體" panose="020B0604030504040204" pitchFamily="34" charset="-120"/>
                          <a:ea typeface="微軟正黑體" panose="020B0604030504040204" pitchFamily="34" charset="-120"/>
                        </a:rPr>
                        <a:t>1</a:t>
                      </a:r>
                      <a:r>
                        <a:rPr lang="zh-TW" altLang="zh-TW" sz="2700" kern="1200" dirty="0">
                          <a:solidFill>
                            <a:schemeClr val="tx1"/>
                          </a:solidFill>
                          <a:effectLst/>
                          <a:latin typeface="微軟正黑體" panose="020B0604030504040204" pitchFamily="34" charset="-120"/>
                          <a:ea typeface="微軟正黑體" panose="020B0604030504040204" pitchFamily="34" charset="-120"/>
                        </a:rPr>
                        <a:t>項</a:t>
                      </a:r>
                      <a:endParaRPr lang="zh-TW" altLang="en-US" sz="2700" dirty="0">
                        <a:solidFill>
                          <a:schemeClr val="tx1"/>
                        </a:solidFill>
                        <a:latin typeface="微軟正黑體" panose="020B0604030504040204" pitchFamily="34" charset="-120"/>
                        <a:ea typeface="微軟正黑體" panose="020B0604030504040204" pitchFamily="34" charset="-120"/>
                      </a:endParaRPr>
                    </a:p>
                  </a:txBody>
                  <a:tcPr/>
                </a:tc>
                <a:tc>
                  <a:txBody>
                    <a:bodyPr/>
                    <a:lstStyle/>
                    <a:p>
                      <a:r>
                        <a:rPr lang="zh-TW" altLang="zh-TW" sz="2700" kern="1200" dirty="0">
                          <a:solidFill>
                            <a:schemeClr val="tx1"/>
                          </a:solidFill>
                          <a:effectLst/>
                          <a:latin typeface="微軟正黑體" panose="020B0604030504040204" pitchFamily="34" charset="-120"/>
                          <a:ea typeface="微軟正黑體" panose="020B0604030504040204" pitchFamily="34" charset="-120"/>
                        </a:rPr>
                        <a:t>最重處</a:t>
                      </a:r>
                      <a:r>
                        <a:rPr lang="en-US" altLang="zh-TW" sz="2700" kern="1200" dirty="0">
                          <a:solidFill>
                            <a:schemeClr val="tx1"/>
                          </a:solidFill>
                          <a:effectLst/>
                          <a:latin typeface="微軟正黑體" panose="020B0604030504040204" pitchFamily="34" charset="-120"/>
                          <a:ea typeface="微軟正黑體" panose="020B0604030504040204" pitchFamily="34" charset="-120"/>
                        </a:rPr>
                        <a:t>7</a:t>
                      </a:r>
                      <a:r>
                        <a:rPr lang="zh-TW" altLang="zh-TW" sz="2700" kern="1200" dirty="0">
                          <a:solidFill>
                            <a:schemeClr val="tx1"/>
                          </a:solidFill>
                          <a:effectLst/>
                          <a:latin typeface="微軟正黑體" panose="020B0604030504040204" pitchFamily="34" charset="-120"/>
                          <a:ea typeface="微軟正黑體" panose="020B0604030504040204" pitchFamily="34" charset="-120"/>
                        </a:rPr>
                        <a:t>年以下有期徒刑</a:t>
                      </a:r>
                      <a:br>
                        <a:rPr lang="en-US" altLang="zh-TW" sz="2700" kern="1200" dirty="0">
                          <a:solidFill>
                            <a:schemeClr val="tx1"/>
                          </a:solidFill>
                          <a:effectLst/>
                          <a:latin typeface="微軟正黑體" panose="020B0604030504040204" pitchFamily="34" charset="-120"/>
                          <a:ea typeface="微軟正黑體" panose="020B0604030504040204" pitchFamily="34" charset="-120"/>
                        </a:rPr>
                      </a:br>
                      <a:r>
                        <a:rPr lang="en-US" altLang="zh-TW" sz="2700" kern="1200" dirty="0">
                          <a:solidFill>
                            <a:schemeClr val="tx1"/>
                          </a:solidFill>
                          <a:effectLst/>
                          <a:latin typeface="微軟正黑體" panose="020B0604030504040204" pitchFamily="34" charset="-120"/>
                          <a:ea typeface="微軟正黑體" panose="020B0604030504040204" pitchFamily="34" charset="-120"/>
                        </a:rPr>
                        <a:t>10</a:t>
                      </a:r>
                      <a:r>
                        <a:rPr lang="zh-TW" altLang="en-US" sz="2700" kern="1200" dirty="0">
                          <a:solidFill>
                            <a:schemeClr val="tx1"/>
                          </a:solidFill>
                          <a:effectLst/>
                          <a:latin typeface="微軟正黑體" panose="020B0604030504040204" pitchFamily="34" charset="-120"/>
                          <a:ea typeface="微軟正黑體" panose="020B0604030504040204" pitchFamily="34" charset="-120"/>
                        </a:rPr>
                        <a:t>萬元以上</a:t>
                      </a:r>
                      <a:r>
                        <a:rPr lang="en-US" altLang="zh-TW" sz="2700" kern="1200" dirty="0">
                          <a:solidFill>
                            <a:schemeClr val="tx1"/>
                          </a:solidFill>
                          <a:effectLst/>
                          <a:latin typeface="微軟正黑體" panose="020B0604030504040204" pitchFamily="34" charset="-120"/>
                          <a:ea typeface="微軟正黑體" panose="020B0604030504040204" pitchFamily="34" charset="-120"/>
                        </a:rPr>
                        <a:t>100</a:t>
                      </a:r>
                      <a:r>
                        <a:rPr lang="zh-TW" altLang="en-US" sz="2700" kern="1200" dirty="0">
                          <a:solidFill>
                            <a:schemeClr val="tx1"/>
                          </a:solidFill>
                          <a:effectLst/>
                          <a:latin typeface="微軟正黑體" panose="020B0604030504040204" pitchFamily="34" charset="-120"/>
                          <a:ea typeface="微軟正黑體" panose="020B0604030504040204" pitchFamily="34" charset="-120"/>
                        </a:rPr>
                        <a:t>萬元以下罰金</a:t>
                      </a:r>
                      <a:endParaRPr lang="zh-TW" altLang="en-US" sz="2700" dirty="0">
                        <a:solidFill>
                          <a:schemeClr val="tx1"/>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681002769"/>
                  </a:ext>
                </a:extLst>
              </a:tr>
              <a:tr h="8856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700" kern="1200" dirty="0">
                          <a:solidFill>
                            <a:schemeClr val="tx1"/>
                          </a:solidFill>
                          <a:effectLst/>
                          <a:latin typeface="微軟正黑體" panose="020B0604030504040204" pitchFamily="34" charset="-120"/>
                          <a:ea typeface="微軟正黑體" panose="020B0604030504040204" pitchFamily="34" charset="-120"/>
                        </a:rPr>
                        <a:t>以</a:t>
                      </a:r>
                      <a:r>
                        <a:rPr lang="zh-TW" altLang="zh-TW" sz="2700" kern="1200" dirty="0">
                          <a:solidFill>
                            <a:schemeClr val="tx1"/>
                          </a:solidFill>
                          <a:effectLst/>
                          <a:latin typeface="微軟正黑體" panose="020B0604030504040204" pitchFamily="34" charset="-120"/>
                          <a:ea typeface="微軟正黑體" panose="020B0604030504040204" pitchFamily="34" charset="-120"/>
                        </a:rPr>
                        <a:t>違反</a:t>
                      </a:r>
                      <a:r>
                        <a:rPr lang="zh-TW" altLang="en-US" sz="2700" kern="1200" dirty="0">
                          <a:solidFill>
                            <a:srgbClr val="FF0000"/>
                          </a:solidFill>
                          <a:effectLst/>
                          <a:latin typeface="微軟正黑體" panose="020B0604030504040204" pitchFamily="34" charset="-120"/>
                          <a:ea typeface="微軟正黑體" panose="020B0604030504040204" pitchFamily="34" charset="-120"/>
                        </a:rPr>
                        <a:t>兒少</a:t>
                      </a:r>
                      <a:r>
                        <a:rPr lang="zh-TW" altLang="zh-TW" sz="2700" kern="1200" dirty="0">
                          <a:solidFill>
                            <a:schemeClr val="tx1"/>
                          </a:solidFill>
                          <a:effectLst/>
                          <a:latin typeface="微軟正黑體" panose="020B0604030504040204" pitchFamily="34" charset="-120"/>
                          <a:ea typeface="微軟正黑體" panose="020B0604030504040204" pitchFamily="34" charset="-120"/>
                        </a:rPr>
                        <a:t>意願之方法，使</a:t>
                      </a:r>
                      <a:r>
                        <a:rPr lang="zh-TW" altLang="zh-TW" sz="2700" kern="1200" dirty="0">
                          <a:solidFill>
                            <a:srgbClr val="FF0000"/>
                          </a:solidFill>
                          <a:effectLst/>
                          <a:latin typeface="微軟正黑體" panose="020B0604030504040204" pitchFamily="34" charset="-120"/>
                          <a:ea typeface="微軟正黑體" panose="020B0604030504040204" pitchFamily="34" charset="-120"/>
                        </a:rPr>
                        <a:t>兒少</a:t>
                      </a:r>
                      <a:r>
                        <a:rPr lang="zh-TW" altLang="zh-TW" sz="2700" kern="1200" dirty="0">
                          <a:solidFill>
                            <a:schemeClr val="tx1"/>
                          </a:solidFill>
                          <a:effectLst/>
                          <a:latin typeface="微軟正黑體" panose="020B0604030504040204" pitchFamily="34" charset="-120"/>
                          <a:ea typeface="微軟正黑體" panose="020B0604030504040204" pitchFamily="34" charset="-120"/>
                        </a:rPr>
                        <a:t>被拍攝、</a:t>
                      </a:r>
                      <a:r>
                        <a:rPr lang="zh-TW" altLang="zh-TW" sz="2700" kern="1200" dirty="0">
                          <a:solidFill>
                            <a:srgbClr val="FF0000"/>
                          </a:solidFill>
                          <a:effectLst/>
                          <a:latin typeface="微軟正黑體" panose="020B0604030504040204" pitchFamily="34" charset="-120"/>
                          <a:ea typeface="微軟正黑體" panose="020B0604030504040204" pitchFamily="34" charset="-120"/>
                        </a:rPr>
                        <a:t>自行拍攝</a:t>
                      </a:r>
                      <a:r>
                        <a:rPr lang="zh-TW" altLang="zh-TW" sz="2700" kern="1200" dirty="0">
                          <a:solidFill>
                            <a:schemeClr val="tx1"/>
                          </a:solidFill>
                          <a:effectLst/>
                          <a:latin typeface="微軟正黑體" panose="020B0604030504040204" pitchFamily="34" charset="-120"/>
                          <a:ea typeface="微軟正黑體" panose="020B0604030504040204" pitchFamily="34" charset="-120"/>
                        </a:rPr>
                        <a:t>、製造、無故重製性影像</a:t>
                      </a:r>
                      <a:endParaRPr lang="zh-TW" altLang="en-US" sz="2700" kern="1200" dirty="0">
                        <a:solidFill>
                          <a:schemeClr val="tx1"/>
                        </a:solidFill>
                        <a:effectLst/>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r>
                        <a:rPr lang="zh-TW" altLang="zh-TW" sz="2700" kern="1200" dirty="0">
                          <a:solidFill>
                            <a:schemeClr val="tx1"/>
                          </a:solidFill>
                          <a:effectLst/>
                          <a:latin typeface="微軟正黑體" panose="020B0604030504040204" pitchFamily="34" charset="-120"/>
                          <a:ea typeface="微軟正黑體" panose="020B0604030504040204" pitchFamily="34" charset="-120"/>
                        </a:rPr>
                        <a:t>兒少性剝削防制條例</a:t>
                      </a:r>
                      <a:br>
                        <a:rPr lang="en-US" altLang="zh-TW" sz="2700" kern="1200" dirty="0">
                          <a:solidFill>
                            <a:schemeClr val="tx1"/>
                          </a:solidFill>
                          <a:effectLst/>
                          <a:latin typeface="微軟正黑體" panose="020B0604030504040204" pitchFamily="34" charset="-120"/>
                          <a:ea typeface="微軟正黑體" panose="020B0604030504040204" pitchFamily="34" charset="-120"/>
                        </a:rPr>
                      </a:br>
                      <a:r>
                        <a:rPr lang="zh-TW" altLang="en-US" sz="2700" kern="1200" dirty="0">
                          <a:solidFill>
                            <a:schemeClr val="tx1"/>
                          </a:solidFill>
                          <a:effectLst/>
                          <a:latin typeface="微軟正黑體" panose="020B0604030504040204" pitchFamily="34" charset="-120"/>
                          <a:ea typeface="微軟正黑體" panose="020B0604030504040204" pitchFamily="34" charset="-120"/>
                        </a:rPr>
                        <a:t>第</a:t>
                      </a:r>
                      <a:r>
                        <a:rPr lang="en-US" altLang="zh-TW" sz="2700" kern="1200" dirty="0">
                          <a:solidFill>
                            <a:schemeClr val="tx1"/>
                          </a:solidFill>
                          <a:effectLst/>
                          <a:latin typeface="微軟正黑體" panose="020B0604030504040204" pitchFamily="34" charset="-120"/>
                          <a:ea typeface="微軟正黑體" panose="020B0604030504040204" pitchFamily="34" charset="-120"/>
                        </a:rPr>
                        <a:t>36</a:t>
                      </a:r>
                      <a:r>
                        <a:rPr lang="zh-TW" altLang="zh-TW" sz="2700" kern="1200" dirty="0">
                          <a:solidFill>
                            <a:schemeClr val="tx1"/>
                          </a:solidFill>
                          <a:effectLst/>
                          <a:latin typeface="微軟正黑體" panose="020B0604030504040204" pitchFamily="34" charset="-120"/>
                          <a:ea typeface="微軟正黑體" panose="020B0604030504040204" pitchFamily="34" charset="-120"/>
                        </a:rPr>
                        <a:t>條第</a:t>
                      </a:r>
                      <a:r>
                        <a:rPr lang="en-US" altLang="zh-TW" sz="2700" kern="1200" dirty="0">
                          <a:solidFill>
                            <a:schemeClr val="tx1"/>
                          </a:solidFill>
                          <a:effectLst/>
                          <a:latin typeface="微軟正黑體" panose="020B0604030504040204" pitchFamily="34" charset="-120"/>
                          <a:ea typeface="微軟正黑體" panose="020B0604030504040204" pitchFamily="34" charset="-120"/>
                        </a:rPr>
                        <a:t>3</a:t>
                      </a:r>
                      <a:r>
                        <a:rPr lang="zh-TW" altLang="zh-TW" sz="2700" kern="1200" dirty="0">
                          <a:solidFill>
                            <a:schemeClr val="tx1"/>
                          </a:solidFill>
                          <a:effectLst/>
                          <a:latin typeface="微軟正黑體" panose="020B0604030504040204" pitchFamily="34" charset="-120"/>
                          <a:ea typeface="微軟正黑體" panose="020B0604030504040204" pitchFamily="34" charset="-120"/>
                        </a:rPr>
                        <a:t>項</a:t>
                      </a:r>
                      <a:endParaRPr lang="zh-TW" altLang="en-US" sz="2700" kern="1200" dirty="0">
                        <a:solidFill>
                          <a:schemeClr val="tx1"/>
                        </a:solidFill>
                        <a:effectLst/>
                        <a:latin typeface="微軟正黑體" panose="020B0604030504040204" pitchFamily="34" charset="-120"/>
                        <a:ea typeface="微軟正黑體" panose="020B0604030504040204" pitchFamily="34" charset="-120"/>
                        <a:cs typeface="+mn-cs"/>
                      </a:endParaRPr>
                    </a:p>
                  </a:txBody>
                  <a:tcPr/>
                </a:tc>
                <a:tc>
                  <a:txBody>
                    <a:bodyPr/>
                    <a:lstStyle/>
                    <a:p>
                      <a:r>
                        <a:rPr lang="zh-TW" altLang="en-US" sz="2700" kern="1200" dirty="0">
                          <a:solidFill>
                            <a:schemeClr val="tx1"/>
                          </a:solidFill>
                          <a:effectLst/>
                          <a:latin typeface="微軟正黑體" panose="020B0604030504040204" pitchFamily="34" charset="-120"/>
                          <a:ea typeface="微軟正黑體" panose="020B0604030504040204" pitchFamily="34" charset="-120"/>
                          <a:cs typeface="+mn-cs"/>
                        </a:rPr>
                        <a:t>處</a:t>
                      </a:r>
                      <a:r>
                        <a:rPr lang="en-US" altLang="zh-TW" sz="2700" kern="1200" dirty="0">
                          <a:solidFill>
                            <a:schemeClr val="tx1"/>
                          </a:solidFill>
                          <a:effectLst/>
                          <a:latin typeface="微軟正黑體" panose="020B0604030504040204" pitchFamily="34" charset="-120"/>
                          <a:ea typeface="微軟正黑體" panose="020B0604030504040204" pitchFamily="34" charset="-120"/>
                          <a:cs typeface="+mn-cs"/>
                        </a:rPr>
                        <a:t>7</a:t>
                      </a:r>
                      <a:r>
                        <a:rPr lang="zh-TW" altLang="zh-TW" sz="2700" kern="1200" dirty="0">
                          <a:solidFill>
                            <a:srgbClr val="000000"/>
                          </a:solidFill>
                          <a:effectLst/>
                          <a:latin typeface="微軟正黑體" panose="020B0604030504040204" pitchFamily="34" charset="-120"/>
                          <a:ea typeface="微軟正黑體" panose="020B0604030504040204" pitchFamily="34" charset="-120"/>
                        </a:rPr>
                        <a:t>年以上有期徒刑</a:t>
                      </a:r>
                      <a:br>
                        <a:rPr lang="en-US" altLang="zh-TW" sz="2700" kern="1200" dirty="0">
                          <a:solidFill>
                            <a:srgbClr val="000000"/>
                          </a:solidFill>
                          <a:effectLst/>
                          <a:latin typeface="微軟正黑體" panose="020B0604030504040204" pitchFamily="34" charset="-120"/>
                          <a:ea typeface="微軟正黑體" panose="020B0604030504040204" pitchFamily="34" charset="-120"/>
                        </a:rPr>
                      </a:br>
                      <a:r>
                        <a:rPr lang="en-US" altLang="zh-TW" sz="2700" b="0" i="0" kern="1200" dirty="0">
                          <a:solidFill>
                            <a:srgbClr val="000000"/>
                          </a:solidFill>
                          <a:effectLst/>
                          <a:latin typeface="微軟正黑體" panose="020B0604030504040204" pitchFamily="34" charset="-120"/>
                          <a:ea typeface="微軟正黑體" panose="020B0604030504040204" pitchFamily="34" charset="-120"/>
                          <a:cs typeface="+mn-cs"/>
                        </a:rPr>
                        <a:t>500</a:t>
                      </a:r>
                      <a:r>
                        <a:rPr lang="zh-TW" altLang="en-US" sz="2700" b="0" i="0" kern="1200" dirty="0">
                          <a:solidFill>
                            <a:srgbClr val="000000"/>
                          </a:solidFill>
                          <a:effectLst/>
                          <a:latin typeface="微軟正黑體" panose="020B0604030504040204" pitchFamily="34" charset="-120"/>
                          <a:ea typeface="微軟正黑體" panose="020B0604030504040204" pitchFamily="34" charset="-120"/>
                          <a:cs typeface="+mn-cs"/>
                        </a:rPr>
                        <a:t>萬元以下罰金</a:t>
                      </a:r>
                      <a:endParaRPr lang="zh-TW" altLang="en-US" sz="2700" dirty="0">
                        <a:solidFill>
                          <a:schemeClr val="tx1"/>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174475814"/>
                  </a:ext>
                </a:extLst>
              </a:tr>
              <a:tr h="487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700" b="0" i="0" kern="1200" dirty="0">
                          <a:solidFill>
                            <a:srgbClr val="000000"/>
                          </a:solidFill>
                          <a:effectLst/>
                          <a:latin typeface="微軟正黑體" panose="020B0604030504040204" pitchFamily="34" charset="-120"/>
                          <a:ea typeface="微軟正黑體" panose="020B0604030504040204" pitchFamily="34" charset="-120"/>
                          <a:cs typeface="+mn-cs"/>
                        </a:rPr>
                        <a:t>散布、播送等以他法供人觀覽</a:t>
                      </a:r>
                      <a:r>
                        <a:rPr lang="zh-TW" altLang="en-US" sz="2700" b="0" i="0" kern="1200" dirty="0">
                          <a:solidFill>
                            <a:srgbClr val="FF0000"/>
                          </a:solidFill>
                          <a:effectLst/>
                          <a:latin typeface="微軟正黑體" panose="020B0604030504040204" pitchFamily="34" charset="-120"/>
                          <a:ea typeface="微軟正黑體" panose="020B0604030504040204" pitchFamily="34" charset="-120"/>
                          <a:cs typeface="+mn-cs"/>
                        </a:rPr>
                        <a:t>兒少</a:t>
                      </a:r>
                      <a:r>
                        <a:rPr lang="zh-TW" altLang="en-US" sz="2700" b="0" i="0" kern="1200" dirty="0">
                          <a:solidFill>
                            <a:srgbClr val="000000"/>
                          </a:solidFill>
                          <a:effectLst/>
                          <a:latin typeface="微軟正黑體" panose="020B0604030504040204" pitchFamily="34" charset="-120"/>
                          <a:ea typeface="微軟正黑體" panose="020B0604030504040204" pitchFamily="34" charset="-120"/>
                          <a:cs typeface="+mn-cs"/>
                        </a:rPr>
                        <a:t>性影像</a:t>
                      </a:r>
                      <a:endParaRPr lang="zh-TW" altLang="en-US" sz="2700" kern="1200" dirty="0">
                        <a:solidFill>
                          <a:schemeClr val="tx1"/>
                        </a:solidFill>
                        <a:effectLst/>
                        <a:latin typeface="微軟正黑體" panose="020B0604030504040204" pitchFamily="34" charset="-120"/>
                        <a:ea typeface="微軟正黑體" panose="020B0604030504040204" pitchFamily="34" charset="-120"/>
                        <a:cs typeface="+mn-cs"/>
                      </a:endParaRPr>
                    </a:p>
                  </a:txBody>
                  <a:tcPr/>
                </a:tc>
                <a:tc>
                  <a:txBody>
                    <a:bodyPr/>
                    <a:lstStyle/>
                    <a:p>
                      <a:pPr algn="l"/>
                      <a:r>
                        <a:rPr lang="zh-TW" altLang="zh-TW" sz="2700" kern="1200" dirty="0">
                          <a:solidFill>
                            <a:schemeClr val="tx1"/>
                          </a:solidFill>
                          <a:effectLst/>
                          <a:latin typeface="微軟正黑體" panose="020B0604030504040204" pitchFamily="34" charset="-120"/>
                          <a:ea typeface="微軟正黑體" panose="020B0604030504040204" pitchFamily="34" charset="-120"/>
                        </a:rPr>
                        <a:t>兒少性剝削防制條例</a:t>
                      </a:r>
                      <a:br>
                        <a:rPr lang="en-US" altLang="zh-TW" sz="2700" kern="1200" dirty="0">
                          <a:solidFill>
                            <a:schemeClr val="tx1"/>
                          </a:solidFill>
                          <a:effectLst/>
                          <a:latin typeface="微軟正黑體" panose="020B0604030504040204" pitchFamily="34" charset="-120"/>
                          <a:ea typeface="微軟正黑體" panose="020B0604030504040204" pitchFamily="34" charset="-120"/>
                        </a:rPr>
                      </a:br>
                      <a:r>
                        <a:rPr lang="zh-TW" altLang="en-US" sz="2700" kern="1200" dirty="0">
                          <a:solidFill>
                            <a:schemeClr val="tx1"/>
                          </a:solidFill>
                          <a:effectLst/>
                          <a:latin typeface="微軟正黑體" panose="020B0604030504040204" pitchFamily="34" charset="-120"/>
                          <a:ea typeface="微軟正黑體" panose="020B0604030504040204" pitchFamily="34" charset="-120"/>
                        </a:rPr>
                        <a:t>第</a:t>
                      </a:r>
                      <a:r>
                        <a:rPr lang="en-US" altLang="zh-TW" sz="2700" kern="1200" dirty="0">
                          <a:solidFill>
                            <a:schemeClr val="tx1"/>
                          </a:solidFill>
                          <a:effectLst/>
                          <a:latin typeface="微軟正黑體" panose="020B0604030504040204" pitchFamily="34" charset="-120"/>
                          <a:ea typeface="微軟正黑體" panose="020B0604030504040204" pitchFamily="34" charset="-120"/>
                        </a:rPr>
                        <a:t>38</a:t>
                      </a:r>
                      <a:r>
                        <a:rPr lang="zh-TW" altLang="zh-TW" sz="2700" kern="1200" dirty="0">
                          <a:solidFill>
                            <a:schemeClr val="tx1"/>
                          </a:solidFill>
                          <a:effectLst/>
                          <a:latin typeface="微軟正黑體" panose="020B0604030504040204" pitchFamily="34" charset="-120"/>
                          <a:ea typeface="微軟正黑體" panose="020B0604030504040204" pitchFamily="34" charset="-120"/>
                        </a:rPr>
                        <a:t>條第</a:t>
                      </a:r>
                      <a:r>
                        <a:rPr lang="en-US" altLang="zh-TW" sz="2700" kern="1200" dirty="0">
                          <a:solidFill>
                            <a:schemeClr val="tx1"/>
                          </a:solidFill>
                          <a:effectLst/>
                          <a:latin typeface="微軟正黑體" panose="020B0604030504040204" pitchFamily="34" charset="-120"/>
                          <a:ea typeface="微軟正黑體" panose="020B0604030504040204" pitchFamily="34" charset="-120"/>
                        </a:rPr>
                        <a:t>1</a:t>
                      </a:r>
                      <a:r>
                        <a:rPr lang="zh-TW" altLang="zh-TW" sz="2700" kern="1200" dirty="0">
                          <a:solidFill>
                            <a:schemeClr val="tx1"/>
                          </a:solidFill>
                          <a:effectLst/>
                          <a:latin typeface="微軟正黑體" panose="020B0604030504040204" pitchFamily="34" charset="-120"/>
                          <a:ea typeface="微軟正黑體" panose="020B0604030504040204" pitchFamily="34" charset="-120"/>
                        </a:rPr>
                        <a:t>項</a:t>
                      </a:r>
                      <a:endParaRPr lang="zh-TW" altLang="en-US" sz="2700" dirty="0">
                        <a:solidFill>
                          <a:schemeClr val="tx1"/>
                        </a:solidFill>
                        <a:latin typeface="微軟正黑體" panose="020B0604030504040204" pitchFamily="34" charset="-120"/>
                        <a:ea typeface="微軟正黑體" panose="020B0604030504040204" pitchFamily="34" charset="-120"/>
                      </a:endParaRPr>
                    </a:p>
                  </a:txBody>
                  <a:tcPr/>
                </a:tc>
                <a:tc>
                  <a:txBody>
                    <a:bodyPr/>
                    <a:lstStyle/>
                    <a:p>
                      <a:r>
                        <a:rPr lang="zh-TW" altLang="zh-TW" sz="2700" kern="1200" dirty="0">
                          <a:solidFill>
                            <a:schemeClr val="tx1"/>
                          </a:solidFill>
                          <a:effectLst/>
                          <a:latin typeface="微軟正黑體" panose="020B0604030504040204" pitchFamily="34" charset="-120"/>
                          <a:ea typeface="微軟正黑體" panose="020B0604030504040204" pitchFamily="34" charset="-120"/>
                        </a:rPr>
                        <a:t>最重處</a:t>
                      </a:r>
                      <a:r>
                        <a:rPr lang="en-US" altLang="zh-TW" sz="2700" kern="1200" dirty="0">
                          <a:solidFill>
                            <a:schemeClr val="tx1"/>
                          </a:solidFill>
                          <a:effectLst/>
                          <a:latin typeface="微軟正黑體" panose="020B0604030504040204" pitchFamily="34" charset="-120"/>
                          <a:ea typeface="微軟正黑體" panose="020B0604030504040204" pitchFamily="34" charset="-120"/>
                        </a:rPr>
                        <a:t>7</a:t>
                      </a:r>
                      <a:r>
                        <a:rPr lang="zh-TW" altLang="zh-TW" sz="2700" kern="1200" dirty="0">
                          <a:solidFill>
                            <a:schemeClr val="tx1"/>
                          </a:solidFill>
                          <a:effectLst/>
                          <a:latin typeface="微軟正黑體" panose="020B0604030504040204" pitchFamily="34" charset="-120"/>
                          <a:ea typeface="微軟正黑體" panose="020B0604030504040204" pitchFamily="34" charset="-120"/>
                        </a:rPr>
                        <a:t>年以下有期徒刑</a:t>
                      </a:r>
                      <a:br>
                        <a:rPr lang="en-US" altLang="zh-TW" sz="2700" kern="1200" dirty="0">
                          <a:solidFill>
                            <a:schemeClr val="tx1"/>
                          </a:solidFill>
                          <a:effectLst/>
                          <a:latin typeface="微軟正黑體" panose="020B0604030504040204" pitchFamily="34" charset="-120"/>
                          <a:ea typeface="微軟正黑體" panose="020B0604030504040204" pitchFamily="34" charset="-120"/>
                        </a:rPr>
                      </a:br>
                      <a:r>
                        <a:rPr lang="en-US" altLang="zh-TW" sz="2700" kern="1200" dirty="0">
                          <a:solidFill>
                            <a:schemeClr val="tx1"/>
                          </a:solidFill>
                          <a:effectLst/>
                          <a:latin typeface="微軟正黑體" panose="020B0604030504040204" pitchFamily="34" charset="-120"/>
                          <a:ea typeface="微軟正黑體" panose="020B0604030504040204" pitchFamily="34" charset="-120"/>
                        </a:rPr>
                        <a:t>10</a:t>
                      </a:r>
                      <a:r>
                        <a:rPr lang="zh-TW" altLang="en-US" sz="2700" kern="1200" dirty="0">
                          <a:solidFill>
                            <a:schemeClr val="tx1"/>
                          </a:solidFill>
                          <a:effectLst/>
                          <a:latin typeface="微軟正黑體" panose="020B0604030504040204" pitchFamily="34" charset="-120"/>
                          <a:ea typeface="微軟正黑體" panose="020B0604030504040204" pitchFamily="34" charset="-120"/>
                        </a:rPr>
                        <a:t>萬元以上</a:t>
                      </a:r>
                      <a:r>
                        <a:rPr lang="en-US" altLang="zh-TW" sz="2700" kern="1200" dirty="0">
                          <a:solidFill>
                            <a:schemeClr val="tx1"/>
                          </a:solidFill>
                          <a:effectLst/>
                          <a:latin typeface="微軟正黑體" panose="020B0604030504040204" pitchFamily="34" charset="-120"/>
                          <a:ea typeface="微軟正黑體" panose="020B0604030504040204" pitchFamily="34" charset="-120"/>
                        </a:rPr>
                        <a:t>100</a:t>
                      </a:r>
                      <a:r>
                        <a:rPr lang="zh-TW" altLang="en-US" sz="2700" kern="1200" dirty="0">
                          <a:solidFill>
                            <a:schemeClr val="tx1"/>
                          </a:solidFill>
                          <a:effectLst/>
                          <a:latin typeface="微軟正黑體" panose="020B0604030504040204" pitchFamily="34" charset="-120"/>
                          <a:ea typeface="微軟正黑體" panose="020B0604030504040204" pitchFamily="34" charset="-120"/>
                        </a:rPr>
                        <a:t>萬元以下罰金</a:t>
                      </a:r>
                      <a:endParaRPr lang="zh-TW" altLang="en-US" sz="2700" dirty="0">
                        <a:solidFill>
                          <a:schemeClr val="tx1"/>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010596224"/>
                  </a:ext>
                </a:extLst>
              </a:tr>
              <a:tr h="1008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700" b="0" i="0" kern="1200" dirty="0">
                          <a:solidFill>
                            <a:schemeClr val="tx1"/>
                          </a:solidFill>
                          <a:effectLst/>
                          <a:latin typeface="微軟正黑體" panose="020B0604030504040204" pitchFamily="34" charset="-120"/>
                          <a:ea typeface="微軟正黑體" panose="020B0604030504040204" pitchFamily="34" charset="-120"/>
                          <a:cs typeface="+mn-cs"/>
                        </a:rPr>
                        <a:t>無</a:t>
                      </a:r>
                      <a:r>
                        <a:rPr lang="zh-TW" altLang="en-US" sz="2700" kern="1200" dirty="0">
                          <a:solidFill>
                            <a:schemeClr val="tx1"/>
                          </a:solidFill>
                          <a:effectLst/>
                          <a:latin typeface="微軟正黑體" panose="020B0604030504040204" pitchFamily="34" charset="-120"/>
                          <a:ea typeface="微軟正黑體" panose="020B0604030504040204" pitchFamily="34" charset="-120"/>
                          <a:cs typeface="+mn-cs"/>
                        </a:rPr>
                        <a:t>正當理由持有</a:t>
                      </a:r>
                      <a:r>
                        <a:rPr lang="zh-TW" altLang="en-US" sz="2700" kern="1200" dirty="0">
                          <a:solidFill>
                            <a:srgbClr val="FF0000"/>
                          </a:solidFill>
                          <a:effectLst/>
                          <a:latin typeface="微軟正黑體" panose="020B0604030504040204" pitchFamily="34" charset="-120"/>
                          <a:ea typeface="微軟正黑體" panose="020B0604030504040204" pitchFamily="34" charset="-120"/>
                          <a:cs typeface="+mn-cs"/>
                        </a:rPr>
                        <a:t>兒少</a:t>
                      </a:r>
                      <a:r>
                        <a:rPr lang="zh-TW" altLang="en-US" sz="2700" kern="1200" dirty="0">
                          <a:solidFill>
                            <a:schemeClr val="tx1"/>
                          </a:solidFill>
                          <a:effectLst/>
                          <a:latin typeface="微軟正黑體" panose="020B0604030504040204" pitchFamily="34" charset="-120"/>
                          <a:ea typeface="微軟正黑體" panose="020B0604030504040204" pitchFamily="34" charset="-120"/>
                          <a:cs typeface="+mn-cs"/>
                        </a:rPr>
                        <a:t>性影像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700" kern="1200" dirty="0">
                          <a:solidFill>
                            <a:schemeClr val="tx1"/>
                          </a:solidFill>
                          <a:effectLst/>
                          <a:latin typeface="微軟正黑體" panose="020B0604030504040204" pitchFamily="34" charset="-120"/>
                          <a:ea typeface="微軟正黑體" panose="020B0604030504040204" pitchFamily="34" charset="-120"/>
                        </a:rPr>
                        <a:t>兒少性剝削防制條例</a:t>
                      </a:r>
                      <a:br>
                        <a:rPr lang="en-US" altLang="zh-TW" sz="2700" kern="1200" dirty="0">
                          <a:solidFill>
                            <a:schemeClr val="tx1"/>
                          </a:solidFill>
                          <a:effectLst/>
                          <a:latin typeface="微軟正黑體" panose="020B0604030504040204" pitchFamily="34" charset="-120"/>
                          <a:ea typeface="微軟正黑體" panose="020B0604030504040204" pitchFamily="34" charset="-120"/>
                        </a:rPr>
                      </a:br>
                      <a:r>
                        <a:rPr lang="zh-TW" altLang="en-US" sz="2700" kern="1200" dirty="0">
                          <a:solidFill>
                            <a:schemeClr val="tx1"/>
                          </a:solidFill>
                          <a:effectLst/>
                          <a:latin typeface="微軟正黑體" panose="020B0604030504040204" pitchFamily="34" charset="-120"/>
                          <a:ea typeface="微軟正黑體" panose="020B0604030504040204" pitchFamily="34" charset="-120"/>
                        </a:rPr>
                        <a:t>第</a:t>
                      </a:r>
                      <a:r>
                        <a:rPr lang="en-US" altLang="zh-TW" sz="2700" kern="1200" dirty="0">
                          <a:solidFill>
                            <a:schemeClr val="tx1"/>
                          </a:solidFill>
                          <a:effectLst/>
                          <a:latin typeface="微軟正黑體" panose="020B0604030504040204" pitchFamily="34" charset="-120"/>
                          <a:ea typeface="微軟正黑體" panose="020B0604030504040204" pitchFamily="34" charset="-120"/>
                        </a:rPr>
                        <a:t>39</a:t>
                      </a:r>
                      <a:r>
                        <a:rPr lang="zh-TW" altLang="zh-TW" sz="2700" kern="1200" dirty="0">
                          <a:solidFill>
                            <a:schemeClr val="tx1"/>
                          </a:solidFill>
                          <a:effectLst/>
                          <a:latin typeface="微軟正黑體" panose="020B0604030504040204" pitchFamily="34" charset="-120"/>
                          <a:ea typeface="微軟正黑體" panose="020B0604030504040204" pitchFamily="34" charset="-120"/>
                        </a:rPr>
                        <a:t>條第</a:t>
                      </a:r>
                      <a:r>
                        <a:rPr lang="en-US" altLang="zh-TW" sz="2700" kern="1200" dirty="0">
                          <a:solidFill>
                            <a:schemeClr val="tx1"/>
                          </a:solidFill>
                          <a:effectLst/>
                          <a:latin typeface="微軟正黑體" panose="020B0604030504040204" pitchFamily="34" charset="-120"/>
                          <a:ea typeface="微軟正黑體" panose="020B0604030504040204" pitchFamily="34" charset="-120"/>
                        </a:rPr>
                        <a:t>2</a:t>
                      </a:r>
                      <a:r>
                        <a:rPr lang="zh-TW" altLang="zh-TW" sz="2700" kern="1200" dirty="0">
                          <a:solidFill>
                            <a:schemeClr val="tx1"/>
                          </a:solidFill>
                          <a:effectLst/>
                          <a:latin typeface="微軟正黑體" panose="020B0604030504040204" pitchFamily="34" charset="-120"/>
                          <a:ea typeface="微軟正黑體" panose="020B0604030504040204" pitchFamily="34" charset="-120"/>
                        </a:rPr>
                        <a:t>項</a:t>
                      </a:r>
                      <a:endParaRPr lang="zh-TW" altLang="en-US" sz="2700" kern="1200" dirty="0">
                        <a:solidFill>
                          <a:schemeClr val="tx1"/>
                        </a:solidFill>
                        <a:effectLst/>
                        <a:latin typeface="微軟正黑體" panose="020B0604030504040204" pitchFamily="34" charset="-120"/>
                        <a:ea typeface="微軟正黑體" panose="020B0604030504040204" pitchFamily="34" charset="-120"/>
                        <a:cs typeface="+mn-cs"/>
                      </a:endParaRPr>
                    </a:p>
                  </a:txBody>
                  <a:tcPr/>
                </a:tc>
                <a:tc>
                  <a:txBody>
                    <a:bodyPr/>
                    <a:lstStyle/>
                    <a:p>
                      <a:r>
                        <a:rPr lang="zh-TW" altLang="en-US" sz="2700" b="0" i="0" kern="1200" dirty="0">
                          <a:solidFill>
                            <a:srgbClr val="000000"/>
                          </a:solidFill>
                          <a:effectLst/>
                          <a:latin typeface="微軟正黑體" panose="020B0604030504040204" pitchFamily="34" charset="-120"/>
                          <a:ea typeface="微軟正黑體" panose="020B0604030504040204" pitchFamily="34" charset="-120"/>
                          <a:cs typeface="+mn-cs"/>
                        </a:rPr>
                        <a:t>處</a:t>
                      </a:r>
                      <a:r>
                        <a:rPr lang="en-US" altLang="zh-TW" sz="2700" b="0" i="0" kern="1200" dirty="0">
                          <a:solidFill>
                            <a:srgbClr val="000000"/>
                          </a:solidFill>
                          <a:effectLst/>
                          <a:latin typeface="微軟正黑體" panose="020B0604030504040204" pitchFamily="34" charset="-120"/>
                          <a:ea typeface="微軟正黑體" panose="020B0604030504040204" pitchFamily="34" charset="-120"/>
                          <a:cs typeface="+mn-cs"/>
                        </a:rPr>
                        <a:t>3</a:t>
                      </a:r>
                      <a:r>
                        <a:rPr lang="zh-TW" altLang="en-US" sz="2700" b="0" i="0" kern="1200" dirty="0">
                          <a:solidFill>
                            <a:srgbClr val="000000"/>
                          </a:solidFill>
                          <a:effectLst/>
                          <a:latin typeface="微軟正黑體" panose="020B0604030504040204" pitchFamily="34" charset="-120"/>
                          <a:ea typeface="微軟正黑體" panose="020B0604030504040204" pitchFamily="34" charset="-120"/>
                          <a:cs typeface="+mn-cs"/>
                        </a:rPr>
                        <a:t>年以下有期徒刑</a:t>
                      </a:r>
                      <a:br>
                        <a:rPr lang="en-US" altLang="zh-TW" sz="2700" b="0" i="0" kern="1200" dirty="0">
                          <a:solidFill>
                            <a:srgbClr val="000000"/>
                          </a:solidFill>
                          <a:effectLst/>
                          <a:latin typeface="微軟正黑體" panose="020B0604030504040204" pitchFamily="34" charset="-120"/>
                          <a:ea typeface="微軟正黑體" panose="020B0604030504040204" pitchFamily="34" charset="-120"/>
                          <a:cs typeface="+mn-cs"/>
                        </a:rPr>
                      </a:br>
                      <a:r>
                        <a:rPr lang="en-US" altLang="zh-TW" sz="2700" b="0" i="0" kern="1200" dirty="0">
                          <a:solidFill>
                            <a:srgbClr val="000000"/>
                          </a:solidFill>
                          <a:effectLst/>
                          <a:latin typeface="微軟正黑體" panose="020B0604030504040204" pitchFamily="34" charset="-120"/>
                          <a:ea typeface="微軟正黑體" panose="020B0604030504040204" pitchFamily="34" charset="-120"/>
                          <a:cs typeface="+mn-cs"/>
                        </a:rPr>
                        <a:t>6</a:t>
                      </a:r>
                      <a:r>
                        <a:rPr lang="zh-TW" altLang="en-US" sz="2700" b="0" i="0" kern="1200" dirty="0">
                          <a:solidFill>
                            <a:srgbClr val="000000"/>
                          </a:solidFill>
                          <a:effectLst/>
                          <a:latin typeface="微軟正黑體" panose="020B0604030504040204" pitchFamily="34" charset="-120"/>
                          <a:ea typeface="微軟正黑體" panose="020B0604030504040204" pitchFamily="34" charset="-120"/>
                          <a:cs typeface="+mn-cs"/>
                        </a:rPr>
                        <a:t>萬元以上</a:t>
                      </a:r>
                      <a:r>
                        <a:rPr lang="en-US" altLang="zh-TW" sz="2700" b="0" i="0" kern="1200" dirty="0">
                          <a:solidFill>
                            <a:srgbClr val="000000"/>
                          </a:solidFill>
                          <a:effectLst/>
                          <a:latin typeface="微軟正黑體" panose="020B0604030504040204" pitchFamily="34" charset="-120"/>
                          <a:ea typeface="微軟正黑體" panose="020B0604030504040204" pitchFamily="34" charset="-120"/>
                          <a:cs typeface="+mn-cs"/>
                        </a:rPr>
                        <a:t>60</a:t>
                      </a:r>
                      <a:r>
                        <a:rPr lang="zh-TW" altLang="en-US" sz="2700" b="0" i="0" kern="1200" dirty="0">
                          <a:solidFill>
                            <a:srgbClr val="000000"/>
                          </a:solidFill>
                          <a:effectLst/>
                          <a:latin typeface="微軟正黑體" panose="020B0604030504040204" pitchFamily="34" charset="-120"/>
                          <a:ea typeface="微軟正黑體" panose="020B0604030504040204" pitchFamily="34" charset="-120"/>
                          <a:cs typeface="+mn-cs"/>
                        </a:rPr>
                        <a:t>萬元以下罰金</a:t>
                      </a:r>
                      <a:endParaRPr lang="zh-TW" altLang="en-US" sz="2700" dirty="0">
                        <a:solidFill>
                          <a:schemeClr val="tx1"/>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879178389"/>
                  </a:ext>
                </a:extLst>
              </a:tr>
            </a:tbl>
          </a:graphicData>
        </a:graphic>
      </p:graphicFrame>
      <p:sp>
        <p:nvSpPr>
          <p:cNvPr id="9" name="爆炸: 八角 8">
            <a:extLst>
              <a:ext uri="{FF2B5EF4-FFF2-40B4-BE49-F238E27FC236}">
                <a16:creationId xmlns:a16="http://schemas.microsoft.com/office/drawing/2014/main" id="{C820762D-CD45-4ED6-925B-4FD412FFE273}"/>
              </a:ext>
            </a:extLst>
          </p:cNvPr>
          <p:cNvSpPr/>
          <p:nvPr/>
        </p:nvSpPr>
        <p:spPr>
          <a:xfrm>
            <a:off x="41991" y="6109135"/>
            <a:ext cx="1659240" cy="2044397"/>
          </a:xfrm>
          <a:prstGeom prst="irregularSeal1">
            <a:avLst/>
          </a:prstGeom>
          <a:solidFill>
            <a:srgbClr val="EC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12" name="圖片 11">
            <a:extLst>
              <a:ext uri="{FF2B5EF4-FFF2-40B4-BE49-F238E27FC236}">
                <a16:creationId xmlns:a16="http://schemas.microsoft.com/office/drawing/2014/main" id="{939CD7BC-8A2B-4595-8F4E-69837479540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22104" b="20310"/>
          <a:stretch/>
        </p:blipFill>
        <p:spPr>
          <a:xfrm>
            <a:off x="14937051" y="7923560"/>
            <a:ext cx="4546666" cy="2644295"/>
          </a:xfrm>
          <a:prstGeom prst="rect">
            <a:avLst/>
          </a:prstGeom>
        </p:spPr>
      </p:pic>
      <p:sp>
        <p:nvSpPr>
          <p:cNvPr id="10" name="文字方塊 9">
            <a:extLst>
              <a:ext uri="{FF2B5EF4-FFF2-40B4-BE49-F238E27FC236}">
                <a16:creationId xmlns:a16="http://schemas.microsoft.com/office/drawing/2014/main" id="{704DF886-3995-4798-8251-7CB91A9D91D6}"/>
              </a:ext>
            </a:extLst>
          </p:cNvPr>
          <p:cNvSpPr txBox="1"/>
          <p:nvPr/>
        </p:nvSpPr>
        <p:spPr>
          <a:xfrm>
            <a:off x="67618" y="6746614"/>
            <a:ext cx="1595309" cy="769441"/>
          </a:xfrm>
          <a:prstGeom prst="rect">
            <a:avLst/>
          </a:prstGeom>
          <a:noFill/>
        </p:spPr>
        <p:txBody>
          <a:bodyPr wrap="none" rtlCol="0">
            <a:spAutoFit/>
          </a:bodyPr>
          <a:lstStyle/>
          <a:p>
            <a:pPr algn="ctr"/>
            <a:r>
              <a:rPr lang="zh-TW" altLang="en-US" sz="2200" b="1" dirty="0">
                <a:latin typeface="微軟正黑體" panose="020B0604030504040204" pitchFamily="34" charset="-120"/>
                <a:ea typeface="微軟正黑體" panose="020B0604030504040204" pitchFamily="34" charset="-120"/>
              </a:rPr>
              <a:t>對象為兒少</a:t>
            </a:r>
            <a:br>
              <a:rPr lang="en-US" altLang="zh-TW" sz="2200" b="1" dirty="0">
                <a:latin typeface="微軟正黑體" panose="020B0604030504040204" pitchFamily="34" charset="-120"/>
                <a:ea typeface="微軟正黑體" panose="020B0604030504040204" pitchFamily="34" charset="-120"/>
              </a:rPr>
            </a:br>
            <a:r>
              <a:rPr lang="zh-TW" altLang="en-US" sz="2200" b="1" dirty="0">
                <a:latin typeface="微軟正黑體" panose="020B0604030504040204" pitchFamily="34" charset="-120"/>
                <a:ea typeface="微軟正黑體" panose="020B0604030504040204" pitchFamily="34" charset="-120"/>
              </a:rPr>
              <a:t>罰更重</a:t>
            </a:r>
            <a:r>
              <a:rPr lang="en-US" altLang="zh-TW" sz="2200" b="1" dirty="0">
                <a:latin typeface="微軟正黑體" panose="020B0604030504040204" pitchFamily="34" charset="-120"/>
                <a:ea typeface="微軟正黑體" panose="020B0604030504040204" pitchFamily="34" charset="-120"/>
              </a:rPr>
              <a:t>!!</a:t>
            </a:r>
            <a:endParaRPr lang="zh-TW" altLang="en-US" sz="2200" b="1" dirty="0">
              <a:latin typeface="微軟正黑體" panose="020B0604030504040204" pitchFamily="34" charset="-120"/>
              <a:ea typeface="微軟正黑體" panose="020B0604030504040204" pitchFamily="34" charset="-120"/>
            </a:endParaRPr>
          </a:p>
        </p:txBody>
      </p:sp>
      <p:pic>
        <p:nvPicPr>
          <p:cNvPr id="3" name="圖片 3">
            <a:extLst>
              <a:ext uri="{FF2B5EF4-FFF2-40B4-BE49-F238E27FC236}">
                <a16:creationId xmlns:a16="http://schemas.microsoft.com/office/drawing/2014/main" id="{E05A2FF5-963E-7164-EA7E-E11C506ED9BA}"/>
              </a:ext>
            </a:extLst>
          </p:cNvPr>
          <p:cNvPicPr>
            <a:picLocks noChangeAspect="1"/>
          </p:cNvPicPr>
          <p:nvPr/>
        </p:nvPicPr>
        <p:blipFill>
          <a:blip r:embed="rId3"/>
          <a:stretch>
            <a:fillRect/>
          </a:stretch>
        </p:blipFill>
        <p:spPr>
          <a:xfrm>
            <a:off x="229255" y="8675469"/>
            <a:ext cx="1956989" cy="1499744"/>
          </a:xfrm>
          <a:prstGeom prst="rect">
            <a:avLst/>
          </a:prstGeom>
          <a:noFill/>
          <a:ln cap="flat">
            <a:noFill/>
          </a:ln>
        </p:spPr>
      </p:pic>
    </p:spTree>
    <p:extLst>
      <p:ext uri="{BB962C8B-B14F-4D97-AF65-F5344CB8AC3E}">
        <p14:creationId xmlns:p14="http://schemas.microsoft.com/office/powerpoint/2010/main" val="336293901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a:extLst>
              <a:ext uri="{FF2B5EF4-FFF2-40B4-BE49-F238E27FC236}">
                <a16:creationId xmlns:a16="http://schemas.microsoft.com/office/drawing/2014/main" id="{518D6E1D-A14E-4527-8499-DAE7EDAFA589}"/>
              </a:ext>
            </a:extLst>
          </p:cNvPr>
          <p:cNvGraphicFramePr>
            <a:graphicFrameLocks noGrp="1"/>
          </p:cNvGraphicFramePr>
          <p:nvPr>
            <p:ph idx="1"/>
            <p:extLst>
              <p:ext uri="{D42A27DB-BD31-4B8C-83A1-F6EECF244321}">
                <p14:modId xmlns:p14="http://schemas.microsoft.com/office/powerpoint/2010/main" val="4269533378"/>
              </p:ext>
            </p:extLst>
          </p:nvPr>
        </p:nvGraphicFramePr>
        <p:xfrm>
          <a:off x="1960880" y="3225082"/>
          <a:ext cx="13495867" cy="6293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標題 1">
            <a:extLst>
              <a:ext uri="{FF2B5EF4-FFF2-40B4-BE49-F238E27FC236}">
                <a16:creationId xmlns:a16="http://schemas.microsoft.com/office/drawing/2014/main" id="{8ACFC25D-F67A-4C36-9F0D-DF080EF17FB8}"/>
              </a:ext>
            </a:extLst>
          </p:cNvPr>
          <p:cNvSpPr>
            <a:spLocks noGrp="1"/>
          </p:cNvSpPr>
          <p:nvPr>
            <p:ph type="title"/>
          </p:nvPr>
        </p:nvSpPr>
        <p:spPr>
          <a:xfrm>
            <a:off x="868680" y="646761"/>
            <a:ext cx="16238098" cy="2151601"/>
          </a:xfrm>
        </p:spPr>
        <p:txBody>
          <a:bodyPr>
            <a:normAutofit/>
          </a:bodyPr>
          <a:lstStyle/>
          <a:p>
            <a:r>
              <a:rPr lang="zh-TW" altLang="en-US" b="1" i="0" cap="all" dirty="0">
                <a:solidFill>
                  <a:srgbClr val="17726D"/>
                </a:solidFill>
                <a:effectLst/>
                <a:latin typeface="微軟正黑體" panose="020B0604030504040204" pitchFamily="34" charset="-120"/>
                <a:ea typeface="微軟正黑體" panose="020B0604030504040204" pitchFamily="34" charset="-120"/>
              </a:rPr>
              <a:t>性影像防治，我們可以做什麼</a:t>
            </a:r>
            <a:endParaRPr lang="zh-TW" altLang="en-US" b="1" dirty="0">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2F7DBA3E-9CE4-49CE-8B14-A189E35007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6962" y="3348810"/>
            <a:ext cx="2043113" cy="2043113"/>
          </a:xfrm>
          <a:prstGeom prst="rect">
            <a:avLst/>
          </a:prstGeom>
        </p:spPr>
      </p:pic>
      <p:pic>
        <p:nvPicPr>
          <p:cNvPr id="6" name="圖片 5">
            <a:extLst>
              <a:ext uri="{FF2B5EF4-FFF2-40B4-BE49-F238E27FC236}">
                <a16:creationId xmlns:a16="http://schemas.microsoft.com/office/drawing/2014/main" id="{C49BC197-B4F0-4329-B5C4-2B1B74504D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6962" y="7258823"/>
            <a:ext cx="2043113" cy="2043113"/>
          </a:xfrm>
          <a:prstGeom prst="rect">
            <a:avLst/>
          </a:prstGeom>
        </p:spPr>
      </p:pic>
      <p:pic>
        <p:nvPicPr>
          <p:cNvPr id="7" name="圖片 6">
            <a:extLst>
              <a:ext uri="{FF2B5EF4-FFF2-40B4-BE49-F238E27FC236}">
                <a16:creationId xmlns:a16="http://schemas.microsoft.com/office/drawing/2014/main" id="{89C5481D-4155-4845-A43C-0A60626A01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44113" y="3348810"/>
            <a:ext cx="2043113" cy="2043113"/>
          </a:xfrm>
          <a:prstGeom prst="rect">
            <a:avLst/>
          </a:prstGeom>
        </p:spPr>
      </p:pic>
      <p:pic>
        <p:nvPicPr>
          <p:cNvPr id="8" name="圖片 7">
            <a:extLst>
              <a:ext uri="{FF2B5EF4-FFF2-40B4-BE49-F238E27FC236}">
                <a16:creationId xmlns:a16="http://schemas.microsoft.com/office/drawing/2014/main" id="{030762C8-75BA-494B-8683-3764A8B1D1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77462" y="7323889"/>
            <a:ext cx="2043113" cy="2043113"/>
          </a:xfrm>
          <a:prstGeom prst="rect">
            <a:avLst/>
          </a:prstGeom>
        </p:spPr>
      </p:pic>
      <p:pic>
        <p:nvPicPr>
          <p:cNvPr id="3" name="圖片 2">
            <a:extLst>
              <a:ext uri="{FF2B5EF4-FFF2-40B4-BE49-F238E27FC236}">
                <a16:creationId xmlns:a16="http://schemas.microsoft.com/office/drawing/2014/main" id="{2EB3A090-CBCA-8211-D836-A87AF3C545CB}"/>
              </a:ext>
            </a:extLst>
          </p:cNvPr>
          <p:cNvPicPr>
            <a:picLocks noChangeAspect="1"/>
          </p:cNvPicPr>
          <p:nvPr/>
        </p:nvPicPr>
        <p:blipFill>
          <a:blip r:embed="rId8"/>
          <a:stretch>
            <a:fillRect/>
          </a:stretch>
        </p:blipFill>
        <p:spPr>
          <a:xfrm>
            <a:off x="215307" y="8614080"/>
            <a:ext cx="1956986" cy="1505843"/>
          </a:xfrm>
          <a:prstGeom prst="rect">
            <a:avLst/>
          </a:prstGeom>
        </p:spPr>
      </p:pic>
    </p:spTree>
    <p:extLst>
      <p:ext uri="{BB962C8B-B14F-4D97-AF65-F5344CB8AC3E}">
        <p14:creationId xmlns:p14="http://schemas.microsoft.com/office/powerpoint/2010/main" val="177826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10;p15"/>
          <p:cNvGrpSpPr/>
          <p:nvPr/>
        </p:nvGrpSpPr>
        <p:grpSpPr>
          <a:xfrm>
            <a:off x="407118" y="-485775"/>
            <a:ext cx="17439793" cy="10351747"/>
            <a:chOff x="407118" y="-485775"/>
            <a:chExt cx="17439793" cy="10351747"/>
          </a:xfrm>
        </p:grpSpPr>
        <p:sp>
          <p:nvSpPr>
            <p:cNvPr id="3" name="Google Shape;211;p15"/>
            <p:cNvSpPr/>
            <p:nvPr/>
          </p:nvSpPr>
          <p:spPr>
            <a:xfrm>
              <a:off x="407118" y="495997"/>
              <a:ext cx="17439793" cy="9369975"/>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91421" tIns="45701" rIns="91421"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4" name="Google Shape;212;p15"/>
            <p:cNvSpPr txBox="1"/>
            <p:nvPr/>
          </p:nvSpPr>
          <p:spPr>
            <a:xfrm>
              <a:off x="3538033" y="-485775"/>
              <a:ext cx="3086099" cy="308609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 name="Google Shape;213;p15"/>
          <p:cNvGrpSpPr/>
          <p:nvPr/>
        </p:nvGrpSpPr>
        <p:grpSpPr>
          <a:xfrm>
            <a:off x="1403649" y="1350276"/>
            <a:ext cx="2587075" cy="794092"/>
            <a:chOff x="1403649" y="1350276"/>
            <a:chExt cx="2587075" cy="794092"/>
          </a:xfrm>
        </p:grpSpPr>
        <p:grpSp>
          <p:nvGrpSpPr>
            <p:cNvPr id="6" name="Google Shape;214;p15"/>
            <p:cNvGrpSpPr/>
            <p:nvPr/>
          </p:nvGrpSpPr>
          <p:grpSpPr>
            <a:xfrm>
              <a:off x="1403649" y="1350276"/>
              <a:ext cx="260411" cy="261582"/>
              <a:chOff x="1403649" y="1350276"/>
              <a:chExt cx="260411" cy="261582"/>
            </a:xfrm>
          </p:grpSpPr>
          <p:sp>
            <p:nvSpPr>
              <p:cNvPr id="7" name="Google Shape;215;p15"/>
              <p:cNvSpPr/>
              <p:nvPr/>
            </p:nvSpPr>
            <p:spPr>
              <a:xfrm>
                <a:off x="1403649"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 name="Google Shape;216;p15"/>
              <p:cNvSpPr txBox="1"/>
              <p:nvPr/>
            </p:nvSpPr>
            <p:spPr>
              <a:xfrm>
                <a:off x="1427588"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9" name="Google Shape;217;p15"/>
            <p:cNvGrpSpPr/>
            <p:nvPr/>
          </p:nvGrpSpPr>
          <p:grpSpPr>
            <a:xfrm>
              <a:off x="1991736" y="1350276"/>
              <a:ext cx="260411" cy="261582"/>
              <a:chOff x="1991736" y="1350276"/>
              <a:chExt cx="260411" cy="261582"/>
            </a:xfrm>
          </p:grpSpPr>
          <p:sp>
            <p:nvSpPr>
              <p:cNvPr id="10" name="Google Shape;218;p15"/>
              <p:cNvSpPr/>
              <p:nvPr/>
            </p:nvSpPr>
            <p:spPr>
              <a:xfrm>
                <a:off x="1991736"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1" name="Google Shape;219;p15"/>
              <p:cNvSpPr txBox="1"/>
              <p:nvPr/>
            </p:nvSpPr>
            <p:spPr>
              <a:xfrm>
                <a:off x="2015675"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2" name="Google Shape;220;p15"/>
            <p:cNvGrpSpPr/>
            <p:nvPr/>
          </p:nvGrpSpPr>
          <p:grpSpPr>
            <a:xfrm>
              <a:off x="2579815" y="1350276"/>
              <a:ext cx="260411" cy="261582"/>
              <a:chOff x="2579815" y="1350276"/>
              <a:chExt cx="260411" cy="261582"/>
            </a:xfrm>
          </p:grpSpPr>
          <p:sp>
            <p:nvSpPr>
              <p:cNvPr id="13" name="Google Shape;221;p15"/>
              <p:cNvSpPr/>
              <p:nvPr/>
            </p:nvSpPr>
            <p:spPr>
              <a:xfrm>
                <a:off x="257981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Google Shape;222;p15"/>
              <p:cNvSpPr txBox="1"/>
              <p:nvPr/>
            </p:nvSpPr>
            <p:spPr>
              <a:xfrm>
                <a:off x="260375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5" name="Google Shape;223;p15"/>
            <p:cNvGrpSpPr/>
            <p:nvPr/>
          </p:nvGrpSpPr>
          <p:grpSpPr>
            <a:xfrm>
              <a:off x="1403649" y="1882786"/>
              <a:ext cx="260411" cy="261582"/>
              <a:chOff x="1403649" y="1882786"/>
              <a:chExt cx="260411" cy="261582"/>
            </a:xfrm>
          </p:grpSpPr>
          <p:sp>
            <p:nvSpPr>
              <p:cNvPr id="16" name="Google Shape;224;p15"/>
              <p:cNvSpPr/>
              <p:nvPr/>
            </p:nvSpPr>
            <p:spPr>
              <a:xfrm>
                <a:off x="1403649"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7" name="Google Shape;225;p15"/>
              <p:cNvSpPr txBox="1"/>
              <p:nvPr/>
            </p:nvSpPr>
            <p:spPr>
              <a:xfrm>
                <a:off x="1427588"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8" name="Google Shape;226;p15"/>
            <p:cNvGrpSpPr/>
            <p:nvPr/>
          </p:nvGrpSpPr>
          <p:grpSpPr>
            <a:xfrm>
              <a:off x="1991736" y="1882786"/>
              <a:ext cx="260411" cy="261582"/>
              <a:chOff x="1991736" y="1882786"/>
              <a:chExt cx="260411" cy="261582"/>
            </a:xfrm>
          </p:grpSpPr>
          <p:sp>
            <p:nvSpPr>
              <p:cNvPr id="19" name="Google Shape;227;p15"/>
              <p:cNvSpPr/>
              <p:nvPr/>
            </p:nvSpPr>
            <p:spPr>
              <a:xfrm>
                <a:off x="1991736"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0" name="Google Shape;228;p15"/>
              <p:cNvSpPr txBox="1"/>
              <p:nvPr/>
            </p:nvSpPr>
            <p:spPr>
              <a:xfrm>
                <a:off x="2015675"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1" name="Google Shape;229;p15"/>
            <p:cNvGrpSpPr/>
            <p:nvPr/>
          </p:nvGrpSpPr>
          <p:grpSpPr>
            <a:xfrm>
              <a:off x="2579815" y="1882786"/>
              <a:ext cx="260411" cy="261582"/>
              <a:chOff x="2579815" y="1882786"/>
              <a:chExt cx="260411" cy="261582"/>
            </a:xfrm>
          </p:grpSpPr>
          <p:sp>
            <p:nvSpPr>
              <p:cNvPr id="22" name="Google Shape;230;p15"/>
              <p:cNvSpPr/>
              <p:nvPr/>
            </p:nvSpPr>
            <p:spPr>
              <a:xfrm>
                <a:off x="257981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3" name="Google Shape;231;p15"/>
              <p:cNvSpPr txBox="1"/>
              <p:nvPr/>
            </p:nvSpPr>
            <p:spPr>
              <a:xfrm>
                <a:off x="260375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4" name="Google Shape;232;p15"/>
            <p:cNvGrpSpPr/>
            <p:nvPr/>
          </p:nvGrpSpPr>
          <p:grpSpPr>
            <a:xfrm>
              <a:off x="3142225" y="1350276"/>
              <a:ext cx="260411" cy="261582"/>
              <a:chOff x="3142225" y="1350276"/>
              <a:chExt cx="260411" cy="261582"/>
            </a:xfrm>
          </p:grpSpPr>
          <p:sp>
            <p:nvSpPr>
              <p:cNvPr id="25" name="Google Shape;233;p15"/>
              <p:cNvSpPr/>
              <p:nvPr/>
            </p:nvSpPr>
            <p:spPr>
              <a:xfrm>
                <a:off x="314222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6" name="Google Shape;234;p15"/>
              <p:cNvSpPr txBox="1"/>
              <p:nvPr/>
            </p:nvSpPr>
            <p:spPr>
              <a:xfrm>
                <a:off x="316617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7" name="Google Shape;235;p15"/>
            <p:cNvGrpSpPr/>
            <p:nvPr/>
          </p:nvGrpSpPr>
          <p:grpSpPr>
            <a:xfrm>
              <a:off x="3730313" y="1350276"/>
              <a:ext cx="260411" cy="261582"/>
              <a:chOff x="3730313" y="1350276"/>
              <a:chExt cx="260411" cy="261582"/>
            </a:xfrm>
          </p:grpSpPr>
          <p:sp>
            <p:nvSpPr>
              <p:cNvPr id="28" name="Google Shape;236;p15"/>
              <p:cNvSpPr/>
              <p:nvPr/>
            </p:nvSpPr>
            <p:spPr>
              <a:xfrm>
                <a:off x="3730313"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9" name="Google Shape;237;p15"/>
              <p:cNvSpPr txBox="1"/>
              <p:nvPr/>
            </p:nvSpPr>
            <p:spPr>
              <a:xfrm>
                <a:off x="3754252"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0" name="Google Shape;238;p15"/>
            <p:cNvGrpSpPr/>
            <p:nvPr/>
          </p:nvGrpSpPr>
          <p:grpSpPr>
            <a:xfrm>
              <a:off x="3142225" y="1882786"/>
              <a:ext cx="260411" cy="261582"/>
              <a:chOff x="3142225" y="1882786"/>
              <a:chExt cx="260411" cy="261582"/>
            </a:xfrm>
          </p:grpSpPr>
          <p:sp>
            <p:nvSpPr>
              <p:cNvPr id="31" name="Google Shape;239;p15"/>
              <p:cNvSpPr/>
              <p:nvPr/>
            </p:nvSpPr>
            <p:spPr>
              <a:xfrm>
                <a:off x="314222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2" name="Google Shape;240;p15"/>
              <p:cNvSpPr txBox="1"/>
              <p:nvPr/>
            </p:nvSpPr>
            <p:spPr>
              <a:xfrm>
                <a:off x="316617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3" name="Google Shape;241;p15"/>
            <p:cNvGrpSpPr/>
            <p:nvPr/>
          </p:nvGrpSpPr>
          <p:grpSpPr>
            <a:xfrm>
              <a:off x="3730313" y="1882786"/>
              <a:ext cx="260411" cy="261582"/>
              <a:chOff x="3730313" y="1882786"/>
              <a:chExt cx="260411" cy="261582"/>
            </a:xfrm>
          </p:grpSpPr>
          <p:sp>
            <p:nvSpPr>
              <p:cNvPr id="34" name="Google Shape;242;p15"/>
              <p:cNvSpPr/>
              <p:nvPr/>
            </p:nvSpPr>
            <p:spPr>
              <a:xfrm>
                <a:off x="3730313"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5" name="Google Shape;243;p15"/>
              <p:cNvSpPr txBox="1"/>
              <p:nvPr/>
            </p:nvSpPr>
            <p:spPr>
              <a:xfrm>
                <a:off x="3754252"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pic>
        <p:nvPicPr>
          <p:cNvPr id="36" name="圖片 1"/>
          <p:cNvPicPr>
            <a:picLocks noChangeAspect="1"/>
          </p:cNvPicPr>
          <p:nvPr/>
        </p:nvPicPr>
        <p:blipFill>
          <a:blip r:embed="rId3"/>
          <a:stretch>
            <a:fillRect/>
          </a:stretch>
        </p:blipFill>
        <p:spPr>
          <a:xfrm>
            <a:off x="5605272" y="2427073"/>
            <a:ext cx="5057445" cy="5083515"/>
          </a:xfrm>
          <a:prstGeom prst="rect">
            <a:avLst/>
          </a:prstGeom>
          <a:noFill/>
          <a:ln cap="flat">
            <a:noFill/>
          </a:ln>
        </p:spPr>
      </p:pic>
      <p:grpSp>
        <p:nvGrpSpPr>
          <p:cNvPr id="37" name="Google Shape;247;p15"/>
          <p:cNvGrpSpPr/>
          <p:nvPr/>
        </p:nvGrpSpPr>
        <p:grpSpPr>
          <a:xfrm>
            <a:off x="15408728" y="4310289"/>
            <a:ext cx="3318558" cy="794092"/>
            <a:chOff x="15408728" y="4310289"/>
            <a:chExt cx="3318558" cy="794092"/>
          </a:xfrm>
        </p:grpSpPr>
        <p:grpSp>
          <p:nvGrpSpPr>
            <p:cNvPr id="38" name="Google Shape;248;p15"/>
            <p:cNvGrpSpPr/>
            <p:nvPr/>
          </p:nvGrpSpPr>
          <p:grpSpPr>
            <a:xfrm>
              <a:off x="15408728" y="4310289"/>
              <a:ext cx="231955" cy="261582"/>
              <a:chOff x="15408728" y="4310289"/>
              <a:chExt cx="231955" cy="261582"/>
            </a:xfrm>
          </p:grpSpPr>
          <p:sp>
            <p:nvSpPr>
              <p:cNvPr id="39" name="Google Shape;249;p15"/>
              <p:cNvSpPr/>
              <p:nvPr/>
            </p:nvSpPr>
            <p:spPr>
              <a:xfrm>
                <a:off x="15408728" y="4310289"/>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0" name="Google Shape;250;p15"/>
              <p:cNvSpPr txBox="1"/>
              <p:nvPr/>
            </p:nvSpPr>
            <p:spPr>
              <a:xfrm>
                <a:off x="15430051" y="4334813"/>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1" name="Google Shape;251;p15"/>
            <p:cNvGrpSpPr/>
            <p:nvPr/>
          </p:nvGrpSpPr>
          <p:grpSpPr>
            <a:xfrm>
              <a:off x="15932542" y="4310289"/>
              <a:ext cx="231955" cy="261582"/>
              <a:chOff x="15932542" y="4310289"/>
              <a:chExt cx="231955" cy="261582"/>
            </a:xfrm>
          </p:grpSpPr>
          <p:sp>
            <p:nvSpPr>
              <p:cNvPr id="42" name="Google Shape;252;p15"/>
              <p:cNvSpPr/>
              <p:nvPr/>
            </p:nvSpPr>
            <p:spPr>
              <a:xfrm>
                <a:off x="15932542" y="4310289"/>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3" name="Google Shape;253;p15"/>
              <p:cNvSpPr txBox="1"/>
              <p:nvPr/>
            </p:nvSpPr>
            <p:spPr>
              <a:xfrm>
                <a:off x="15953865" y="4334813"/>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4" name="Google Shape;254;p15"/>
            <p:cNvGrpSpPr/>
            <p:nvPr/>
          </p:nvGrpSpPr>
          <p:grpSpPr>
            <a:xfrm>
              <a:off x="16456356" y="4310289"/>
              <a:ext cx="231955" cy="261582"/>
              <a:chOff x="16456356" y="4310289"/>
              <a:chExt cx="231955" cy="261582"/>
            </a:xfrm>
          </p:grpSpPr>
          <p:sp>
            <p:nvSpPr>
              <p:cNvPr id="45" name="Google Shape;255;p15"/>
              <p:cNvSpPr/>
              <p:nvPr/>
            </p:nvSpPr>
            <p:spPr>
              <a:xfrm>
                <a:off x="16456356" y="4310289"/>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6" name="Google Shape;256;p15"/>
              <p:cNvSpPr txBox="1"/>
              <p:nvPr/>
            </p:nvSpPr>
            <p:spPr>
              <a:xfrm>
                <a:off x="16477680" y="4334813"/>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7" name="Google Shape;257;p15"/>
            <p:cNvGrpSpPr/>
            <p:nvPr/>
          </p:nvGrpSpPr>
          <p:grpSpPr>
            <a:xfrm>
              <a:off x="15408728" y="4842799"/>
              <a:ext cx="231955" cy="261582"/>
              <a:chOff x="15408728" y="4842799"/>
              <a:chExt cx="231955" cy="261582"/>
            </a:xfrm>
          </p:grpSpPr>
          <p:sp>
            <p:nvSpPr>
              <p:cNvPr id="48" name="Google Shape;258;p15"/>
              <p:cNvSpPr/>
              <p:nvPr/>
            </p:nvSpPr>
            <p:spPr>
              <a:xfrm>
                <a:off x="15408728" y="4842799"/>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9" name="Google Shape;259;p15"/>
              <p:cNvSpPr txBox="1"/>
              <p:nvPr/>
            </p:nvSpPr>
            <p:spPr>
              <a:xfrm>
                <a:off x="15430051" y="4867323"/>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0" name="Google Shape;260;p15"/>
            <p:cNvGrpSpPr/>
            <p:nvPr/>
          </p:nvGrpSpPr>
          <p:grpSpPr>
            <a:xfrm>
              <a:off x="15932542" y="4842799"/>
              <a:ext cx="231955" cy="261582"/>
              <a:chOff x="15932542" y="4842799"/>
              <a:chExt cx="231955" cy="261582"/>
            </a:xfrm>
          </p:grpSpPr>
          <p:sp>
            <p:nvSpPr>
              <p:cNvPr id="51" name="Google Shape;261;p15"/>
              <p:cNvSpPr/>
              <p:nvPr/>
            </p:nvSpPr>
            <p:spPr>
              <a:xfrm>
                <a:off x="15932542" y="4842799"/>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2" name="Google Shape;262;p15"/>
              <p:cNvSpPr txBox="1"/>
              <p:nvPr/>
            </p:nvSpPr>
            <p:spPr>
              <a:xfrm>
                <a:off x="15953865" y="4867323"/>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3" name="Google Shape;263;p15"/>
            <p:cNvGrpSpPr/>
            <p:nvPr/>
          </p:nvGrpSpPr>
          <p:grpSpPr>
            <a:xfrm>
              <a:off x="16456356" y="4842799"/>
              <a:ext cx="231955" cy="261582"/>
              <a:chOff x="16456356" y="4842799"/>
              <a:chExt cx="231955" cy="261582"/>
            </a:xfrm>
          </p:grpSpPr>
          <p:sp>
            <p:nvSpPr>
              <p:cNvPr id="54" name="Google Shape;264;p15"/>
              <p:cNvSpPr/>
              <p:nvPr/>
            </p:nvSpPr>
            <p:spPr>
              <a:xfrm>
                <a:off x="16456356" y="4842799"/>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5" name="Google Shape;265;p15"/>
              <p:cNvSpPr txBox="1"/>
              <p:nvPr/>
            </p:nvSpPr>
            <p:spPr>
              <a:xfrm>
                <a:off x="16477680" y="4867323"/>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6" name="Google Shape;266;p15"/>
            <p:cNvGrpSpPr/>
            <p:nvPr/>
          </p:nvGrpSpPr>
          <p:grpSpPr>
            <a:xfrm>
              <a:off x="16957310" y="4310289"/>
              <a:ext cx="231955" cy="261582"/>
              <a:chOff x="16957310" y="4310289"/>
              <a:chExt cx="231955" cy="261582"/>
            </a:xfrm>
          </p:grpSpPr>
          <p:sp>
            <p:nvSpPr>
              <p:cNvPr id="57" name="Google Shape;267;p15"/>
              <p:cNvSpPr/>
              <p:nvPr/>
            </p:nvSpPr>
            <p:spPr>
              <a:xfrm>
                <a:off x="16957310" y="4310289"/>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8" name="Google Shape;268;p15"/>
              <p:cNvSpPr txBox="1"/>
              <p:nvPr/>
            </p:nvSpPr>
            <p:spPr>
              <a:xfrm>
                <a:off x="16978634" y="4334813"/>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9" name="Google Shape;269;p15"/>
            <p:cNvGrpSpPr/>
            <p:nvPr/>
          </p:nvGrpSpPr>
          <p:grpSpPr>
            <a:xfrm>
              <a:off x="17481124" y="4310289"/>
              <a:ext cx="231955" cy="261582"/>
              <a:chOff x="17481124" y="4310289"/>
              <a:chExt cx="231955" cy="261582"/>
            </a:xfrm>
          </p:grpSpPr>
          <p:sp>
            <p:nvSpPr>
              <p:cNvPr id="60" name="Google Shape;270;p15"/>
              <p:cNvSpPr/>
              <p:nvPr/>
            </p:nvSpPr>
            <p:spPr>
              <a:xfrm>
                <a:off x="17481124" y="4310289"/>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1" name="Google Shape;271;p15"/>
              <p:cNvSpPr txBox="1"/>
              <p:nvPr/>
            </p:nvSpPr>
            <p:spPr>
              <a:xfrm>
                <a:off x="17502448" y="4334813"/>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2" name="Google Shape;272;p15"/>
            <p:cNvGrpSpPr/>
            <p:nvPr/>
          </p:nvGrpSpPr>
          <p:grpSpPr>
            <a:xfrm>
              <a:off x="16957310" y="4842799"/>
              <a:ext cx="231955" cy="261582"/>
              <a:chOff x="16957310" y="4842799"/>
              <a:chExt cx="231955" cy="261582"/>
            </a:xfrm>
          </p:grpSpPr>
          <p:sp>
            <p:nvSpPr>
              <p:cNvPr id="63" name="Google Shape;273;p15"/>
              <p:cNvSpPr/>
              <p:nvPr/>
            </p:nvSpPr>
            <p:spPr>
              <a:xfrm>
                <a:off x="16957310" y="4842799"/>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4" name="Google Shape;274;p15"/>
              <p:cNvSpPr txBox="1"/>
              <p:nvPr/>
            </p:nvSpPr>
            <p:spPr>
              <a:xfrm>
                <a:off x="16978634" y="4867323"/>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5" name="Google Shape;275;p15"/>
            <p:cNvGrpSpPr/>
            <p:nvPr/>
          </p:nvGrpSpPr>
          <p:grpSpPr>
            <a:xfrm>
              <a:off x="17481124" y="4842799"/>
              <a:ext cx="231955" cy="261582"/>
              <a:chOff x="17481124" y="4842799"/>
              <a:chExt cx="231955" cy="261582"/>
            </a:xfrm>
          </p:grpSpPr>
          <p:sp>
            <p:nvSpPr>
              <p:cNvPr id="66" name="Google Shape;276;p15"/>
              <p:cNvSpPr/>
              <p:nvPr/>
            </p:nvSpPr>
            <p:spPr>
              <a:xfrm>
                <a:off x="17481124" y="4842799"/>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7" name="Google Shape;277;p15"/>
              <p:cNvSpPr txBox="1"/>
              <p:nvPr/>
            </p:nvSpPr>
            <p:spPr>
              <a:xfrm>
                <a:off x="17502448" y="4867323"/>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68" name="Google Shape;278;p15"/>
            <p:cNvSpPr txBox="1"/>
            <p:nvPr/>
          </p:nvSpPr>
          <p:spPr>
            <a:xfrm>
              <a:off x="18014164" y="4334813"/>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69" name="Google Shape;279;p15"/>
            <p:cNvSpPr txBox="1"/>
            <p:nvPr/>
          </p:nvSpPr>
          <p:spPr>
            <a:xfrm>
              <a:off x="18537978" y="4334813"/>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0" name="Google Shape;280;p15"/>
            <p:cNvSpPr txBox="1"/>
            <p:nvPr/>
          </p:nvSpPr>
          <p:spPr>
            <a:xfrm>
              <a:off x="18014164" y="4867323"/>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1" name="Google Shape;281;p15"/>
            <p:cNvSpPr txBox="1"/>
            <p:nvPr/>
          </p:nvSpPr>
          <p:spPr>
            <a:xfrm>
              <a:off x="18537978" y="4867323"/>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72" name="Google Shape;244;p15"/>
          <p:cNvSpPr txBox="1"/>
          <p:nvPr/>
        </p:nvSpPr>
        <p:spPr>
          <a:xfrm>
            <a:off x="828876" y="4030080"/>
            <a:ext cx="14941670" cy="1732397"/>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sz="96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性騷擾防治服務</a:t>
            </a:r>
            <a:endParaRPr lang="en-US" sz="96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endParaRPr>
          </a:p>
        </p:txBody>
      </p:sp>
      <p:pic>
        <p:nvPicPr>
          <p:cNvPr id="73" name="圖片 2"/>
          <p:cNvPicPr>
            <a:picLocks noChangeAspect="1"/>
          </p:cNvPicPr>
          <p:nvPr/>
        </p:nvPicPr>
        <p:blipFill>
          <a:blip r:embed="rId4"/>
          <a:stretch>
            <a:fillRect/>
          </a:stretch>
        </p:blipFill>
        <p:spPr>
          <a:xfrm>
            <a:off x="15957240" y="2248107"/>
            <a:ext cx="2221543" cy="2221543"/>
          </a:xfrm>
          <a:prstGeom prst="rect">
            <a:avLst/>
          </a:prstGeom>
          <a:noFill/>
          <a:ln cap="flat">
            <a:noFill/>
          </a:ln>
        </p:spPr>
      </p:pic>
      <p:pic>
        <p:nvPicPr>
          <p:cNvPr id="74" name="圖片 3"/>
          <p:cNvPicPr>
            <a:picLocks noChangeAspect="1"/>
          </p:cNvPicPr>
          <p:nvPr/>
        </p:nvPicPr>
        <p:blipFill>
          <a:blip r:embed="rId5"/>
          <a:stretch>
            <a:fillRect/>
          </a:stretch>
        </p:blipFill>
        <p:spPr>
          <a:xfrm>
            <a:off x="363967" y="8531269"/>
            <a:ext cx="1956989" cy="1499744"/>
          </a:xfrm>
          <a:prstGeom prst="rect">
            <a:avLst/>
          </a:prstGeom>
          <a:noFill/>
          <a:ln cap="flat">
            <a:noFill/>
          </a:ln>
        </p:spPr>
      </p:pic>
      <p:pic>
        <p:nvPicPr>
          <p:cNvPr id="75" name="圖片 4"/>
          <p:cNvPicPr>
            <a:picLocks noChangeAspect="1"/>
          </p:cNvPicPr>
          <p:nvPr/>
        </p:nvPicPr>
        <p:blipFill>
          <a:blip r:embed="rId6"/>
          <a:stretch>
            <a:fillRect/>
          </a:stretch>
        </p:blipFill>
        <p:spPr>
          <a:xfrm>
            <a:off x="14726225" y="6991421"/>
            <a:ext cx="3000453" cy="2834805"/>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259384" y="1778795"/>
            <a:ext cx="7727795" cy="6968622"/>
            <a:chOff x="6852201" y="647103"/>
            <a:chExt cx="5151863" cy="4645748"/>
          </a:xfrm>
        </p:grpSpPr>
        <p:pic>
          <p:nvPicPr>
            <p:cNvPr id="3" name="object 3"/>
            <p:cNvPicPr/>
            <p:nvPr/>
          </p:nvPicPr>
          <p:blipFill>
            <a:blip r:embed="rId2" cstate="print"/>
            <a:stretch>
              <a:fillRect/>
            </a:stretch>
          </p:blipFill>
          <p:spPr>
            <a:xfrm>
              <a:off x="6852201" y="647103"/>
              <a:ext cx="5151863" cy="3992060"/>
            </a:xfrm>
            <a:prstGeom prst="rect">
              <a:avLst/>
            </a:prstGeom>
          </p:spPr>
        </p:pic>
        <p:sp>
          <p:nvSpPr>
            <p:cNvPr id="4" name="object 4"/>
            <p:cNvSpPr/>
            <p:nvPr/>
          </p:nvSpPr>
          <p:spPr>
            <a:xfrm>
              <a:off x="8220455" y="4325111"/>
              <a:ext cx="2788920" cy="967740"/>
            </a:xfrm>
            <a:custGeom>
              <a:avLst/>
              <a:gdLst/>
              <a:ahLst/>
              <a:cxnLst/>
              <a:rect l="l" t="t" r="r" b="b"/>
              <a:pathLst>
                <a:path w="2788920" h="967739">
                  <a:moveTo>
                    <a:pt x="2627629" y="0"/>
                  </a:moveTo>
                  <a:lnTo>
                    <a:pt x="161290" y="0"/>
                  </a:lnTo>
                  <a:lnTo>
                    <a:pt x="118430" y="5764"/>
                  </a:lnTo>
                  <a:lnTo>
                    <a:pt x="79906" y="22032"/>
                  </a:lnTo>
                  <a:lnTo>
                    <a:pt x="47259" y="47259"/>
                  </a:lnTo>
                  <a:lnTo>
                    <a:pt x="22032" y="79906"/>
                  </a:lnTo>
                  <a:lnTo>
                    <a:pt x="5764" y="118430"/>
                  </a:lnTo>
                  <a:lnTo>
                    <a:pt x="0" y="161289"/>
                  </a:lnTo>
                  <a:lnTo>
                    <a:pt x="0" y="806450"/>
                  </a:lnTo>
                  <a:lnTo>
                    <a:pt x="5764" y="849309"/>
                  </a:lnTo>
                  <a:lnTo>
                    <a:pt x="22032" y="887833"/>
                  </a:lnTo>
                  <a:lnTo>
                    <a:pt x="47259" y="920480"/>
                  </a:lnTo>
                  <a:lnTo>
                    <a:pt x="79906" y="945707"/>
                  </a:lnTo>
                  <a:lnTo>
                    <a:pt x="118430" y="961975"/>
                  </a:lnTo>
                  <a:lnTo>
                    <a:pt x="161290" y="967740"/>
                  </a:lnTo>
                  <a:lnTo>
                    <a:pt x="2627629" y="967740"/>
                  </a:lnTo>
                  <a:lnTo>
                    <a:pt x="2670489" y="961975"/>
                  </a:lnTo>
                  <a:lnTo>
                    <a:pt x="2709013" y="945707"/>
                  </a:lnTo>
                  <a:lnTo>
                    <a:pt x="2741660" y="920480"/>
                  </a:lnTo>
                  <a:lnTo>
                    <a:pt x="2766887" y="887833"/>
                  </a:lnTo>
                  <a:lnTo>
                    <a:pt x="2783155" y="849309"/>
                  </a:lnTo>
                  <a:lnTo>
                    <a:pt x="2788920" y="806450"/>
                  </a:lnTo>
                  <a:lnTo>
                    <a:pt x="2788920" y="161289"/>
                  </a:lnTo>
                  <a:lnTo>
                    <a:pt x="2783155" y="118430"/>
                  </a:lnTo>
                  <a:lnTo>
                    <a:pt x="2766887" y="79906"/>
                  </a:lnTo>
                  <a:lnTo>
                    <a:pt x="2741660" y="47259"/>
                  </a:lnTo>
                  <a:lnTo>
                    <a:pt x="2709013" y="22032"/>
                  </a:lnTo>
                  <a:lnTo>
                    <a:pt x="2670489" y="5764"/>
                  </a:lnTo>
                  <a:lnTo>
                    <a:pt x="2627629" y="0"/>
                  </a:lnTo>
                  <a:close/>
                </a:path>
              </a:pathLst>
            </a:custGeom>
            <a:solidFill>
              <a:srgbClr val="B51B8D">
                <a:alpha val="49803"/>
              </a:srgbClr>
            </a:solidFill>
          </p:spPr>
          <p:txBody>
            <a:bodyPr wrap="square" lIns="0" tIns="0" rIns="0" bIns="0" rtlCol="0"/>
            <a:lstStyle/>
            <a:p>
              <a:pPr defTabSz="914445"/>
              <a:endParaRPr sz="2700" dirty="0">
                <a:solidFill>
                  <a:prstClr val="black"/>
                </a:solidFill>
                <a:latin typeface="微軟正黑體" panose="020B0604030504040204" pitchFamily="34" charset="-120"/>
                <a:ea typeface="微軟正黑體" panose="020B0604030504040204" pitchFamily="34" charset="-120"/>
              </a:endParaRPr>
            </a:p>
          </p:txBody>
        </p:sp>
      </p:grpSp>
      <p:sp>
        <p:nvSpPr>
          <p:cNvPr id="5" name="object 5"/>
          <p:cNvSpPr txBox="1">
            <a:spLocks noGrp="1"/>
          </p:cNvSpPr>
          <p:nvPr>
            <p:ph type="title"/>
          </p:nvPr>
        </p:nvSpPr>
        <p:spPr>
          <a:xfrm>
            <a:off x="806388" y="482317"/>
            <a:ext cx="9452995" cy="941604"/>
          </a:xfrm>
          <a:prstGeom prst="rect">
            <a:avLst/>
          </a:prstGeom>
        </p:spPr>
        <p:txBody>
          <a:bodyPr vert="horz" wrap="square" lIns="0" tIns="18098" rIns="0" bIns="0" rtlCol="0" anchor="ctr" anchorCtr="1" compatLnSpc="1">
            <a:spAutoFit/>
          </a:bodyPr>
          <a:lstStyle/>
          <a:p>
            <a:pPr marL="19052">
              <a:spcBef>
                <a:spcPts val="143"/>
              </a:spcBef>
            </a:pPr>
            <a:r>
              <a:rPr sz="6000" b="1" spc="-150" dirty="0">
                <a:solidFill>
                  <a:srgbClr val="006666"/>
                </a:solidFill>
                <a:latin typeface="微軟正黑體" panose="020B0604030504040204" pitchFamily="34" charset="-120"/>
                <a:ea typeface="微軟正黑體" panose="020B0604030504040204" pitchFamily="34" charset="-120"/>
                <a:cs typeface="Microsoft JhengHei"/>
              </a:rPr>
              <a:t>性騷擾防治三法適用原則</a:t>
            </a:r>
            <a:endParaRPr sz="6000" dirty="0">
              <a:solidFill>
                <a:srgbClr val="006666"/>
              </a:solidFill>
              <a:latin typeface="微軟正黑體" panose="020B0604030504040204" pitchFamily="34" charset="-120"/>
              <a:ea typeface="微軟正黑體" panose="020B0604030504040204" pitchFamily="34" charset="-120"/>
              <a:cs typeface="Microsoft JhengHei"/>
            </a:endParaRPr>
          </a:p>
        </p:txBody>
      </p:sp>
      <p:pic>
        <p:nvPicPr>
          <p:cNvPr id="6" name="object 6"/>
          <p:cNvPicPr/>
          <p:nvPr/>
        </p:nvPicPr>
        <p:blipFill>
          <a:blip r:embed="rId3" cstate="print"/>
          <a:stretch>
            <a:fillRect/>
          </a:stretch>
        </p:blipFill>
        <p:spPr>
          <a:xfrm>
            <a:off x="516839" y="4015147"/>
            <a:ext cx="2393034" cy="2496740"/>
          </a:xfrm>
          <a:prstGeom prst="rect">
            <a:avLst/>
          </a:prstGeom>
        </p:spPr>
      </p:pic>
      <p:sp>
        <p:nvSpPr>
          <p:cNvPr id="7" name="object 7"/>
          <p:cNvSpPr txBox="1"/>
          <p:nvPr/>
        </p:nvSpPr>
        <p:spPr>
          <a:xfrm>
            <a:off x="533707" y="4431413"/>
            <a:ext cx="2328863" cy="481863"/>
          </a:xfrm>
          <a:prstGeom prst="rect">
            <a:avLst/>
          </a:prstGeom>
        </p:spPr>
        <p:txBody>
          <a:bodyPr vert="horz" wrap="square" lIns="0" tIns="20003" rIns="0" bIns="0" rtlCol="0">
            <a:spAutoFit/>
          </a:bodyPr>
          <a:lstStyle/>
          <a:p>
            <a:pPr marL="19052" defTabSz="914445">
              <a:spcBef>
                <a:spcPts val="158"/>
              </a:spcBef>
            </a:pPr>
            <a:r>
              <a:rPr sz="3000" b="1" spc="-15" dirty="0">
                <a:solidFill>
                  <a:srgbClr val="FF0000"/>
                </a:solidFill>
                <a:latin typeface="微軟正黑體" panose="020B0604030504040204" pitchFamily="34" charset="-120"/>
                <a:ea typeface="微軟正黑體" panose="020B0604030504040204" pitchFamily="34" charset="-120"/>
                <a:cs typeface="Microsoft JhengHei"/>
              </a:rPr>
              <a:t>判斷適用順序</a:t>
            </a:r>
            <a:endParaRPr sz="3000" dirty="0">
              <a:solidFill>
                <a:prstClr val="black"/>
              </a:solidFill>
              <a:latin typeface="微軟正黑體" panose="020B0604030504040204" pitchFamily="34" charset="-120"/>
              <a:ea typeface="微軟正黑體" panose="020B0604030504040204" pitchFamily="34" charset="-120"/>
              <a:cs typeface="Microsoft JhengHei"/>
            </a:endParaRPr>
          </a:p>
        </p:txBody>
      </p:sp>
      <p:grpSp>
        <p:nvGrpSpPr>
          <p:cNvPr id="8" name="object 8"/>
          <p:cNvGrpSpPr/>
          <p:nvPr/>
        </p:nvGrpSpPr>
        <p:grpSpPr>
          <a:xfrm>
            <a:off x="2975991" y="4825365"/>
            <a:ext cx="1880235" cy="1765935"/>
            <a:chOff x="1983994" y="3216910"/>
            <a:chExt cx="1253490" cy="1177290"/>
          </a:xfrm>
        </p:grpSpPr>
        <p:pic>
          <p:nvPicPr>
            <p:cNvPr id="9" name="object 9"/>
            <p:cNvPicPr/>
            <p:nvPr/>
          </p:nvPicPr>
          <p:blipFill>
            <a:blip r:embed="rId4" cstate="print"/>
            <a:stretch>
              <a:fillRect/>
            </a:stretch>
          </p:blipFill>
          <p:spPr>
            <a:xfrm>
              <a:off x="1990344" y="3223260"/>
              <a:ext cx="1240536" cy="1164335"/>
            </a:xfrm>
            <a:prstGeom prst="rect">
              <a:avLst/>
            </a:prstGeom>
          </p:spPr>
        </p:pic>
        <p:sp>
          <p:nvSpPr>
            <p:cNvPr id="10" name="object 10"/>
            <p:cNvSpPr/>
            <p:nvPr/>
          </p:nvSpPr>
          <p:spPr>
            <a:xfrm>
              <a:off x="1990344" y="3223260"/>
              <a:ext cx="1240790" cy="1164590"/>
            </a:xfrm>
            <a:custGeom>
              <a:avLst/>
              <a:gdLst/>
              <a:ahLst/>
              <a:cxnLst/>
              <a:rect l="l" t="t" r="r" b="b"/>
              <a:pathLst>
                <a:path w="1240789" h="1164589">
                  <a:moveTo>
                    <a:pt x="0" y="582167"/>
                  </a:moveTo>
                  <a:lnTo>
                    <a:pt x="1866" y="536666"/>
                  </a:lnTo>
                  <a:lnTo>
                    <a:pt x="7373" y="492123"/>
                  </a:lnTo>
                  <a:lnTo>
                    <a:pt x="16384" y="448669"/>
                  </a:lnTo>
                  <a:lnTo>
                    <a:pt x="28759" y="406431"/>
                  </a:lnTo>
                  <a:lnTo>
                    <a:pt x="44361" y="365541"/>
                  </a:lnTo>
                  <a:lnTo>
                    <a:pt x="63052" y="326127"/>
                  </a:lnTo>
                  <a:lnTo>
                    <a:pt x="84694" y="288318"/>
                  </a:lnTo>
                  <a:lnTo>
                    <a:pt x="109150" y="252244"/>
                  </a:lnTo>
                  <a:lnTo>
                    <a:pt x="136280" y="218034"/>
                  </a:lnTo>
                  <a:lnTo>
                    <a:pt x="165947" y="185817"/>
                  </a:lnTo>
                  <a:lnTo>
                    <a:pt x="198013" y="155724"/>
                  </a:lnTo>
                  <a:lnTo>
                    <a:pt x="232341" y="127882"/>
                  </a:lnTo>
                  <a:lnTo>
                    <a:pt x="268791" y="102422"/>
                  </a:lnTo>
                  <a:lnTo>
                    <a:pt x="307227" y="79473"/>
                  </a:lnTo>
                  <a:lnTo>
                    <a:pt x="347509" y="59164"/>
                  </a:lnTo>
                  <a:lnTo>
                    <a:pt x="389501" y="41625"/>
                  </a:lnTo>
                  <a:lnTo>
                    <a:pt x="433064" y="26985"/>
                  </a:lnTo>
                  <a:lnTo>
                    <a:pt x="478060" y="15373"/>
                  </a:lnTo>
                  <a:lnTo>
                    <a:pt x="524351" y="6918"/>
                  </a:lnTo>
                  <a:lnTo>
                    <a:pt x="571800" y="1751"/>
                  </a:lnTo>
                  <a:lnTo>
                    <a:pt x="620268" y="0"/>
                  </a:lnTo>
                  <a:lnTo>
                    <a:pt x="668735" y="1751"/>
                  </a:lnTo>
                  <a:lnTo>
                    <a:pt x="716184" y="6918"/>
                  </a:lnTo>
                  <a:lnTo>
                    <a:pt x="762475" y="15373"/>
                  </a:lnTo>
                  <a:lnTo>
                    <a:pt x="807471" y="26985"/>
                  </a:lnTo>
                  <a:lnTo>
                    <a:pt x="851034" y="41625"/>
                  </a:lnTo>
                  <a:lnTo>
                    <a:pt x="893026" y="59164"/>
                  </a:lnTo>
                  <a:lnTo>
                    <a:pt x="933308" y="79473"/>
                  </a:lnTo>
                  <a:lnTo>
                    <a:pt x="971744" y="102422"/>
                  </a:lnTo>
                  <a:lnTo>
                    <a:pt x="1008194" y="127882"/>
                  </a:lnTo>
                  <a:lnTo>
                    <a:pt x="1042522" y="155724"/>
                  </a:lnTo>
                  <a:lnTo>
                    <a:pt x="1074588" y="185817"/>
                  </a:lnTo>
                  <a:lnTo>
                    <a:pt x="1104255" y="218034"/>
                  </a:lnTo>
                  <a:lnTo>
                    <a:pt x="1131385" y="252244"/>
                  </a:lnTo>
                  <a:lnTo>
                    <a:pt x="1155841" y="288318"/>
                  </a:lnTo>
                  <a:lnTo>
                    <a:pt x="1177483" y="326127"/>
                  </a:lnTo>
                  <a:lnTo>
                    <a:pt x="1196174" y="365541"/>
                  </a:lnTo>
                  <a:lnTo>
                    <a:pt x="1211776" y="406431"/>
                  </a:lnTo>
                  <a:lnTo>
                    <a:pt x="1224151" y="448669"/>
                  </a:lnTo>
                  <a:lnTo>
                    <a:pt x="1233162" y="492123"/>
                  </a:lnTo>
                  <a:lnTo>
                    <a:pt x="1238669" y="536666"/>
                  </a:lnTo>
                  <a:lnTo>
                    <a:pt x="1240536" y="582167"/>
                  </a:lnTo>
                  <a:lnTo>
                    <a:pt x="1238669" y="627669"/>
                  </a:lnTo>
                  <a:lnTo>
                    <a:pt x="1233162" y="672212"/>
                  </a:lnTo>
                  <a:lnTo>
                    <a:pt x="1224151" y="715666"/>
                  </a:lnTo>
                  <a:lnTo>
                    <a:pt x="1211776" y="757904"/>
                  </a:lnTo>
                  <a:lnTo>
                    <a:pt x="1196174" y="798794"/>
                  </a:lnTo>
                  <a:lnTo>
                    <a:pt x="1177483" y="838208"/>
                  </a:lnTo>
                  <a:lnTo>
                    <a:pt x="1155841" y="876017"/>
                  </a:lnTo>
                  <a:lnTo>
                    <a:pt x="1131385" y="912091"/>
                  </a:lnTo>
                  <a:lnTo>
                    <a:pt x="1104255" y="946301"/>
                  </a:lnTo>
                  <a:lnTo>
                    <a:pt x="1074588" y="978518"/>
                  </a:lnTo>
                  <a:lnTo>
                    <a:pt x="1042522" y="1008611"/>
                  </a:lnTo>
                  <a:lnTo>
                    <a:pt x="1008194" y="1036453"/>
                  </a:lnTo>
                  <a:lnTo>
                    <a:pt x="971744" y="1061913"/>
                  </a:lnTo>
                  <a:lnTo>
                    <a:pt x="933308" y="1084862"/>
                  </a:lnTo>
                  <a:lnTo>
                    <a:pt x="893026" y="1105171"/>
                  </a:lnTo>
                  <a:lnTo>
                    <a:pt x="851034" y="1122710"/>
                  </a:lnTo>
                  <a:lnTo>
                    <a:pt x="807471" y="1137350"/>
                  </a:lnTo>
                  <a:lnTo>
                    <a:pt x="762475" y="1148962"/>
                  </a:lnTo>
                  <a:lnTo>
                    <a:pt x="716184" y="1157417"/>
                  </a:lnTo>
                  <a:lnTo>
                    <a:pt x="668735" y="1162584"/>
                  </a:lnTo>
                  <a:lnTo>
                    <a:pt x="620268" y="1164335"/>
                  </a:lnTo>
                  <a:lnTo>
                    <a:pt x="571800" y="1162584"/>
                  </a:lnTo>
                  <a:lnTo>
                    <a:pt x="524351" y="1157417"/>
                  </a:lnTo>
                  <a:lnTo>
                    <a:pt x="478060" y="1148962"/>
                  </a:lnTo>
                  <a:lnTo>
                    <a:pt x="433064" y="1137350"/>
                  </a:lnTo>
                  <a:lnTo>
                    <a:pt x="389501" y="1122710"/>
                  </a:lnTo>
                  <a:lnTo>
                    <a:pt x="347509" y="1105171"/>
                  </a:lnTo>
                  <a:lnTo>
                    <a:pt x="307227" y="1084862"/>
                  </a:lnTo>
                  <a:lnTo>
                    <a:pt x="268791" y="1061913"/>
                  </a:lnTo>
                  <a:lnTo>
                    <a:pt x="232341" y="1036453"/>
                  </a:lnTo>
                  <a:lnTo>
                    <a:pt x="198013" y="1008611"/>
                  </a:lnTo>
                  <a:lnTo>
                    <a:pt x="165947" y="978518"/>
                  </a:lnTo>
                  <a:lnTo>
                    <a:pt x="136280" y="946301"/>
                  </a:lnTo>
                  <a:lnTo>
                    <a:pt x="109150" y="912091"/>
                  </a:lnTo>
                  <a:lnTo>
                    <a:pt x="84694" y="876017"/>
                  </a:lnTo>
                  <a:lnTo>
                    <a:pt x="63052" y="838208"/>
                  </a:lnTo>
                  <a:lnTo>
                    <a:pt x="44361" y="798794"/>
                  </a:lnTo>
                  <a:lnTo>
                    <a:pt x="28759" y="757904"/>
                  </a:lnTo>
                  <a:lnTo>
                    <a:pt x="16384" y="715666"/>
                  </a:lnTo>
                  <a:lnTo>
                    <a:pt x="7373" y="672212"/>
                  </a:lnTo>
                  <a:lnTo>
                    <a:pt x="1866" y="627669"/>
                  </a:lnTo>
                  <a:lnTo>
                    <a:pt x="0" y="582167"/>
                  </a:lnTo>
                  <a:close/>
                </a:path>
              </a:pathLst>
            </a:custGeom>
            <a:ln w="12192">
              <a:solidFill>
                <a:srgbClr val="AC84C5"/>
              </a:solidFill>
            </a:ln>
          </p:spPr>
          <p:txBody>
            <a:bodyPr wrap="square" lIns="0" tIns="0" rIns="0" bIns="0" rtlCol="0"/>
            <a:lstStyle/>
            <a:p>
              <a:pPr defTabSz="914445"/>
              <a:endParaRPr sz="2700" dirty="0">
                <a:solidFill>
                  <a:prstClr val="black"/>
                </a:solidFill>
                <a:latin typeface="微軟正黑體" panose="020B0604030504040204" pitchFamily="34" charset="-120"/>
                <a:ea typeface="微軟正黑體" panose="020B0604030504040204" pitchFamily="34" charset="-120"/>
              </a:endParaRPr>
            </a:p>
          </p:txBody>
        </p:sp>
      </p:grpSp>
      <p:grpSp>
        <p:nvGrpSpPr>
          <p:cNvPr id="11" name="object 11"/>
          <p:cNvGrpSpPr/>
          <p:nvPr/>
        </p:nvGrpSpPr>
        <p:grpSpPr>
          <a:xfrm>
            <a:off x="5671187" y="4818507"/>
            <a:ext cx="1715453" cy="1765935"/>
            <a:chOff x="3780790" y="3212338"/>
            <a:chExt cx="1143635" cy="1177290"/>
          </a:xfrm>
        </p:grpSpPr>
        <p:pic>
          <p:nvPicPr>
            <p:cNvPr id="12" name="object 12"/>
            <p:cNvPicPr/>
            <p:nvPr/>
          </p:nvPicPr>
          <p:blipFill>
            <a:blip r:embed="rId5" cstate="print"/>
            <a:stretch>
              <a:fillRect/>
            </a:stretch>
          </p:blipFill>
          <p:spPr>
            <a:xfrm>
              <a:off x="3787140" y="3218688"/>
              <a:ext cx="1130808" cy="1164336"/>
            </a:xfrm>
            <a:prstGeom prst="rect">
              <a:avLst/>
            </a:prstGeom>
          </p:spPr>
        </p:pic>
        <p:sp>
          <p:nvSpPr>
            <p:cNvPr id="13" name="object 13"/>
            <p:cNvSpPr/>
            <p:nvPr/>
          </p:nvSpPr>
          <p:spPr>
            <a:xfrm>
              <a:off x="3787140" y="3218688"/>
              <a:ext cx="1130935" cy="1164590"/>
            </a:xfrm>
            <a:custGeom>
              <a:avLst/>
              <a:gdLst/>
              <a:ahLst/>
              <a:cxnLst/>
              <a:rect l="l" t="t" r="r" b="b"/>
              <a:pathLst>
                <a:path w="1130935" h="1164589">
                  <a:moveTo>
                    <a:pt x="0" y="582168"/>
                  </a:moveTo>
                  <a:lnTo>
                    <a:pt x="1874" y="534415"/>
                  </a:lnTo>
                  <a:lnTo>
                    <a:pt x="7399" y="487727"/>
                  </a:lnTo>
                  <a:lnTo>
                    <a:pt x="16430" y="442252"/>
                  </a:lnTo>
                  <a:lnTo>
                    <a:pt x="28821" y="398141"/>
                  </a:lnTo>
                  <a:lnTo>
                    <a:pt x="44428" y="355544"/>
                  </a:lnTo>
                  <a:lnTo>
                    <a:pt x="63103" y="314609"/>
                  </a:lnTo>
                  <a:lnTo>
                    <a:pt x="84703" y="275488"/>
                  </a:lnTo>
                  <a:lnTo>
                    <a:pt x="109081" y="238329"/>
                  </a:lnTo>
                  <a:lnTo>
                    <a:pt x="136093" y="203282"/>
                  </a:lnTo>
                  <a:lnTo>
                    <a:pt x="165592" y="170497"/>
                  </a:lnTo>
                  <a:lnTo>
                    <a:pt x="197433" y="140124"/>
                  </a:lnTo>
                  <a:lnTo>
                    <a:pt x="231471" y="112312"/>
                  </a:lnTo>
                  <a:lnTo>
                    <a:pt x="267560" y="87212"/>
                  </a:lnTo>
                  <a:lnTo>
                    <a:pt x="305555" y="64972"/>
                  </a:lnTo>
                  <a:lnTo>
                    <a:pt x="345311" y="45743"/>
                  </a:lnTo>
                  <a:lnTo>
                    <a:pt x="386681" y="29675"/>
                  </a:lnTo>
                  <a:lnTo>
                    <a:pt x="429521" y="16916"/>
                  </a:lnTo>
                  <a:lnTo>
                    <a:pt x="473685" y="7618"/>
                  </a:lnTo>
                  <a:lnTo>
                    <a:pt x="519028" y="1929"/>
                  </a:lnTo>
                  <a:lnTo>
                    <a:pt x="565404" y="0"/>
                  </a:lnTo>
                  <a:lnTo>
                    <a:pt x="611779" y="1929"/>
                  </a:lnTo>
                  <a:lnTo>
                    <a:pt x="657122" y="7618"/>
                  </a:lnTo>
                  <a:lnTo>
                    <a:pt x="701286" y="16916"/>
                  </a:lnTo>
                  <a:lnTo>
                    <a:pt x="744126" y="29675"/>
                  </a:lnTo>
                  <a:lnTo>
                    <a:pt x="785496" y="45743"/>
                  </a:lnTo>
                  <a:lnTo>
                    <a:pt x="825252" y="64972"/>
                  </a:lnTo>
                  <a:lnTo>
                    <a:pt x="863247" y="87212"/>
                  </a:lnTo>
                  <a:lnTo>
                    <a:pt x="899336" y="112312"/>
                  </a:lnTo>
                  <a:lnTo>
                    <a:pt x="933374" y="140124"/>
                  </a:lnTo>
                  <a:lnTo>
                    <a:pt x="965215" y="170497"/>
                  </a:lnTo>
                  <a:lnTo>
                    <a:pt x="994714" y="203282"/>
                  </a:lnTo>
                  <a:lnTo>
                    <a:pt x="1021726" y="238329"/>
                  </a:lnTo>
                  <a:lnTo>
                    <a:pt x="1046104" y="275488"/>
                  </a:lnTo>
                  <a:lnTo>
                    <a:pt x="1067704" y="314609"/>
                  </a:lnTo>
                  <a:lnTo>
                    <a:pt x="1086379" y="355544"/>
                  </a:lnTo>
                  <a:lnTo>
                    <a:pt x="1101986" y="398141"/>
                  </a:lnTo>
                  <a:lnTo>
                    <a:pt x="1114377" y="442252"/>
                  </a:lnTo>
                  <a:lnTo>
                    <a:pt x="1123408" y="487727"/>
                  </a:lnTo>
                  <a:lnTo>
                    <a:pt x="1128933" y="534415"/>
                  </a:lnTo>
                  <a:lnTo>
                    <a:pt x="1130808" y="582168"/>
                  </a:lnTo>
                  <a:lnTo>
                    <a:pt x="1128933" y="629920"/>
                  </a:lnTo>
                  <a:lnTo>
                    <a:pt x="1123408" y="676608"/>
                  </a:lnTo>
                  <a:lnTo>
                    <a:pt x="1114377" y="722083"/>
                  </a:lnTo>
                  <a:lnTo>
                    <a:pt x="1101986" y="766194"/>
                  </a:lnTo>
                  <a:lnTo>
                    <a:pt x="1086379" y="808791"/>
                  </a:lnTo>
                  <a:lnTo>
                    <a:pt x="1067704" y="849726"/>
                  </a:lnTo>
                  <a:lnTo>
                    <a:pt x="1046104" y="888847"/>
                  </a:lnTo>
                  <a:lnTo>
                    <a:pt x="1021726" y="926006"/>
                  </a:lnTo>
                  <a:lnTo>
                    <a:pt x="994714" y="961053"/>
                  </a:lnTo>
                  <a:lnTo>
                    <a:pt x="965215" y="993838"/>
                  </a:lnTo>
                  <a:lnTo>
                    <a:pt x="933374" y="1024211"/>
                  </a:lnTo>
                  <a:lnTo>
                    <a:pt x="899336" y="1052023"/>
                  </a:lnTo>
                  <a:lnTo>
                    <a:pt x="863247" y="1077123"/>
                  </a:lnTo>
                  <a:lnTo>
                    <a:pt x="825252" y="1099363"/>
                  </a:lnTo>
                  <a:lnTo>
                    <a:pt x="785496" y="1118592"/>
                  </a:lnTo>
                  <a:lnTo>
                    <a:pt x="744126" y="1134660"/>
                  </a:lnTo>
                  <a:lnTo>
                    <a:pt x="701286" y="1147419"/>
                  </a:lnTo>
                  <a:lnTo>
                    <a:pt x="657122" y="1156717"/>
                  </a:lnTo>
                  <a:lnTo>
                    <a:pt x="611779" y="1162406"/>
                  </a:lnTo>
                  <a:lnTo>
                    <a:pt x="565404" y="1164336"/>
                  </a:lnTo>
                  <a:lnTo>
                    <a:pt x="519028" y="1162406"/>
                  </a:lnTo>
                  <a:lnTo>
                    <a:pt x="473685" y="1156717"/>
                  </a:lnTo>
                  <a:lnTo>
                    <a:pt x="429521" y="1147419"/>
                  </a:lnTo>
                  <a:lnTo>
                    <a:pt x="386681" y="1134660"/>
                  </a:lnTo>
                  <a:lnTo>
                    <a:pt x="345311" y="1118592"/>
                  </a:lnTo>
                  <a:lnTo>
                    <a:pt x="305555" y="1099363"/>
                  </a:lnTo>
                  <a:lnTo>
                    <a:pt x="267560" y="1077123"/>
                  </a:lnTo>
                  <a:lnTo>
                    <a:pt x="231471" y="1052023"/>
                  </a:lnTo>
                  <a:lnTo>
                    <a:pt x="197433" y="1024211"/>
                  </a:lnTo>
                  <a:lnTo>
                    <a:pt x="165592" y="993838"/>
                  </a:lnTo>
                  <a:lnTo>
                    <a:pt x="136093" y="961053"/>
                  </a:lnTo>
                  <a:lnTo>
                    <a:pt x="109081" y="926006"/>
                  </a:lnTo>
                  <a:lnTo>
                    <a:pt x="84703" y="888847"/>
                  </a:lnTo>
                  <a:lnTo>
                    <a:pt x="63103" y="849726"/>
                  </a:lnTo>
                  <a:lnTo>
                    <a:pt x="44428" y="808791"/>
                  </a:lnTo>
                  <a:lnTo>
                    <a:pt x="28821" y="766194"/>
                  </a:lnTo>
                  <a:lnTo>
                    <a:pt x="16430" y="722083"/>
                  </a:lnTo>
                  <a:lnTo>
                    <a:pt x="7399" y="676608"/>
                  </a:lnTo>
                  <a:lnTo>
                    <a:pt x="1874" y="629920"/>
                  </a:lnTo>
                  <a:lnTo>
                    <a:pt x="0" y="582168"/>
                  </a:lnTo>
                  <a:close/>
                </a:path>
              </a:pathLst>
            </a:custGeom>
            <a:ln w="12192">
              <a:solidFill>
                <a:srgbClr val="84ACB6"/>
              </a:solidFill>
            </a:ln>
          </p:spPr>
          <p:txBody>
            <a:bodyPr wrap="square" lIns="0" tIns="0" rIns="0" bIns="0" rtlCol="0"/>
            <a:lstStyle/>
            <a:p>
              <a:pPr defTabSz="914445"/>
              <a:endParaRPr sz="2700">
                <a:solidFill>
                  <a:prstClr val="black"/>
                </a:solidFill>
                <a:latin typeface="Aptos" panose="02110004020202020204"/>
              </a:endParaRPr>
            </a:p>
          </p:txBody>
        </p:sp>
      </p:grpSp>
      <p:grpSp>
        <p:nvGrpSpPr>
          <p:cNvPr id="14" name="object 14"/>
          <p:cNvGrpSpPr/>
          <p:nvPr/>
        </p:nvGrpSpPr>
        <p:grpSpPr>
          <a:xfrm>
            <a:off x="8368666" y="4850511"/>
            <a:ext cx="1793558" cy="1708785"/>
            <a:chOff x="5579109" y="3233673"/>
            <a:chExt cx="1195705" cy="1139190"/>
          </a:xfrm>
        </p:grpSpPr>
        <p:sp>
          <p:nvSpPr>
            <p:cNvPr id="15" name="object 15"/>
            <p:cNvSpPr/>
            <p:nvPr/>
          </p:nvSpPr>
          <p:spPr>
            <a:xfrm>
              <a:off x="5585459" y="3240023"/>
              <a:ext cx="1183005" cy="1126490"/>
            </a:xfrm>
            <a:custGeom>
              <a:avLst/>
              <a:gdLst/>
              <a:ahLst/>
              <a:cxnLst/>
              <a:rect l="l" t="t" r="r" b="b"/>
              <a:pathLst>
                <a:path w="1183004" h="1126489">
                  <a:moveTo>
                    <a:pt x="591312" y="0"/>
                  </a:moveTo>
                  <a:lnTo>
                    <a:pt x="542822" y="1866"/>
                  </a:lnTo>
                  <a:lnTo>
                    <a:pt x="495411" y="7369"/>
                  </a:lnTo>
                  <a:lnTo>
                    <a:pt x="449230" y="16364"/>
                  </a:lnTo>
                  <a:lnTo>
                    <a:pt x="404433" y="28706"/>
                  </a:lnTo>
                  <a:lnTo>
                    <a:pt x="361170" y="44249"/>
                  </a:lnTo>
                  <a:lnTo>
                    <a:pt x="319594" y="62850"/>
                  </a:lnTo>
                  <a:lnTo>
                    <a:pt x="279858" y="84362"/>
                  </a:lnTo>
                  <a:lnTo>
                    <a:pt x="242114" y="108642"/>
                  </a:lnTo>
                  <a:lnTo>
                    <a:pt x="206515" y="135545"/>
                  </a:lnTo>
                  <a:lnTo>
                    <a:pt x="173212" y="164925"/>
                  </a:lnTo>
                  <a:lnTo>
                    <a:pt x="142357" y="196638"/>
                  </a:lnTo>
                  <a:lnTo>
                    <a:pt x="114104" y="230538"/>
                  </a:lnTo>
                  <a:lnTo>
                    <a:pt x="88605" y="266481"/>
                  </a:lnTo>
                  <a:lnTo>
                    <a:pt x="66011" y="304323"/>
                  </a:lnTo>
                  <a:lnTo>
                    <a:pt x="46476" y="343917"/>
                  </a:lnTo>
                  <a:lnTo>
                    <a:pt x="30150" y="385120"/>
                  </a:lnTo>
                  <a:lnTo>
                    <a:pt x="17188" y="427787"/>
                  </a:lnTo>
                  <a:lnTo>
                    <a:pt x="7740" y="471772"/>
                  </a:lnTo>
                  <a:lnTo>
                    <a:pt x="1960" y="516930"/>
                  </a:lnTo>
                  <a:lnTo>
                    <a:pt x="0" y="563118"/>
                  </a:lnTo>
                  <a:lnTo>
                    <a:pt x="1960" y="609305"/>
                  </a:lnTo>
                  <a:lnTo>
                    <a:pt x="7740" y="654463"/>
                  </a:lnTo>
                  <a:lnTo>
                    <a:pt x="17188" y="698448"/>
                  </a:lnTo>
                  <a:lnTo>
                    <a:pt x="30150" y="741115"/>
                  </a:lnTo>
                  <a:lnTo>
                    <a:pt x="46476" y="782318"/>
                  </a:lnTo>
                  <a:lnTo>
                    <a:pt x="66011" y="821912"/>
                  </a:lnTo>
                  <a:lnTo>
                    <a:pt x="88605" y="859754"/>
                  </a:lnTo>
                  <a:lnTo>
                    <a:pt x="114104" y="895697"/>
                  </a:lnTo>
                  <a:lnTo>
                    <a:pt x="142357" y="929597"/>
                  </a:lnTo>
                  <a:lnTo>
                    <a:pt x="173212" y="961310"/>
                  </a:lnTo>
                  <a:lnTo>
                    <a:pt x="206515" y="990690"/>
                  </a:lnTo>
                  <a:lnTo>
                    <a:pt x="242114" y="1017593"/>
                  </a:lnTo>
                  <a:lnTo>
                    <a:pt x="279858" y="1041873"/>
                  </a:lnTo>
                  <a:lnTo>
                    <a:pt x="319594" y="1063385"/>
                  </a:lnTo>
                  <a:lnTo>
                    <a:pt x="361170" y="1081986"/>
                  </a:lnTo>
                  <a:lnTo>
                    <a:pt x="404433" y="1097529"/>
                  </a:lnTo>
                  <a:lnTo>
                    <a:pt x="449230" y="1109871"/>
                  </a:lnTo>
                  <a:lnTo>
                    <a:pt x="495411" y="1118866"/>
                  </a:lnTo>
                  <a:lnTo>
                    <a:pt x="542822" y="1124369"/>
                  </a:lnTo>
                  <a:lnTo>
                    <a:pt x="591312" y="1126236"/>
                  </a:lnTo>
                  <a:lnTo>
                    <a:pt x="639801" y="1124369"/>
                  </a:lnTo>
                  <a:lnTo>
                    <a:pt x="687212" y="1118866"/>
                  </a:lnTo>
                  <a:lnTo>
                    <a:pt x="733393" y="1109871"/>
                  </a:lnTo>
                  <a:lnTo>
                    <a:pt x="778190" y="1097529"/>
                  </a:lnTo>
                  <a:lnTo>
                    <a:pt x="821453" y="1081986"/>
                  </a:lnTo>
                  <a:lnTo>
                    <a:pt x="863029" y="1063385"/>
                  </a:lnTo>
                  <a:lnTo>
                    <a:pt x="902765" y="1041873"/>
                  </a:lnTo>
                  <a:lnTo>
                    <a:pt x="940509" y="1017593"/>
                  </a:lnTo>
                  <a:lnTo>
                    <a:pt x="976108" y="990690"/>
                  </a:lnTo>
                  <a:lnTo>
                    <a:pt x="1009411" y="961310"/>
                  </a:lnTo>
                  <a:lnTo>
                    <a:pt x="1040266" y="929597"/>
                  </a:lnTo>
                  <a:lnTo>
                    <a:pt x="1068519" y="895697"/>
                  </a:lnTo>
                  <a:lnTo>
                    <a:pt x="1094018" y="859754"/>
                  </a:lnTo>
                  <a:lnTo>
                    <a:pt x="1116612" y="821912"/>
                  </a:lnTo>
                  <a:lnTo>
                    <a:pt x="1136147" y="782318"/>
                  </a:lnTo>
                  <a:lnTo>
                    <a:pt x="1152473" y="741115"/>
                  </a:lnTo>
                  <a:lnTo>
                    <a:pt x="1165435" y="698448"/>
                  </a:lnTo>
                  <a:lnTo>
                    <a:pt x="1174883" y="654463"/>
                  </a:lnTo>
                  <a:lnTo>
                    <a:pt x="1180663" y="609305"/>
                  </a:lnTo>
                  <a:lnTo>
                    <a:pt x="1182623" y="563118"/>
                  </a:lnTo>
                  <a:lnTo>
                    <a:pt x="1180663" y="516930"/>
                  </a:lnTo>
                  <a:lnTo>
                    <a:pt x="1174883" y="471772"/>
                  </a:lnTo>
                  <a:lnTo>
                    <a:pt x="1165435" y="427787"/>
                  </a:lnTo>
                  <a:lnTo>
                    <a:pt x="1152473" y="385120"/>
                  </a:lnTo>
                  <a:lnTo>
                    <a:pt x="1136147" y="343917"/>
                  </a:lnTo>
                  <a:lnTo>
                    <a:pt x="1116612" y="304323"/>
                  </a:lnTo>
                  <a:lnTo>
                    <a:pt x="1094018" y="266481"/>
                  </a:lnTo>
                  <a:lnTo>
                    <a:pt x="1068519" y="230538"/>
                  </a:lnTo>
                  <a:lnTo>
                    <a:pt x="1040266" y="196638"/>
                  </a:lnTo>
                  <a:lnTo>
                    <a:pt x="1009411" y="164925"/>
                  </a:lnTo>
                  <a:lnTo>
                    <a:pt x="976108" y="135545"/>
                  </a:lnTo>
                  <a:lnTo>
                    <a:pt x="940509" y="108642"/>
                  </a:lnTo>
                  <a:lnTo>
                    <a:pt x="902765" y="84362"/>
                  </a:lnTo>
                  <a:lnTo>
                    <a:pt x="863029" y="62850"/>
                  </a:lnTo>
                  <a:lnTo>
                    <a:pt x="821453" y="44249"/>
                  </a:lnTo>
                  <a:lnTo>
                    <a:pt x="778190" y="28706"/>
                  </a:lnTo>
                  <a:lnTo>
                    <a:pt x="733393" y="16364"/>
                  </a:lnTo>
                  <a:lnTo>
                    <a:pt x="687212" y="7369"/>
                  </a:lnTo>
                  <a:lnTo>
                    <a:pt x="639801" y="1866"/>
                  </a:lnTo>
                  <a:lnTo>
                    <a:pt x="591312" y="0"/>
                  </a:lnTo>
                  <a:close/>
                </a:path>
              </a:pathLst>
            </a:custGeom>
            <a:solidFill>
              <a:srgbClr val="FFFFCC"/>
            </a:solidFill>
          </p:spPr>
          <p:txBody>
            <a:bodyPr wrap="square" lIns="0" tIns="0" rIns="0" bIns="0" rtlCol="0"/>
            <a:lstStyle/>
            <a:p>
              <a:pPr defTabSz="914445"/>
              <a:endParaRPr sz="2700">
                <a:solidFill>
                  <a:prstClr val="black"/>
                </a:solidFill>
                <a:latin typeface="Aptos" panose="02110004020202020204"/>
              </a:endParaRPr>
            </a:p>
          </p:txBody>
        </p:sp>
        <p:sp>
          <p:nvSpPr>
            <p:cNvPr id="16" name="object 16"/>
            <p:cNvSpPr/>
            <p:nvPr/>
          </p:nvSpPr>
          <p:spPr>
            <a:xfrm>
              <a:off x="5585459" y="3240023"/>
              <a:ext cx="1183005" cy="1126490"/>
            </a:xfrm>
            <a:custGeom>
              <a:avLst/>
              <a:gdLst/>
              <a:ahLst/>
              <a:cxnLst/>
              <a:rect l="l" t="t" r="r" b="b"/>
              <a:pathLst>
                <a:path w="1183004" h="1126489">
                  <a:moveTo>
                    <a:pt x="0" y="563118"/>
                  </a:moveTo>
                  <a:lnTo>
                    <a:pt x="1960" y="516930"/>
                  </a:lnTo>
                  <a:lnTo>
                    <a:pt x="7740" y="471772"/>
                  </a:lnTo>
                  <a:lnTo>
                    <a:pt x="17188" y="427787"/>
                  </a:lnTo>
                  <a:lnTo>
                    <a:pt x="30150" y="385120"/>
                  </a:lnTo>
                  <a:lnTo>
                    <a:pt x="46476" y="343917"/>
                  </a:lnTo>
                  <a:lnTo>
                    <a:pt x="66011" y="304323"/>
                  </a:lnTo>
                  <a:lnTo>
                    <a:pt x="88605" y="266481"/>
                  </a:lnTo>
                  <a:lnTo>
                    <a:pt x="114104" y="230538"/>
                  </a:lnTo>
                  <a:lnTo>
                    <a:pt x="142357" y="196638"/>
                  </a:lnTo>
                  <a:lnTo>
                    <a:pt x="173212" y="164925"/>
                  </a:lnTo>
                  <a:lnTo>
                    <a:pt x="206515" y="135545"/>
                  </a:lnTo>
                  <a:lnTo>
                    <a:pt x="242114" y="108642"/>
                  </a:lnTo>
                  <a:lnTo>
                    <a:pt x="279858" y="84362"/>
                  </a:lnTo>
                  <a:lnTo>
                    <a:pt x="319594" y="62850"/>
                  </a:lnTo>
                  <a:lnTo>
                    <a:pt x="361170" y="44249"/>
                  </a:lnTo>
                  <a:lnTo>
                    <a:pt x="404433" y="28706"/>
                  </a:lnTo>
                  <a:lnTo>
                    <a:pt x="449230" y="16364"/>
                  </a:lnTo>
                  <a:lnTo>
                    <a:pt x="495411" y="7369"/>
                  </a:lnTo>
                  <a:lnTo>
                    <a:pt x="542822" y="1866"/>
                  </a:lnTo>
                  <a:lnTo>
                    <a:pt x="591312" y="0"/>
                  </a:lnTo>
                  <a:lnTo>
                    <a:pt x="639801" y="1866"/>
                  </a:lnTo>
                  <a:lnTo>
                    <a:pt x="687212" y="7369"/>
                  </a:lnTo>
                  <a:lnTo>
                    <a:pt x="733393" y="16364"/>
                  </a:lnTo>
                  <a:lnTo>
                    <a:pt x="778190" y="28706"/>
                  </a:lnTo>
                  <a:lnTo>
                    <a:pt x="821453" y="44249"/>
                  </a:lnTo>
                  <a:lnTo>
                    <a:pt x="863029" y="62850"/>
                  </a:lnTo>
                  <a:lnTo>
                    <a:pt x="902765" y="84362"/>
                  </a:lnTo>
                  <a:lnTo>
                    <a:pt x="940509" y="108642"/>
                  </a:lnTo>
                  <a:lnTo>
                    <a:pt x="976108" y="135545"/>
                  </a:lnTo>
                  <a:lnTo>
                    <a:pt x="1009411" y="164925"/>
                  </a:lnTo>
                  <a:lnTo>
                    <a:pt x="1040266" y="196638"/>
                  </a:lnTo>
                  <a:lnTo>
                    <a:pt x="1068519" y="230538"/>
                  </a:lnTo>
                  <a:lnTo>
                    <a:pt x="1094018" y="266481"/>
                  </a:lnTo>
                  <a:lnTo>
                    <a:pt x="1116612" y="304323"/>
                  </a:lnTo>
                  <a:lnTo>
                    <a:pt x="1136147" y="343917"/>
                  </a:lnTo>
                  <a:lnTo>
                    <a:pt x="1152473" y="385120"/>
                  </a:lnTo>
                  <a:lnTo>
                    <a:pt x="1165435" y="427787"/>
                  </a:lnTo>
                  <a:lnTo>
                    <a:pt x="1174883" y="471772"/>
                  </a:lnTo>
                  <a:lnTo>
                    <a:pt x="1180663" y="516930"/>
                  </a:lnTo>
                  <a:lnTo>
                    <a:pt x="1182623" y="563118"/>
                  </a:lnTo>
                  <a:lnTo>
                    <a:pt x="1180663" y="609305"/>
                  </a:lnTo>
                  <a:lnTo>
                    <a:pt x="1174883" y="654463"/>
                  </a:lnTo>
                  <a:lnTo>
                    <a:pt x="1165435" y="698448"/>
                  </a:lnTo>
                  <a:lnTo>
                    <a:pt x="1152473" y="741115"/>
                  </a:lnTo>
                  <a:lnTo>
                    <a:pt x="1136147" y="782318"/>
                  </a:lnTo>
                  <a:lnTo>
                    <a:pt x="1116612" y="821912"/>
                  </a:lnTo>
                  <a:lnTo>
                    <a:pt x="1094018" y="859754"/>
                  </a:lnTo>
                  <a:lnTo>
                    <a:pt x="1068519" y="895697"/>
                  </a:lnTo>
                  <a:lnTo>
                    <a:pt x="1040266" y="929597"/>
                  </a:lnTo>
                  <a:lnTo>
                    <a:pt x="1009411" y="961310"/>
                  </a:lnTo>
                  <a:lnTo>
                    <a:pt x="976108" y="990690"/>
                  </a:lnTo>
                  <a:lnTo>
                    <a:pt x="940509" y="1017593"/>
                  </a:lnTo>
                  <a:lnTo>
                    <a:pt x="902765" y="1041873"/>
                  </a:lnTo>
                  <a:lnTo>
                    <a:pt x="863029" y="1063385"/>
                  </a:lnTo>
                  <a:lnTo>
                    <a:pt x="821453" y="1081986"/>
                  </a:lnTo>
                  <a:lnTo>
                    <a:pt x="778190" y="1097529"/>
                  </a:lnTo>
                  <a:lnTo>
                    <a:pt x="733393" y="1109871"/>
                  </a:lnTo>
                  <a:lnTo>
                    <a:pt x="687212" y="1118866"/>
                  </a:lnTo>
                  <a:lnTo>
                    <a:pt x="639801" y="1124369"/>
                  </a:lnTo>
                  <a:lnTo>
                    <a:pt x="591312" y="1126236"/>
                  </a:lnTo>
                  <a:lnTo>
                    <a:pt x="542822" y="1124369"/>
                  </a:lnTo>
                  <a:lnTo>
                    <a:pt x="495411" y="1118866"/>
                  </a:lnTo>
                  <a:lnTo>
                    <a:pt x="449230" y="1109871"/>
                  </a:lnTo>
                  <a:lnTo>
                    <a:pt x="404433" y="1097529"/>
                  </a:lnTo>
                  <a:lnTo>
                    <a:pt x="361170" y="1081986"/>
                  </a:lnTo>
                  <a:lnTo>
                    <a:pt x="319594" y="1063385"/>
                  </a:lnTo>
                  <a:lnTo>
                    <a:pt x="279858" y="1041873"/>
                  </a:lnTo>
                  <a:lnTo>
                    <a:pt x="242114" y="1017593"/>
                  </a:lnTo>
                  <a:lnTo>
                    <a:pt x="206515" y="990690"/>
                  </a:lnTo>
                  <a:lnTo>
                    <a:pt x="173212" y="961310"/>
                  </a:lnTo>
                  <a:lnTo>
                    <a:pt x="142357" y="929597"/>
                  </a:lnTo>
                  <a:lnTo>
                    <a:pt x="114104" y="895697"/>
                  </a:lnTo>
                  <a:lnTo>
                    <a:pt x="88605" y="859754"/>
                  </a:lnTo>
                  <a:lnTo>
                    <a:pt x="66011" y="821912"/>
                  </a:lnTo>
                  <a:lnTo>
                    <a:pt x="46476" y="782318"/>
                  </a:lnTo>
                  <a:lnTo>
                    <a:pt x="30150" y="741115"/>
                  </a:lnTo>
                  <a:lnTo>
                    <a:pt x="17188" y="698448"/>
                  </a:lnTo>
                  <a:lnTo>
                    <a:pt x="7740" y="654463"/>
                  </a:lnTo>
                  <a:lnTo>
                    <a:pt x="1960" y="609305"/>
                  </a:lnTo>
                  <a:lnTo>
                    <a:pt x="0" y="563118"/>
                  </a:lnTo>
                  <a:close/>
                </a:path>
              </a:pathLst>
            </a:custGeom>
            <a:ln w="12192">
              <a:solidFill>
                <a:srgbClr val="6E8183"/>
              </a:solidFill>
            </a:ln>
          </p:spPr>
          <p:txBody>
            <a:bodyPr wrap="square" lIns="0" tIns="0" rIns="0" bIns="0" rtlCol="0"/>
            <a:lstStyle/>
            <a:p>
              <a:pPr defTabSz="914445"/>
              <a:endParaRPr sz="2700">
                <a:solidFill>
                  <a:prstClr val="black"/>
                </a:solidFill>
                <a:latin typeface="Aptos" panose="02110004020202020204"/>
              </a:endParaRPr>
            </a:p>
          </p:txBody>
        </p:sp>
      </p:grpSp>
      <p:sp>
        <p:nvSpPr>
          <p:cNvPr id="17" name="object 17"/>
          <p:cNvSpPr txBox="1"/>
          <p:nvPr/>
        </p:nvSpPr>
        <p:spPr>
          <a:xfrm>
            <a:off x="3130676" y="5410581"/>
            <a:ext cx="1409700" cy="573234"/>
          </a:xfrm>
          <a:prstGeom prst="rect">
            <a:avLst/>
          </a:prstGeom>
        </p:spPr>
        <p:txBody>
          <a:bodyPr vert="horz" wrap="square" lIns="0" tIns="19050" rIns="0" bIns="0" rtlCol="0">
            <a:spAutoFit/>
          </a:bodyPr>
          <a:lstStyle/>
          <a:p>
            <a:pPr marL="19052" defTabSz="914445">
              <a:spcBef>
                <a:spcPts val="150"/>
              </a:spcBef>
            </a:pPr>
            <a:r>
              <a:rPr sz="3600" b="1" spc="-30" dirty="0">
                <a:solidFill>
                  <a:prstClr val="black"/>
                </a:solidFill>
                <a:latin typeface="微軟正黑體" panose="020B0604030504040204" pitchFamily="34" charset="-120"/>
                <a:ea typeface="微軟正黑體" panose="020B0604030504040204" pitchFamily="34" charset="-120"/>
                <a:cs typeface="Microsoft JhengHei"/>
              </a:rPr>
              <a:t>性平法</a:t>
            </a:r>
            <a:endParaRPr sz="3600" dirty="0">
              <a:solidFill>
                <a:prstClr val="black"/>
              </a:solidFill>
              <a:latin typeface="微軟正黑體" panose="020B0604030504040204" pitchFamily="34" charset="-120"/>
              <a:ea typeface="微軟正黑體" panose="020B0604030504040204" pitchFamily="34" charset="-120"/>
              <a:cs typeface="Microsoft JhengHei"/>
            </a:endParaRPr>
          </a:p>
        </p:txBody>
      </p:sp>
      <p:sp>
        <p:nvSpPr>
          <p:cNvPr id="18" name="object 18"/>
          <p:cNvSpPr txBox="1"/>
          <p:nvPr/>
        </p:nvSpPr>
        <p:spPr>
          <a:xfrm>
            <a:off x="5835396" y="5445445"/>
            <a:ext cx="4150995" cy="573234"/>
          </a:xfrm>
          <a:prstGeom prst="rect">
            <a:avLst/>
          </a:prstGeom>
        </p:spPr>
        <p:txBody>
          <a:bodyPr vert="horz" wrap="square" lIns="0" tIns="19050" rIns="0" bIns="0" rtlCol="0">
            <a:spAutoFit/>
          </a:bodyPr>
          <a:lstStyle/>
          <a:p>
            <a:pPr marL="19052" defTabSz="914445">
              <a:spcBef>
                <a:spcPts val="150"/>
              </a:spcBef>
              <a:tabLst>
                <a:tab pos="2759531" algn="l"/>
              </a:tabLst>
            </a:pPr>
            <a:r>
              <a:rPr sz="5400" b="1" baseline="1157" dirty="0">
                <a:solidFill>
                  <a:prstClr val="black"/>
                </a:solidFill>
                <a:latin typeface="微軟正黑體" panose="020B0604030504040204" pitchFamily="34" charset="-120"/>
                <a:ea typeface="微軟正黑體" panose="020B0604030504040204" pitchFamily="34" charset="-120"/>
                <a:cs typeface="Microsoft JhengHei"/>
              </a:rPr>
              <a:t>性工</a:t>
            </a:r>
            <a:r>
              <a:rPr sz="5400" b="1" spc="-113" baseline="1157" dirty="0">
                <a:solidFill>
                  <a:prstClr val="black"/>
                </a:solidFill>
                <a:latin typeface="微軟正黑體" panose="020B0604030504040204" pitchFamily="34" charset="-120"/>
                <a:ea typeface="微軟正黑體" panose="020B0604030504040204" pitchFamily="34" charset="-120"/>
                <a:cs typeface="Microsoft JhengHei"/>
              </a:rPr>
              <a:t>法</a:t>
            </a:r>
            <a:r>
              <a:rPr sz="5400" b="1" baseline="1157" dirty="0">
                <a:solidFill>
                  <a:prstClr val="black"/>
                </a:solidFill>
                <a:latin typeface="微軟正黑體" panose="020B0604030504040204" pitchFamily="34" charset="-120"/>
                <a:ea typeface="微軟正黑體" panose="020B0604030504040204" pitchFamily="34" charset="-120"/>
                <a:cs typeface="Microsoft JhengHei"/>
              </a:rPr>
              <a:t>	</a:t>
            </a:r>
            <a:r>
              <a:rPr sz="3600" b="1" dirty="0">
                <a:solidFill>
                  <a:prstClr val="black"/>
                </a:solidFill>
                <a:latin typeface="微軟正黑體" panose="020B0604030504040204" pitchFamily="34" charset="-120"/>
                <a:ea typeface="微軟正黑體" panose="020B0604030504040204" pitchFamily="34" charset="-120"/>
                <a:cs typeface="Microsoft JhengHei"/>
              </a:rPr>
              <a:t>性騷</a:t>
            </a:r>
            <a:r>
              <a:rPr sz="3600" b="1" spc="-75" dirty="0">
                <a:solidFill>
                  <a:prstClr val="black"/>
                </a:solidFill>
                <a:latin typeface="微軟正黑體" panose="020B0604030504040204" pitchFamily="34" charset="-120"/>
                <a:ea typeface="微軟正黑體" panose="020B0604030504040204" pitchFamily="34" charset="-120"/>
                <a:cs typeface="Microsoft JhengHei"/>
              </a:rPr>
              <a:t>法</a:t>
            </a:r>
            <a:endParaRPr sz="3600" dirty="0">
              <a:solidFill>
                <a:prstClr val="black"/>
              </a:solidFill>
              <a:latin typeface="微軟正黑體" panose="020B0604030504040204" pitchFamily="34" charset="-120"/>
              <a:ea typeface="微軟正黑體" panose="020B0604030504040204" pitchFamily="34" charset="-120"/>
              <a:cs typeface="Microsoft JhengHei"/>
            </a:endParaRPr>
          </a:p>
        </p:txBody>
      </p:sp>
      <p:pic>
        <p:nvPicPr>
          <p:cNvPr id="19" name="object 19"/>
          <p:cNvPicPr/>
          <p:nvPr/>
        </p:nvPicPr>
        <p:blipFill>
          <a:blip r:embed="rId6" cstate="print"/>
          <a:stretch>
            <a:fillRect/>
          </a:stretch>
        </p:blipFill>
        <p:spPr>
          <a:xfrm>
            <a:off x="3463290" y="3529583"/>
            <a:ext cx="900684" cy="1159002"/>
          </a:xfrm>
          <a:prstGeom prst="rect">
            <a:avLst/>
          </a:prstGeom>
        </p:spPr>
      </p:pic>
      <p:grpSp>
        <p:nvGrpSpPr>
          <p:cNvPr id="20" name="object 20"/>
          <p:cNvGrpSpPr/>
          <p:nvPr/>
        </p:nvGrpSpPr>
        <p:grpSpPr>
          <a:xfrm>
            <a:off x="7685377" y="3449576"/>
            <a:ext cx="2073593" cy="2509838"/>
            <a:chOff x="5123583" y="2299716"/>
            <a:chExt cx="1382395" cy="1673225"/>
          </a:xfrm>
        </p:grpSpPr>
        <p:pic>
          <p:nvPicPr>
            <p:cNvPr id="21" name="object 21"/>
            <p:cNvPicPr/>
            <p:nvPr/>
          </p:nvPicPr>
          <p:blipFill>
            <a:blip r:embed="rId7" cstate="print"/>
            <a:stretch>
              <a:fillRect/>
            </a:stretch>
          </p:blipFill>
          <p:spPr>
            <a:xfrm>
              <a:off x="5123583" y="3628213"/>
              <a:ext cx="438423" cy="344485"/>
            </a:xfrm>
            <a:prstGeom prst="rect">
              <a:avLst/>
            </a:prstGeom>
          </p:spPr>
        </p:pic>
        <p:pic>
          <p:nvPicPr>
            <p:cNvPr id="22" name="object 22"/>
            <p:cNvPicPr/>
            <p:nvPr/>
          </p:nvPicPr>
          <p:blipFill>
            <a:blip r:embed="rId8" cstate="print"/>
            <a:stretch>
              <a:fillRect/>
            </a:stretch>
          </p:blipFill>
          <p:spPr>
            <a:xfrm>
              <a:off x="5839968" y="2307336"/>
              <a:ext cx="658367" cy="903732"/>
            </a:xfrm>
            <a:prstGeom prst="rect">
              <a:avLst/>
            </a:prstGeom>
          </p:spPr>
        </p:pic>
        <p:sp>
          <p:nvSpPr>
            <p:cNvPr id="23" name="object 23"/>
            <p:cNvSpPr/>
            <p:nvPr/>
          </p:nvSpPr>
          <p:spPr>
            <a:xfrm>
              <a:off x="5839968" y="2307336"/>
              <a:ext cx="658495" cy="904240"/>
            </a:xfrm>
            <a:custGeom>
              <a:avLst/>
              <a:gdLst/>
              <a:ahLst/>
              <a:cxnLst/>
              <a:rect l="l" t="t" r="r" b="b"/>
              <a:pathLst>
                <a:path w="658495" h="904239">
                  <a:moveTo>
                    <a:pt x="0" y="903732"/>
                  </a:moveTo>
                  <a:lnTo>
                    <a:pt x="658367" y="903732"/>
                  </a:lnTo>
                  <a:lnTo>
                    <a:pt x="658367" y="0"/>
                  </a:lnTo>
                  <a:lnTo>
                    <a:pt x="0" y="0"/>
                  </a:lnTo>
                  <a:lnTo>
                    <a:pt x="0" y="903732"/>
                  </a:lnTo>
                  <a:close/>
                </a:path>
              </a:pathLst>
            </a:custGeom>
            <a:ln w="15240">
              <a:solidFill>
                <a:srgbClr val="FFFFFF"/>
              </a:solidFill>
            </a:ln>
          </p:spPr>
          <p:txBody>
            <a:bodyPr wrap="square" lIns="0" tIns="0" rIns="0" bIns="0" rtlCol="0"/>
            <a:lstStyle/>
            <a:p>
              <a:pPr defTabSz="914445"/>
              <a:endParaRPr sz="2700">
                <a:solidFill>
                  <a:prstClr val="black"/>
                </a:solidFill>
                <a:latin typeface="Aptos" panose="02110004020202020204"/>
              </a:endParaRPr>
            </a:p>
          </p:txBody>
        </p:sp>
      </p:grpSp>
      <p:grpSp>
        <p:nvGrpSpPr>
          <p:cNvPr id="24" name="object 24"/>
          <p:cNvGrpSpPr/>
          <p:nvPr/>
        </p:nvGrpSpPr>
        <p:grpSpPr>
          <a:xfrm>
            <a:off x="4965123" y="3376422"/>
            <a:ext cx="2076450" cy="2583180"/>
            <a:chOff x="3310082" y="2250948"/>
            <a:chExt cx="1384300" cy="1722120"/>
          </a:xfrm>
        </p:grpSpPr>
        <p:pic>
          <p:nvPicPr>
            <p:cNvPr id="25" name="object 25"/>
            <p:cNvPicPr/>
            <p:nvPr/>
          </p:nvPicPr>
          <p:blipFill>
            <a:blip r:embed="rId9" cstate="print"/>
            <a:stretch>
              <a:fillRect/>
            </a:stretch>
          </p:blipFill>
          <p:spPr>
            <a:xfrm>
              <a:off x="4037076" y="2250948"/>
              <a:ext cx="656844" cy="935736"/>
            </a:xfrm>
            <a:prstGeom prst="rect">
              <a:avLst/>
            </a:prstGeom>
          </p:spPr>
        </p:pic>
        <p:pic>
          <p:nvPicPr>
            <p:cNvPr id="26" name="object 26"/>
            <p:cNvPicPr/>
            <p:nvPr/>
          </p:nvPicPr>
          <p:blipFill>
            <a:blip r:embed="rId10" cstate="print"/>
            <a:stretch>
              <a:fillRect/>
            </a:stretch>
          </p:blipFill>
          <p:spPr>
            <a:xfrm>
              <a:off x="3310082" y="3628213"/>
              <a:ext cx="436739" cy="344485"/>
            </a:xfrm>
            <a:prstGeom prst="rect">
              <a:avLst/>
            </a:prstGeom>
          </p:spPr>
        </p:pic>
      </p:grpSp>
      <p:sp>
        <p:nvSpPr>
          <p:cNvPr id="28" name="object 28"/>
          <p:cNvSpPr txBox="1">
            <a:spLocks noGrp="1"/>
          </p:cNvSpPr>
          <p:nvPr>
            <p:ph type="sldNum" sz="quarter" idx="7"/>
          </p:nvPr>
        </p:nvSpPr>
        <p:spPr>
          <a:xfrm>
            <a:off x="10947528" y="6575554"/>
            <a:ext cx="226059" cy="141321"/>
          </a:xfrm>
          <a:prstGeom prst="rect">
            <a:avLst/>
          </a:prstGeom>
        </p:spPr>
        <p:txBody>
          <a:bodyPr vert="horz" wrap="square" lIns="0" tIns="0" rIns="0" bIns="0" rtlCol="0">
            <a:spAutoFit/>
          </a:bodyPr>
          <a:lstStyle>
            <a:defPPr>
              <a:defRPr kern="0"/>
            </a:defPPr>
            <a:lvl1pPr>
              <a:defRPr sz="1050" b="0" i="0">
                <a:solidFill>
                  <a:schemeClr val="bg1"/>
                </a:solidFill>
                <a:latin typeface="Calibri"/>
                <a:cs typeface="Calibri"/>
              </a:defRPr>
            </a:lvl1pPr>
          </a:lstStyle>
          <a:p>
            <a:pPr marL="38102" defTabSz="914445">
              <a:lnSpc>
                <a:spcPts val="1100"/>
              </a:lnSpc>
            </a:pPr>
            <a:fld id="{81D60167-4931-47E6-BA6A-407CBD079E47}" type="slidenum">
              <a:rPr lang="en-US" altLang="zh-TW" spc="-26">
                <a:solidFill>
                  <a:prstClr val="white"/>
                </a:solidFill>
                <a:ea typeface="新細明體" panose="02020500000000000000" pitchFamily="18" charset="-120"/>
              </a:rPr>
              <a:pPr marL="38102" defTabSz="914445">
                <a:lnSpc>
                  <a:spcPts val="1100"/>
                </a:lnSpc>
              </a:pPr>
              <a:t>65</a:t>
            </a:fld>
            <a:endParaRPr spc="-38" dirty="0">
              <a:solidFill>
                <a:prstClr val="white"/>
              </a:solidFill>
            </a:endParaRPr>
          </a:p>
        </p:txBody>
      </p:sp>
      <p:pic>
        <p:nvPicPr>
          <p:cNvPr id="29" name="圖片 4">
            <a:extLst>
              <a:ext uri="{FF2B5EF4-FFF2-40B4-BE49-F238E27FC236}">
                <a16:creationId xmlns:a16="http://schemas.microsoft.com/office/drawing/2014/main" id="{41842F4F-2479-4788-8F30-D07B02CA1477}"/>
              </a:ext>
            </a:extLst>
          </p:cNvPr>
          <p:cNvPicPr>
            <a:picLocks noChangeAspect="1"/>
          </p:cNvPicPr>
          <p:nvPr/>
        </p:nvPicPr>
        <p:blipFill>
          <a:blip r:embed="rId11"/>
          <a:stretch>
            <a:fillRect/>
          </a:stretch>
        </p:blipFill>
        <p:spPr>
          <a:xfrm>
            <a:off x="300032" y="8487725"/>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3"/>
          <p:cNvGraphicFramePr>
            <a:graphicFrameLocks noGrp="1"/>
          </p:cNvGraphicFramePr>
          <p:nvPr>
            <p:extLst>
              <p:ext uri="{D42A27DB-BD31-4B8C-83A1-F6EECF244321}">
                <p14:modId xmlns:p14="http://schemas.microsoft.com/office/powerpoint/2010/main" val="1103490412"/>
              </p:ext>
            </p:extLst>
          </p:nvPr>
        </p:nvGraphicFramePr>
        <p:xfrm>
          <a:off x="540356" y="1519758"/>
          <a:ext cx="17447612" cy="7076284"/>
        </p:xfrm>
        <a:graphic>
          <a:graphicData uri="http://schemas.openxmlformats.org/drawingml/2006/table">
            <a:tbl>
              <a:tblPr firstRow="1" bandRow="1">
                <a:tableStyleId>{21E4AEA4-8DFA-4A89-87EB-49C32662AFE0}</a:tableStyleId>
              </a:tblPr>
              <a:tblGrid>
                <a:gridCol w="3559204">
                  <a:extLst>
                    <a:ext uri="{9D8B030D-6E8A-4147-A177-3AD203B41FA5}">
                      <a16:colId xmlns:a16="http://schemas.microsoft.com/office/drawing/2014/main" val="20000"/>
                    </a:ext>
                  </a:extLst>
                </a:gridCol>
                <a:gridCol w="5535984">
                  <a:extLst>
                    <a:ext uri="{9D8B030D-6E8A-4147-A177-3AD203B41FA5}">
                      <a16:colId xmlns:a16="http://schemas.microsoft.com/office/drawing/2014/main" val="20001"/>
                    </a:ext>
                  </a:extLst>
                </a:gridCol>
                <a:gridCol w="2343096">
                  <a:extLst>
                    <a:ext uri="{9D8B030D-6E8A-4147-A177-3AD203B41FA5}">
                      <a16:colId xmlns:a16="http://schemas.microsoft.com/office/drawing/2014/main" val="20002"/>
                    </a:ext>
                  </a:extLst>
                </a:gridCol>
                <a:gridCol w="3784749">
                  <a:extLst>
                    <a:ext uri="{9D8B030D-6E8A-4147-A177-3AD203B41FA5}">
                      <a16:colId xmlns:a16="http://schemas.microsoft.com/office/drawing/2014/main" val="20003"/>
                    </a:ext>
                  </a:extLst>
                </a:gridCol>
                <a:gridCol w="2224579">
                  <a:extLst>
                    <a:ext uri="{9D8B030D-6E8A-4147-A177-3AD203B41FA5}">
                      <a16:colId xmlns:a16="http://schemas.microsoft.com/office/drawing/2014/main" val="20004"/>
                    </a:ext>
                  </a:extLst>
                </a:gridCol>
              </a:tblGrid>
              <a:tr h="1370082">
                <a:tc>
                  <a:txBody>
                    <a:bodyPr/>
                    <a:lstStyle/>
                    <a:p>
                      <a:pPr lvl="0" algn="ctr"/>
                      <a:r>
                        <a:rPr lang="zh-TW" sz="3900" cap="none" spc="0" dirty="0">
                          <a:solidFill>
                            <a:srgbClr val="000000"/>
                          </a:solidFill>
                          <a:latin typeface="微軟正黑體" panose="020B0604030504040204" pitchFamily="34" charset="-120"/>
                          <a:ea typeface="微軟正黑體" panose="020B0604030504040204" pitchFamily="34" charset="-120"/>
                        </a:rPr>
                        <a:t>法</a:t>
                      </a:r>
                      <a:r>
                        <a:rPr lang="zh-TW" altLang="en-US" sz="3900" cap="none" spc="0" dirty="0">
                          <a:solidFill>
                            <a:srgbClr val="000000"/>
                          </a:solidFill>
                          <a:latin typeface="微軟正黑體" panose="020B0604030504040204" pitchFamily="34" charset="-120"/>
                          <a:ea typeface="微軟正黑體" panose="020B0604030504040204" pitchFamily="34" charset="-120"/>
                        </a:rPr>
                        <a:t>律名稱</a:t>
                      </a:r>
                      <a:endParaRPr lang="en-US" sz="3900" b="1"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tc>
                  <a:txBody>
                    <a:bodyPr/>
                    <a:lstStyle/>
                    <a:p>
                      <a:pPr lvl="0" algn="ctr"/>
                      <a:r>
                        <a:rPr lang="zh-TW" sz="3900" cap="none" spc="0" dirty="0">
                          <a:solidFill>
                            <a:srgbClr val="000000"/>
                          </a:solidFill>
                          <a:latin typeface="微軟正黑體" panose="020B0604030504040204" pitchFamily="34" charset="-120"/>
                          <a:ea typeface="微軟正黑體" panose="020B0604030504040204" pitchFamily="34" charset="-120"/>
                        </a:rPr>
                        <a:t>適用範圍</a:t>
                      </a:r>
                      <a:endParaRPr lang="en-US" sz="3900" b="1"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tc>
                  <a:txBody>
                    <a:bodyPr/>
                    <a:lstStyle/>
                    <a:p>
                      <a:pPr lvl="0" algn="ctr"/>
                      <a:r>
                        <a:rPr lang="zh-TW" sz="3900" cap="none" spc="0" dirty="0">
                          <a:solidFill>
                            <a:srgbClr val="000000"/>
                          </a:solidFill>
                          <a:latin typeface="微軟正黑體" panose="020B0604030504040204" pitchFamily="34" charset="-120"/>
                          <a:ea typeface="微軟正黑體" panose="020B0604030504040204" pitchFamily="34" charset="-120"/>
                        </a:rPr>
                        <a:t>保障</a:t>
                      </a:r>
                      <a:r>
                        <a:rPr lang="zh-TW" altLang="en-US" sz="3900" cap="none" spc="0" dirty="0">
                          <a:solidFill>
                            <a:srgbClr val="000000"/>
                          </a:solidFill>
                          <a:latin typeface="微軟正黑體" panose="020B0604030504040204" pitchFamily="34" charset="-120"/>
                          <a:ea typeface="微軟正黑體" panose="020B0604030504040204" pitchFamily="34" charset="-120"/>
                        </a:rPr>
                        <a:t>權益</a:t>
                      </a:r>
                      <a:endParaRPr lang="en-US" sz="3900" b="1"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tc>
                  <a:txBody>
                    <a:bodyPr/>
                    <a:lstStyle/>
                    <a:p>
                      <a:pPr marL="0" marR="0" lvl="0" indent="0" algn="ctr" defTabSz="914400" rtl="0" fontAlgn="auto" hangingPunct="1">
                        <a:lnSpc>
                          <a:spcPct val="100000"/>
                        </a:lnSpc>
                        <a:spcBef>
                          <a:spcPts val="0"/>
                        </a:spcBef>
                        <a:spcAft>
                          <a:spcPts val="0"/>
                        </a:spcAft>
                        <a:buNone/>
                        <a:tabLst/>
                      </a:pPr>
                      <a:r>
                        <a:rPr lang="zh-TW" sz="3900" cap="none" spc="0" dirty="0">
                          <a:solidFill>
                            <a:srgbClr val="000000"/>
                          </a:solidFill>
                          <a:latin typeface="微軟正黑體" panose="020B0604030504040204" pitchFamily="34" charset="-120"/>
                          <a:ea typeface="微軟正黑體" panose="020B0604030504040204" pitchFamily="34" charset="-120"/>
                        </a:rPr>
                        <a:t>調查</a:t>
                      </a:r>
                      <a:r>
                        <a:rPr lang="zh-TW" altLang="en-US" sz="3900" cap="none" spc="0" dirty="0">
                          <a:solidFill>
                            <a:srgbClr val="000000"/>
                          </a:solidFill>
                          <a:latin typeface="微軟正黑體" panose="020B0604030504040204" pitchFamily="34" charset="-120"/>
                          <a:ea typeface="微軟正黑體" panose="020B0604030504040204" pitchFamily="34" charset="-120"/>
                        </a:rPr>
                        <a:t>單位</a:t>
                      </a:r>
                      <a:endParaRPr lang="en-US" sz="3900" b="1"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tc>
                  <a:txBody>
                    <a:bodyPr/>
                    <a:lstStyle/>
                    <a:p>
                      <a:pPr marL="0" marR="0" lvl="0" indent="0" algn="ctr" defTabSz="914400" rtl="0" fontAlgn="auto" hangingPunct="1">
                        <a:lnSpc>
                          <a:spcPct val="100000"/>
                        </a:lnSpc>
                        <a:spcBef>
                          <a:spcPts val="0"/>
                        </a:spcBef>
                        <a:spcAft>
                          <a:spcPts val="0"/>
                        </a:spcAft>
                        <a:buNone/>
                        <a:tabLst/>
                      </a:pPr>
                      <a:r>
                        <a:rPr lang="zh-TW" sz="3900" cap="none" spc="0" dirty="0">
                          <a:solidFill>
                            <a:srgbClr val="000000"/>
                          </a:solidFill>
                          <a:latin typeface="微軟正黑體" panose="020B0604030504040204" pitchFamily="34" charset="-120"/>
                          <a:ea typeface="微軟正黑體" panose="020B0604030504040204" pitchFamily="34" charset="-120"/>
                        </a:rPr>
                        <a:t>主管</a:t>
                      </a:r>
                      <a:br>
                        <a:rPr lang="en-US" sz="3900" cap="none" spc="0" dirty="0">
                          <a:solidFill>
                            <a:srgbClr val="000000"/>
                          </a:solidFill>
                          <a:latin typeface="微軟正黑體" panose="020B0604030504040204" pitchFamily="34" charset="-120"/>
                          <a:ea typeface="微軟正黑體" panose="020B0604030504040204" pitchFamily="34" charset="-120"/>
                        </a:rPr>
                      </a:br>
                      <a:r>
                        <a:rPr lang="zh-TW" sz="3900" cap="none" spc="0" dirty="0">
                          <a:solidFill>
                            <a:srgbClr val="000000"/>
                          </a:solidFill>
                          <a:latin typeface="微軟正黑體" panose="020B0604030504040204" pitchFamily="34" charset="-120"/>
                          <a:ea typeface="微軟正黑體" panose="020B0604030504040204" pitchFamily="34" charset="-120"/>
                        </a:rPr>
                        <a:t>機關</a:t>
                      </a:r>
                      <a:endParaRPr lang="en-US" sz="3900" b="1"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extLst>
                  <a:ext uri="{0D108BD9-81ED-4DB2-BD59-A6C34878D82A}">
                    <a16:rowId xmlns:a16="http://schemas.microsoft.com/office/drawing/2014/main" val="10000"/>
                  </a:ext>
                </a:extLst>
              </a:tr>
              <a:tr h="1984257">
                <a:tc>
                  <a:txBody>
                    <a:bodyPr/>
                    <a:lstStyle/>
                    <a:p>
                      <a:pPr marL="0" marR="0" lvl="0" indent="0" algn="l" defTabSz="914400" rtl="0" fontAlgn="auto" hangingPunct="1">
                        <a:lnSpc>
                          <a:spcPct val="100000"/>
                        </a:lnSpc>
                        <a:spcBef>
                          <a:spcPts val="0"/>
                        </a:spcBef>
                        <a:spcAft>
                          <a:spcPts val="0"/>
                        </a:spcAft>
                        <a:buNone/>
                        <a:tabLst/>
                      </a:pPr>
                      <a:r>
                        <a:rPr lang="zh-TW" sz="3600" b="1" cap="none" spc="0" dirty="0">
                          <a:latin typeface="微軟正黑體" panose="020B0604030504040204" pitchFamily="34" charset="-120"/>
                          <a:ea typeface="微軟正黑體" panose="020B0604030504040204" pitchFamily="34" charset="-120"/>
                        </a:rPr>
                        <a:t>性別平等教育法</a:t>
                      </a:r>
                      <a:endParaRPr lang="en-US" sz="3600" b="1"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tc>
                  <a:txBody>
                    <a:bodyPr/>
                    <a:lstStyle/>
                    <a:p>
                      <a:pPr lvl="0" algn="just"/>
                      <a:r>
                        <a:rPr lang="zh-TW" sz="3600" cap="none" spc="0" dirty="0">
                          <a:latin typeface="微軟正黑體" panose="020B0604030504040204" pitchFamily="34" charset="-120"/>
                          <a:ea typeface="微軟正黑體" panose="020B0604030504040204" pitchFamily="34" charset="-120"/>
                        </a:rPr>
                        <a:t>性騷擾事件一方為校長、教師、職員、工友或</a:t>
                      </a:r>
                      <a:r>
                        <a:rPr lang="zh-TW" altLang="en-US" sz="3600" cap="none" spc="0" dirty="0">
                          <a:latin typeface="微軟正黑體" panose="020B0604030504040204" pitchFamily="34" charset="-120"/>
                          <a:ea typeface="微軟正黑體" panose="020B0604030504040204" pitchFamily="34" charset="-120"/>
                        </a:rPr>
                        <a:t> </a:t>
                      </a:r>
                      <a:r>
                        <a:rPr lang="zh-TW" sz="3600" cap="none" spc="0" dirty="0">
                          <a:latin typeface="微軟正黑體" panose="020B0604030504040204" pitchFamily="34" charset="-120"/>
                          <a:ea typeface="微軟正黑體" panose="020B0604030504040204" pitchFamily="34" charset="-120"/>
                        </a:rPr>
                        <a:t>學生，他方為學生</a:t>
                      </a:r>
                      <a:endParaRPr lang="en-US" sz="3600" b="1"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tc>
                  <a:txBody>
                    <a:bodyPr/>
                    <a:lstStyle/>
                    <a:p>
                      <a:pPr lvl="0" algn="ctr"/>
                      <a:r>
                        <a:rPr lang="zh-TW" sz="3600" cap="none" spc="0" dirty="0">
                          <a:latin typeface="微軟正黑體" panose="020B0604030504040204" pitchFamily="34" charset="-120"/>
                          <a:ea typeface="微軟正黑體" panose="020B0604030504040204" pitchFamily="34" charset="-120"/>
                        </a:rPr>
                        <a:t>受教權</a:t>
                      </a:r>
                      <a:endParaRPr lang="en-US" sz="3600" b="1"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tc>
                  <a:txBody>
                    <a:bodyPr/>
                    <a:lstStyle/>
                    <a:p>
                      <a:pPr lvl="0" algn="ctr"/>
                      <a:r>
                        <a:rPr lang="zh-TW" sz="3600" cap="none" spc="0" dirty="0">
                          <a:latin typeface="微軟正黑體" panose="020B0604030504040204" pitchFamily="34" charset="-120"/>
                          <a:ea typeface="微軟正黑體" panose="020B0604030504040204" pitchFamily="34" charset="-120"/>
                        </a:rPr>
                        <a:t>學校</a:t>
                      </a:r>
                      <a:endParaRPr lang="en-US" sz="3600" b="1"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tc>
                  <a:txBody>
                    <a:bodyPr/>
                    <a:lstStyle/>
                    <a:p>
                      <a:pPr lvl="0" algn="ctr"/>
                      <a:r>
                        <a:rPr lang="zh-TW" sz="3600" cap="none" spc="0" dirty="0">
                          <a:latin typeface="微軟正黑體" panose="020B0604030504040204" pitchFamily="34" charset="-120"/>
                          <a:ea typeface="微軟正黑體" panose="020B0604030504040204" pitchFamily="34" charset="-120"/>
                        </a:rPr>
                        <a:t>教育局</a:t>
                      </a:r>
                      <a:endParaRPr lang="en-US" sz="3600" b="1"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extLst>
                  <a:ext uri="{0D108BD9-81ED-4DB2-BD59-A6C34878D82A}">
                    <a16:rowId xmlns:a16="http://schemas.microsoft.com/office/drawing/2014/main" val="10002"/>
                  </a:ext>
                </a:extLst>
              </a:tr>
              <a:tr h="1390225">
                <a:tc>
                  <a:txBody>
                    <a:bodyPr/>
                    <a:lstStyle/>
                    <a:p>
                      <a:pPr marL="0" marR="0" lvl="0" indent="0" algn="l" defTabSz="914400" rtl="0" fontAlgn="auto" hangingPunct="1">
                        <a:lnSpc>
                          <a:spcPct val="100000"/>
                        </a:lnSpc>
                        <a:spcBef>
                          <a:spcPts val="0"/>
                        </a:spcBef>
                        <a:spcAft>
                          <a:spcPts val="0"/>
                        </a:spcAft>
                        <a:buNone/>
                        <a:tabLst/>
                      </a:pPr>
                      <a:r>
                        <a:rPr lang="zh-TW" sz="3600" b="1" cap="none" spc="0" dirty="0">
                          <a:latin typeface="微軟正黑體" panose="020B0604030504040204" pitchFamily="34" charset="-120"/>
                          <a:ea typeface="微軟正黑體" panose="020B0604030504040204" pitchFamily="34" charset="-120"/>
                        </a:rPr>
                        <a:t>性別平等工作法</a:t>
                      </a:r>
                      <a:endParaRPr lang="en-US" sz="3600" b="1"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tc>
                  <a:txBody>
                    <a:bodyPr/>
                    <a:lstStyle/>
                    <a:p>
                      <a:pPr marL="0" marR="0" lvl="0" indent="0" algn="l" defTabSz="914400" rtl="0" fontAlgn="auto" hangingPunct="1">
                        <a:lnSpc>
                          <a:spcPct val="100000"/>
                        </a:lnSpc>
                        <a:spcBef>
                          <a:spcPts val="0"/>
                        </a:spcBef>
                        <a:spcAft>
                          <a:spcPts val="0"/>
                        </a:spcAft>
                        <a:buNone/>
                        <a:tabLst/>
                      </a:pPr>
                      <a:r>
                        <a:rPr lang="zh-TW" sz="3600" kern="1200" cap="none" spc="0" dirty="0">
                          <a:latin typeface="微軟正黑體" panose="020B0604030504040204" pitchFamily="34" charset="-120"/>
                          <a:ea typeface="微軟正黑體" panose="020B0604030504040204" pitchFamily="34" charset="-120"/>
                        </a:rPr>
                        <a:t>雇主、受雇者、求職者</a:t>
                      </a:r>
                      <a:r>
                        <a:rPr lang="zh-TW" sz="3600" cap="none" spc="0" dirty="0">
                          <a:latin typeface="微軟正黑體" panose="020B0604030504040204" pitchFamily="34" charset="-120"/>
                          <a:ea typeface="微軟正黑體" panose="020B0604030504040204" pitchFamily="34" charset="-120"/>
                        </a:rPr>
                        <a:t>或受雇者執行職務期間</a:t>
                      </a:r>
                      <a:endParaRPr lang="en-US" sz="3600" b="1"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tc>
                  <a:txBody>
                    <a:bodyPr/>
                    <a:lstStyle/>
                    <a:p>
                      <a:pPr marL="0" marR="0" lvl="0" indent="0" algn="ctr" defTabSz="914400" rtl="0" fontAlgn="auto" hangingPunct="1">
                        <a:lnSpc>
                          <a:spcPct val="100000"/>
                        </a:lnSpc>
                        <a:spcBef>
                          <a:spcPts val="0"/>
                        </a:spcBef>
                        <a:spcAft>
                          <a:spcPts val="0"/>
                        </a:spcAft>
                        <a:buNone/>
                        <a:tabLst/>
                      </a:pPr>
                      <a:r>
                        <a:rPr lang="zh-TW" sz="3600" cap="none" spc="0" dirty="0">
                          <a:latin typeface="微軟正黑體" panose="020B0604030504040204" pitchFamily="34" charset="-120"/>
                          <a:ea typeface="微軟正黑體" panose="020B0604030504040204" pitchFamily="34" charset="-120"/>
                        </a:rPr>
                        <a:t>工作權</a:t>
                      </a:r>
                      <a:endParaRPr lang="en-US" sz="3600" b="1"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tc>
                  <a:txBody>
                    <a:bodyPr/>
                    <a:lstStyle/>
                    <a:p>
                      <a:pPr lvl="0" algn="ctr"/>
                      <a:r>
                        <a:rPr lang="zh-TW" sz="3600" cap="none" spc="0" dirty="0">
                          <a:latin typeface="微軟正黑體" panose="020B0604030504040204" pitchFamily="34" charset="-120"/>
                          <a:ea typeface="微軟正黑體" panose="020B0604030504040204" pitchFamily="34" charset="-120"/>
                        </a:rPr>
                        <a:t>被害人雇主</a:t>
                      </a:r>
                      <a:endParaRPr lang="en-US" sz="3600" b="1"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tc>
                  <a:txBody>
                    <a:bodyPr/>
                    <a:lstStyle/>
                    <a:p>
                      <a:pPr lvl="0" algn="ctr"/>
                      <a:r>
                        <a:rPr lang="zh-TW" sz="3600" cap="none" spc="0" dirty="0">
                          <a:latin typeface="微軟正黑體" panose="020B0604030504040204" pitchFamily="34" charset="-120"/>
                          <a:ea typeface="微軟正黑體" panose="020B0604030504040204" pitchFamily="34" charset="-120"/>
                        </a:rPr>
                        <a:t>勞工局</a:t>
                      </a:r>
                      <a:endParaRPr lang="en-US" sz="3600" b="1"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extLst>
                  <a:ext uri="{0D108BD9-81ED-4DB2-BD59-A6C34878D82A}">
                    <a16:rowId xmlns:a16="http://schemas.microsoft.com/office/drawing/2014/main" val="10003"/>
                  </a:ext>
                </a:extLst>
              </a:tr>
              <a:tr h="1766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3600" b="1" cap="none" spc="0" dirty="0">
                          <a:latin typeface="微軟正黑體" panose="020B0604030504040204" pitchFamily="34" charset="-120"/>
                          <a:ea typeface="微軟正黑體" panose="020B0604030504040204" pitchFamily="34" charset="-120"/>
                        </a:rPr>
                        <a:t>性騷擾防治法</a:t>
                      </a:r>
                      <a:endParaRPr lang="en-US" altLang="zh-TW" sz="3600" b="1"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3600" kern="1200" cap="none" spc="0" dirty="0">
                          <a:latin typeface="微軟正黑體" panose="020B0604030504040204" pitchFamily="34" charset="-120"/>
                          <a:ea typeface="微軟正黑體" panose="020B0604030504040204" pitchFamily="34" charset="-120"/>
                        </a:rPr>
                        <a:t>個人對他人之性騷擾行為，且不適用上述兩法</a:t>
                      </a:r>
                      <a:endParaRPr lang="en-US" altLang="zh-TW" sz="3600" b="1" kern="1200"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3600" kern="1200" cap="none" spc="0" dirty="0">
                          <a:latin typeface="微軟正黑體" panose="020B0604030504040204" pitchFamily="34" charset="-120"/>
                          <a:ea typeface="微軟正黑體" panose="020B0604030504040204" pitchFamily="34" charset="-120"/>
                        </a:rPr>
                        <a:t>人身安全</a:t>
                      </a:r>
                    </a:p>
                  </a:txBody>
                  <a:tcPr marL="137160" marR="137160" marT="68580" marB="68580" anchor="ctr"/>
                </a:tc>
                <a:tc>
                  <a:txBody>
                    <a:bodyPr/>
                    <a:lstStyle/>
                    <a:p>
                      <a:pPr lvl="0" algn="just"/>
                      <a:r>
                        <a:rPr lang="zh-TW" altLang="zh-TW" sz="3600" cap="none" spc="0" dirty="0">
                          <a:latin typeface="微軟正黑體" panose="020B0604030504040204" pitchFamily="34" charset="-120"/>
                          <a:ea typeface="微軟正黑體" panose="020B0604030504040204" pitchFamily="34" charset="-120"/>
                        </a:rPr>
                        <a:t>警察機關</a:t>
                      </a:r>
                      <a:r>
                        <a:rPr lang="en-US" altLang="zh-TW" sz="3600" cap="none" spc="0" dirty="0">
                          <a:latin typeface="微軟正黑體" panose="020B0604030504040204" pitchFamily="34" charset="-120"/>
                          <a:ea typeface="微軟正黑體" panose="020B0604030504040204" pitchFamily="34" charset="-120"/>
                        </a:rPr>
                        <a:t>/</a:t>
                      </a:r>
                      <a:r>
                        <a:rPr lang="zh-TW" altLang="en-US" sz="3600" cap="none" spc="0" dirty="0">
                          <a:latin typeface="微軟正黑體" panose="020B0604030504040204" pitchFamily="34" charset="-120"/>
                          <a:ea typeface="微軟正黑體" panose="020B0604030504040204" pitchFamily="34" charset="-120"/>
                        </a:rPr>
                        <a:t>行為人所屬政府機關</a:t>
                      </a:r>
                      <a:r>
                        <a:rPr lang="en-US" altLang="zh-TW" sz="3600" cap="none" spc="0" dirty="0">
                          <a:latin typeface="微軟正黑體" panose="020B0604030504040204" pitchFamily="34" charset="-120"/>
                          <a:ea typeface="微軟正黑體" panose="020B0604030504040204" pitchFamily="34" charset="-120"/>
                        </a:rPr>
                        <a:t>(</a:t>
                      </a:r>
                      <a:r>
                        <a:rPr lang="zh-TW" altLang="en-US" sz="3600" cap="none" spc="0" dirty="0">
                          <a:latin typeface="微軟正黑體" panose="020B0604030504040204" pitchFamily="34" charset="-120"/>
                          <a:ea typeface="微軟正黑體" panose="020B0604030504040204" pitchFamily="34" charset="-120"/>
                        </a:rPr>
                        <a:t>構</a:t>
                      </a:r>
                      <a:r>
                        <a:rPr lang="en-US" altLang="zh-TW" sz="3600" cap="none" spc="0" dirty="0">
                          <a:latin typeface="微軟正黑體" panose="020B0604030504040204" pitchFamily="34" charset="-120"/>
                          <a:ea typeface="微軟正黑體" panose="020B0604030504040204" pitchFamily="34" charset="-120"/>
                        </a:rPr>
                        <a:t>)</a:t>
                      </a:r>
                      <a:r>
                        <a:rPr lang="zh-TW" altLang="en-US" sz="3600" cap="none" spc="0" dirty="0">
                          <a:latin typeface="微軟正黑體" panose="020B0604030504040204" pitchFamily="34" charset="-120"/>
                          <a:ea typeface="微軟正黑體" panose="020B0604030504040204" pitchFamily="34" charset="-120"/>
                        </a:rPr>
                        <a:t>、部隊、學校</a:t>
                      </a:r>
                      <a:r>
                        <a:rPr lang="en-US" altLang="zh-TW" sz="3600" cap="none" spc="0" dirty="0">
                          <a:latin typeface="微軟正黑體" panose="020B0604030504040204" pitchFamily="34" charset="-120"/>
                          <a:ea typeface="微軟正黑體" panose="020B0604030504040204" pitchFamily="34" charset="-120"/>
                        </a:rPr>
                        <a:t>/</a:t>
                      </a:r>
                      <a:r>
                        <a:rPr lang="zh-TW" altLang="zh-TW" sz="3600" cap="none" spc="0" dirty="0">
                          <a:latin typeface="微軟正黑體" panose="020B0604030504040204" pitchFamily="34" charset="-120"/>
                          <a:ea typeface="微軟正黑體" panose="020B0604030504040204" pitchFamily="34" charset="-120"/>
                        </a:rPr>
                        <a:t>社會局</a:t>
                      </a:r>
                      <a:endParaRPr lang="en-US" altLang="zh-TW" sz="3600" b="1"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3600" cap="none" spc="0" dirty="0">
                          <a:latin typeface="微軟正黑體" panose="020B0604030504040204" pitchFamily="34" charset="-120"/>
                          <a:ea typeface="微軟正黑體" panose="020B0604030504040204" pitchFamily="34" charset="-120"/>
                        </a:rPr>
                        <a:t>社會局</a:t>
                      </a:r>
                      <a:endParaRPr lang="en-US" altLang="zh-TW" sz="3600" b="1" cap="none" spc="0" dirty="0">
                        <a:solidFill>
                          <a:srgbClr val="000000"/>
                        </a:solidFill>
                        <a:latin typeface="微軟正黑體" panose="020B0604030504040204" pitchFamily="34" charset="-120"/>
                        <a:ea typeface="微軟正黑體" panose="020B0604030504040204" pitchFamily="34" charset="-120"/>
                      </a:endParaRPr>
                    </a:p>
                  </a:txBody>
                  <a:tcPr marL="137160" marR="137160" marT="68580" marB="68580" anchor="ctr"/>
                </a:tc>
                <a:extLst>
                  <a:ext uri="{0D108BD9-81ED-4DB2-BD59-A6C34878D82A}">
                    <a16:rowId xmlns:a16="http://schemas.microsoft.com/office/drawing/2014/main" val="2753102251"/>
                  </a:ext>
                </a:extLst>
              </a:tr>
            </a:tbl>
          </a:graphicData>
        </a:graphic>
      </p:graphicFrame>
      <p:sp>
        <p:nvSpPr>
          <p:cNvPr id="3" name="標題 2"/>
          <p:cNvSpPr txBox="1">
            <a:spLocks noGrp="1"/>
          </p:cNvSpPr>
          <p:nvPr>
            <p:ph type="title"/>
          </p:nvPr>
        </p:nvSpPr>
        <p:spPr>
          <a:xfrm>
            <a:off x="3362832" y="225407"/>
            <a:ext cx="10429881" cy="1294351"/>
          </a:xfrm>
        </p:spPr>
        <p:txBody>
          <a:bodyPr>
            <a:normAutofit/>
          </a:bodyPr>
          <a:lstStyle/>
          <a:p>
            <a:pPr lvl="0"/>
            <a:r>
              <a:rPr lang="zh-TW" altLang="en-US" sz="6700" b="1" dirty="0">
                <a:latin typeface="微軟正黑體" panose="020B0604030504040204" pitchFamily="34" charset="-120"/>
                <a:ea typeface="微軟正黑體" panose="020B0604030504040204" pitchFamily="34" charset="-120"/>
              </a:rPr>
              <a:t>性騷擾防治三法適用範圍</a:t>
            </a:r>
            <a:endParaRPr lang="en-US" sz="3600" b="1" dirty="0">
              <a:solidFill>
                <a:srgbClr val="FF0000"/>
              </a:solidFill>
              <a:latin typeface="微軟正黑體" panose="020B0604030504040204" pitchFamily="34" charset="-120"/>
              <a:ea typeface="微軟正黑體" panose="020B0604030504040204" pitchFamily="34" charset="-120"/>
            </a:endParaRPr>
          </a:p>
        </p:txBody>
      </p:sp>
      <p:pic>
        <p:nvPicPr>
          <p:cNvPr id="4" name="圖片 4"/>
          <p:cNvPicPr>
            <a:picLocks noChangeAspect="1"/>
          </p:cNvPicPr>
          <p:nvPr/>
        </p:nvPicPr>
        <p:blipFill>
          <a:blip r:embed="rId3"/>
          <a:stretch>
            <a:fillRect/>
          </a:stretch>
        </p:blipFill>
        <p:spPr>
          <a:xfrm>
            <a:off x="300032" y="8487725"/>
            <a:ext cx="1956989" cy="1505843"/>
          </a:xfrm>
          <a:prstGeom prst="rect">
            <a:avLst/>
          </a:prstGeom>
          <a:noFill/>
          <a:ln cap="flat">
            <a:noFill/>
          </a:ln>
        </p:spPr>
      </p:pic>
    </p:spTree>
    <p:extLst>
      <p:ext uri="{BB962C8B-B14F-4D97-AF65-F5344CB8AC3E}">
        <p14:creationId xmlns:p14="http://schemas.microsoft.com/office/powerpoint/2010/main" val="11929690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a:xfrm>
            <a:off x="2630658" y="922831"/>
            <a:ext cx="13026683" cy="1140531"/>
          </a:xfrm>
        </p:spPr>
        <p:txBody>
          <a:bodyPr anchorCtr="1">
            <a:noAutofit/>
          </a:bodyPr>
          <a:lstStyle/>
          <a:p>
            <a:pPr lvl="0" algn="ctr"/>
            <a:r>
              <a:rPr lang="zh-TW" altLang="en-US" sz="6000" dirty="0">
                <a:latin typeface="微軟正黑體" panose="020B0604030504040204" pitchFamily="34" charset="-120"/>
                <a:ea typeface="微軟正黑體" panose="020B0604030504040204" pitchFamily="34" charset="-120"/>
              </a:rPr>
              <a:t>性騷擾防治法立法目的</a:t>
            </a:r>
            <a:endParaRPr lang="en-US" sz="4400" dirty="0">
              <a:solidFill>
                <a:srgbClr val="FF0000"/>
              </a:solidFill>
              <a:latin typeface="微軟正黑體" panose="020B0604030504040204" pitchFamily="34" charset="-120"/>
              <a:ea typeface="微軟正黑體" panose="020B0604030504040204" pitchFamily="34" charset="-120"/>
            </a:endParaRPr>
          </a:p>
        </p:txBody>
      </p:sp>
      <p:grpSp>
        <p:nvGrpSpPr>
          <p:cNvPr id="9" name="群組 8">
            <a:extLst>
              <a:ext uri="{FF2B5EF4-FFF2-40B4-BE49-F238E27FC236}">
                <a16:creationId xmlns:a16="http://schemas.microsoft.com/office/drawing/2014/main" id="{FE6878E3-E83B-40D5-27B3-FAFCBE3DB9C0}"/>
              </a:ext>
            </a:extLst>
          </p:cNvPr>
          <p:cNvGrpSpPr/>
          <p:nvPr/>
        </p:nvGrpSpPr>
        <p:grpSpPr>
          <a:xfrm>
            <a:off x="1135752" y="2324533"/>
            <a:ext cx="15537540" cy="5637934"/>
            <a:chOff x="2307122" y="2881667"/>
            <a:chExt cx="14294943" cy="5637934"/>
          </a:xfrm>
        </p:grpSpPr>
        <p:sp>
          <p:nvSpPr>
            <p:cNvPr id="3" name="직사각형 23"/>
            <p:cNvSpPr/>
            <p:nvPr/>
          </p:nvSpPr>
          <p:spPr>
            <a:xfrm>
              <a:off x="2307122" y="2881667"/>
              <a:ext cx="1800481" cy="5637934"/>
            </a:xfrm>
            <a:prstGeom prst="rect">
              <a:avLst/>
            </a:prstGeom>
            <a:solidFill>
              <a:srgbClr val="32639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마루 부리 Beta"/>
                <a:ea typeface="Arial"/>
              </a:endParaRPr>
            </a:p>
          </p:txBody>
        </p:sp>
        <p:sp>
          <p:nvSpPr>
            <p:cNvPr id="4" name="직사각형 24"/>
            <p:cNvSpPr/>
            <p:nvPr/>
          </p:nvSpPr>
          <p:spPr>
            <a:xfrm>
              <a:off x="4332019" y="2881667"/>
              <a:ext cx="12270046" cy="5637934"/>
            </a:xfrm>
            <a:prstGeom prst="rect">
              <a:avLst/>
            </a:prstGeom>
            <a:solidFill>
              <a:srgbClr val="326393"/>
            </a:solidFill>
            <a:ln cap="flat">
              <a:noFill/>
              <a:prstDash val="solid"/>
            </a:ln>
          </p:spPr>
          <p:txBody>
            <a:bodyPr vert="horz" wrap="square" lIns="91440" tIns="45720" rIns="91440" bIns="45720" anchor="ctr" anchorCtr="0" compatLnSpc="1">
              <a:noAutofit/>
            </a:bodyPr>
            <a:lstStyle/>
            <a:p>
              <a:pPr marL="0" marR="0" lvl="0" indent="0" algn="just" defTabSz="914400" rtl="0" fontAlgn="auto" hangingPunct="1">
                <a:spcBef>
                  <a:spcPts val="0"/>
                </a:spcBef>
                <a:spcAft>
                  <a:spcPts val="0"/>
                </a:spcAft>
                <a:buNone/>
                <a:tabLst/>
                <a:defRPr sz="1800" b="0" i="0" u="none" strike="noStrike" kern="0" cap="none" spc="0" baseline="0">
                  <a:solidFill>
                    <a:srgbClr val="000000"/>
                  </a:solidFill>
                  <a:uFillTx/>
                </a:defRPr>
              </a:pPr>
              <a:r>
                <a:rPr lang="zh-TW" sz="4400"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●為防治性騷擾及保護被害人之權益，特制定本法。</a:t>
              </a:r>
              <a:endParaRPr lang="en-US" sz="4400"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endParaRPr>
            </a:p>
            <a:p>
              <a:pPr marL="0" marR="0" lvl="0" indent="0" algn="just" defTabSz="914400" rtl="0" fontAlgn="auto" hangingPunct="1">
                <a:spcBef>
                  <a:spcPts val="0"/>
                </a:spcBef>
                <a:spcAft>
                  <a:spcPts val="0"/>
                </a:spcAft>
                <a:buNone/>
                <a:tabLst/>
                <a:defRPr sz="1800" b="0" i="0" u="none" strike="noStrike" kern="0" cap="none" spc="0" baseline="0">
                  <a:solidFill>
                    <a:srgbClr val="000000"/>
                  </a:solidFill>
                  <a:uFillTx/>
                </a:defRPr>
              </a:pPr>
              <a:endParaRPr lang="en-US" sz="4400"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endParaRPr>
            </a:p>
            <a:p>
              <a:pPr marL="442917" marR="0" lvl="0" indent="-442917" algn="just" defTabSz="914400" rtl="0" fontAlgn="auto" hangingPunct="1">
                <a:spcBef>
                  <a:spcPts val="0"/>
                </a:spcBef>
                <a:spcAft>
                  <a:spcPts val="0"/>
                </a:spcAft>
                <a:buNone/>
                <a:tabLst/>
                <a:defRPr sz="1800" b="0" i="0" u="none" strike="noStrike" kern="0" cap="none" spc="0" baseline="0">
                  <a:solidFill>
                    <a:srgbClr val="000000"/>
                  </a:solidFill>
                  <a:uFillTx/>
                </a:defRPr>
              </a:pPr>
              <a:r>
                <a:rPr lang="zh-TW" sz="4400"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●性騷擾事件之處理及防治，依本法之規定</a:t>
              </a:r>
              <a:r>
                <a:rPr lang="zh-TW" altLang="en-US" sz="4400"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a:t>
              </a:r>
              <a:endParaRPr lang="en-US" altLang="zh-TW" sz="4400"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endParaRPr>
            </a:p>
            <a:p>
              <a:pPr marL="442917" marR="0" lvl="0" indent="-442917" algn="just" defTabSz="914400" rtl="0" fontAlgn="auto" hangingPunct="1">
                <a:spcBef>
                  <a:spcPts val="0"/>
                </a:spcBef>
                <a:spcAft>
                  <a:spcPts val="0"/>
                </a:spcAft>
                <a:buNone/>
                <a:tabLst/>
                <a:defRPr sz="1800" b="0" i="0" u="none" strike="noStrike" kern="0" cap="none" spc="0" baseline="0">
                  <a:solidFill>
                    <a:srgbClr val="000000"/>
                  </a:solidFill>
                  <a:uFillTx/>
                </a:defRPr>
              </a:pPr>
              <a:r>
                <a:rPr lang="en-US" altLang="zh-TW" sz="4400" kern="0" dirty="0">
                  <a:solidFill>
                    <a:srgbClr val="FFFFFF"/>
                  </a:solidFill>
                  <a:latin typeface="微軟正黑體" panose="020B0604030504040204" pitchFamily="34" charset="-120"/>
                  <a:ea typeface="微軟正黑體" panose="020B0604030504040204" pitchFamily="34" charset="-120"/>
                  <a:cs typeface="Arial"/>
                </a:rPr>
                <a:t>  </a:t>
              </a:r>
              <a:r>
                <a:rPr lang="zh-TW" sz="4400"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但依性騷擾事件發生之</a:t>
              </a:r>
              <a:r>
                <a:rPr lang="zh-TW" sz="4400" b="1" i="0" u="none" strike="noStrike" kern="0" cap="none" spc="0" baseline="0" dirty="0">
                  <a:solidFill>
                    <a:srgbClr val="FFFF00"/>
                  </a:solidFill>
                  <a:uFillTx/>
                  <a:latin typeface="微軟正黑體" panose="020B0604030504040204" pitchFamily="34" charset="-120"/>
                  <a:ea typeface="微軟正黑體" panose="020B0604030504040204" pitchFamily="34" charset="-120"/>
                  <a:cs typeface="Arial"/>
                </a:rPr>
                <a:t>場域</a:t>
              </a:r>
              <a:r>
                <a:rPr lang="zh-TW" sz="4400"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及</a:t>
              </a:r>
              <a:r>
                <a:rPr lang="zh-TW" sz="4400" b="1" i="0" u="none" strike="noStrike" kern="0" cap="none" spc="0" baseline="0" dirty="0">
                  <a:solidFill>
                    <a:srgbClr val="FFFF00"/>
                  </a:solidFill>
                  <a:uFillTx/>
                  <a:latin typeface="微軟正黑體" panose="020B0604030504040204" pitchFamily="34" charset="-120"/>
                  <a:ea typeface="微軟正黑體" panose="020B0604030504040204" pitchFamily="34" charset="-120"/>
                  <a:cs typeface="Arial"/>
                </a:rPr>
                <a:t>當事人之身分關係</a:t>
              </a:r>
              <a:endParaRPr lang="en-US" altLang="zh-TW" sz="4400" b="1" i="0" u="none" strike="noStrike" kern="0" cap="none" spc="0" baseline="0" dirty="0">
                <a:solidFill>
                  <a:srgbClr val="FFFF00"/>
                </a:solidFill>
                <a:uFillTx/>
                <a:latin typeface="微軟正黑體" panose="020B0604030504040204" pitchFamily="34" charset="-120"/>
                <a:ea typeface="微軟正黑體" panose="020B0604030504040204" pitchFamily="34" charset="-120"/>
                <a:cs typeface="Arial"/>
              </a:endParaRPr>
            </a:p>
            <a:p>
              <a:pPr marL="442917" marR="0" lvl="0" indent="-442917" algn="just" defTabSz="914400" rtl="0" fontAlgn="auto" hangingPunct="1">
                <a:spcBef>
                  <a:spcPts val="0"/>
                </a:spcBef>
                <a:spcAft>
                  <a:spcPts val="0"/>
                </a:spcAft>
                <a:buNone/>
                <a:tabLst/>
                <a:defRPr sz="1800" b="0" i="0" u="none" strike="noStrike" kern="0" cap="none" spc="0" baseline="0">
                  <a:solidFill>
                    <a:srgbClr val="000000"/>
                  </a:solidFill>
                  <a:uFillTx/>
                </a:defRPr>
              </a:pPr>
              <a:r>
                <a:rPr lang="en-US" altLang="zh-TW" sz="4400" kern="0" dirty="0">
                  <a:solidFill>
                    <a:srgbClr val="FFFFFF"/>
                  </a:solidFill>
                  <a:latin typeface="微軟正黑體" panose="020B0604030504040204" pitchFamily="34" charset="-120"/>
                  <a:ea typeface="微軟正黑體" panose="020B0604030504040204" pitchFamily="34" charset="-120"/>
                  <a:cs typeface="Arial"/>
                </a:rPr>
                <a:t>  </a:t>
              </a:r>
              <a:r>
                <a:rPr lang="zh-TW" sz="4400"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性別平等教育法及性別平等工作法別有規定其處理及防治事項者，適用各該法律之規定。</a:t>
              </a:r>
            </a:p>
          </p:txBody>
        </p:sp>
        <p:sp>
          <p:nvSpPr>
            <p:cNvPr id="5" name="TextBox 21"/>
            <p:cNvSpPr txBox="1"/>
            <p:nvPr/>
          </p:nvSpPr>
          <p:spPr>
            <a:xfrm>
              <a:off x="2562724" y="5143500"/>
              <a:ext cx="1289275" cy="707886"/>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000" b="1" i="0" u="none" strike="noStrike" kern="0" cap="none" spc="-300" baseline="0" dirty="0">
                  <a:solidFill>
                    <a:srgbClr val="FFFFFF"/>
                  </a:solidFill>
                  <a:uFillTx/>
                  <a:latin typeface="微軟正黑體" panose="020B0604030504040204" pitchFamily="34" charset="-120"/>
                  <a:ea typeface="微軟正黑體" panose="020B0604030504040204" pitchFamily="34" charset="-120"/>
                  <a:cs typeface="Arial"/>
                </a:rPr>
                <a:t>第</a:t>
              </a:r>
              <a:r>
                <a:rPr lang="en-US" sz="4000" b="1" i="0" u="none" strike="noStrike" kern="0" cap="none" spc="-300" baseline="0" dirty="0">
                  <a:solidFill>
                    <a:srgbClr val="FFFFFF"/>
                  </a:solidFill>
                  <a:uFillTx/>
                  <a:latin typeface="微軟正黑體" panose="020B0604030504040204" pitchFamily="34" charset="-120"/>
                  <a:ea typeface="微軟正黑體" panose="020B0604030504040204" pitchFamily="34" charset="-120"/>
                  <a:cs typeface="Arial"/>
                </a:rPr>
                <a:t>1</a:t>
              </a:r>
              <a:r>
                <a:rPr lang="zh-TW" sz="4000" b="1" i="0" u="none" strike="noStrike" kern="0" cap="none" spc="-300" baseline="0" dirty="0">
                  <a:solidFill>
                    <a:srgbClr val="FFFFFF"/>
                  </a:solidFill>
                  <a:uFillTx/>
                  <a:latin typeface="微軟正黑體" panose="020B0604030504040204" pitchFamily="34" charset="-120"/>
                  <a:ea typeface="微軟正黑體" panose="020B0604030504040204" pitchFamily="34" charset="-120"/>
                  <a:cs typeface="Arial"/>
                </a:rPr>
                <a:t>條</a:t>
              </a:r>
              <a:endParaRPr lang="en-US" sz="4000" b="1" i="0" u="none" strike="noStrike" kern="0" cap="none" spc="-300" baseline="0" dirty="0">
                <a:solidFill>
                  <a:srgbClr val="FFFFFF"/>
                </a:solidFill>
                <a:uFillTx/>
                <a:latin typeface="微軟正黑體" panose="020B0604030504040204" pitchFamily="34" charset="-120"/>
                <a:ea typeface="Arial"/>
                <a:cs typeface="Arial"/>
              </a:endParaRPr>
            </a:p>
          </p:txBody>
        </p:sp>
      </p:grpSp>
      <p:sp>
        <p:nvSpPr>
          <p:cNvPr id="6" name="文字方塊 13"/>
          <p:cNvSpPr txBox="1"/>
          <p:nvPr/>
        </p:nvSpPr>
        <p:spPr>
          <a:xfrm>
            <a:off x="13888638" y="9625340"/>
            <a:ext cx="4856561"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出處衛生福利部性騷擾防治懶人包</a:t>
            </a:r>
          </a:p>
        </p:txBody>
      </p:sp>
      <p:pic>
        <p:nvPicPr>
          <p:cNvPr id="7" name="圖片 14"/>
          <p:cNvPicPr>
            <a:picLocks noChangeAspect="1"/>
          </p:cNvPicPr>
          <p:nvPr/>
        </p:nvPicPr>
        <p:blipFill>
          <a:blip r:embed="rId2"/>
          <a:stretch>
            <a:fillRect/>
          </a:stretch>
        </p:blipFill>
        <p:spPr>
          <a:xfrm>
            <a:off x="157258" y="8519601"/>
            <a:ext cx="1956989" cy="1505843"/>
          </a:xfrm>
          <a:prstGeom prst="rect">
            <a:avLst/>
          </a:prstGeom>
          <a:noFill/>
          <a:ln cap="flat">
            <a:noFill/>
          </a:ln>
        </p:spPr>
      </p:pic>
      <p:sp>
        <p:nvSpPr>
          <p:cNvPr id="8" name="Google Shape;659;p38"/>
          <p:cNvSpPr/>
          <p:nvPr/>
        </p:nvSpPr>
        <p:spPr>
          <a:xfrm rot="948474">
            <a:off x="16292979" y="3768041"/>
            <a:ext cx="1389686" cy="1495181"/>
          </a:xfrm>
          <a:custGeom>
            <a:avLst/>
            <a:gdLst>
              <a:gd name="f0" fmla="val w"/>
              <a:gd name="f1" fmla="val h"/>
              <a:gd name="f2" fmla="val 0"/>
              <a:gd name="f3" fmla="val 1389228"/>
              <a:gd name="f4" fmla="val 1494684"/>
              <a:gd name="f5" fmla="val 568963"/>
              <a:gd name="f6" fmla="val 465548"/>
              <a:gd name="f7" fmla="val 582871"/>
              <a:gd name="f8" fmla="val 424719"/>
              <a:gd name="f9" fmla="val 593191"/>
              <a:gd name="f10" fmla="val 390171"/>
              <a:gd name="f11" fmla="val 607099"/>
              <a:gd name="f12" fmla="val 356969"/>
              <a:gd name="f13" fmla="val 620559"/>
              <a:gd name="f14" fmla="val 323768"/>
              <a:gd name="f15" fmla="val 638057"/>
              <a:gd name="f16" fmla="val 292361"/>
              <a:gd name="f17" fmla="val 653311"/>
              <a:gd name="f18" fmla="val 260056"/>
              <a:gd name="f19" fmla="val 659593"/>
              <a:gd name="f20" fmla="val 247045"/>
              <a:gd name="f21" fmla="val 662733"/>
              <a:gd name="f22" fmla="val 232687"/>
              <a:gd name="f23" fmla="val 670360"/>
              <a:gd name="f24" fmla="val 221022"/>
              <a:gd name="f25" fmla="val 701318"/>
              <a:gd name="f26" fmla="val 174360"/>
              <a:gd name="f27" fmla="val 738557"/>
              <a:gd name="f28" fmla="val 133082"/>
              <a:gd name="f29" fmla="val 785666"/>
              <a:gd name="f30" fmla="val 102572"/>
              <a:gd name="f31" fmla="val 830084"/>
              <a:gd name="f32" fmla="val 73857"/>
              <a:gd name="f33" fmla="val 875399"/>
              <a:gd name="f34" fmla="val 45142"/>
              <a:gd name="f35" fmla="val 924752"/>
              <a:gd name="f36" fmla="val 26298"/>
              <a:gd name="f37" fmla="val 966926"/>
              <a:gd name="f38" fmla="val 10146"/>
              <a:gd name="f39" fmla="val 1014484"/>
              <a:gd name="f40" fmla="val 3865"/>
              <a:gd name="f41" fmla="val 1060247"/>
              <a:gd name="f42" fmla="val 724"/>
              <a:gd name="f43" fmla="val 1170169"/>
              <a:gd name="f44" fmla="+- 0 0 6904"/>
              <a:gd name="f45" fmla="val 1255415"/>
              <a:gd name="f46" fmla="val 46488"/>
              <a:gd name="f47" fmla="val 1323163"/>
              <a:gd name="f48" fmla="val 125903"/>
              <a:gd name="f49" fmla="val 1346942"/>
              <a:gd name="f50" fmla="val 154170"/>
              <a:gd name="f51" fmla="val 1360851"/>
              <a:gd name="f52" fmla="val 194102"/>
              <a:gd name="f53" fmla="val 1369824"/>
              <a:gd name="f54" fmla="val 231341"/>
              <a:gd name="f55" fmla="val 1394052"/>
              <a:gd name="f56" fmla="val 333190"/>
              <a:gd name="f57" fmla="val 1394949"/>
              <a:gd name="f58" fmla="val 436833"/>
              <a:gd name="f59" fmla="val 1376105"/>
              <a:gd name="f60" fmla="val 540028"/>
              <a:gd name="f61" fmla="val 1358607"/>
              <a:gd name="f62" fmla="val 637838"/>
              <a:gd name="f63" fmla="val 1342904"/>
              <a:gd name="f64" fmla="val 736546"/>
              <a:gd name="f65" fmla="val 1307011"/>
              <a:gd name="f66" fmla="val 830319"/>
              <a:gd name="f67" fmla="val 1277400"/>
              <a:gd name="f68" fmla="val 907490"/>
              <a:gd name="f69" fmla="val 1247339"/>
              <a:gd name="f70" fmla="val 984662"/>
              <a:gd name="f71" fmla="val 1205165"/>
              <a:gd name="f72" fmla="val 1056449"/>
              <a:gd name="f73" fmla="val 1162991"/>
              <a:gd name="f74" fmla="val 1128237"/>
              <a:gd name="f75" fmla="val 1122611"/>
              <a:gd name="f76" fmla="val 1201819"/>
              <a:gd name="f77" fmla="val 1084475"/>
              <a:gd name="f78" fmla="val 1275850"/>
              <a:gd name="f79" fmla="val 1067875"/>
              <a:gd name="f80" fmla="val 1307706"/>
              <a:gd name="f81" fmla="val 1055761"/>
              <a:gd name="f82" fmla="val 1340907"/>
              <a:gd name="f83" fmla="val 1027046"/>
              <a:gd name="f84" fmla="val 1366482"/>
              <a:gd name="f85" fmla="val 1377699"/>
              <a:gd name="f86" fmla="val 1011792"/>
              <a:gd name="f87" fmla="val 1401030"/>
              <a:gd name="f88" fmla="val 1005062"/>
              <a:gd name="f89" fmla="val 1418976"/>
              <a:gd name="f90" fmla="val 983526"/>
              <a:gd name="f91" fmla="val 1477752"/>
              <a:gd name="f92" fmla="val 926995"/>
              <a:gd name="f93" fmla="val 1505570"/>
              <a:gd name="f94" fmla="val 863285"/>
              <a:gd name="f95" fmla="val 1490764"/>
              <a:gd name="f96" fmla="val 753363"/>
              <a:gd name="f97" fmla="val 1465190"/>
              <a:gd name="f98" fmla="val 647030"/>
              <a:gd name="f99" fmla="val 1429744"/>
              <a:gd name="f100" fmla="val 552362"/>
              <a:gd name="f101" fmla="val 1364687"/>
              <a:gd name="f102" fmla="val 511983"/>
              <a:gd name="f103" fmla="val 1336869"/>
              <a:gd name="f104" fmla="val 469809"/>
              <a:gd name="f105" fmla="val 1311295"/>
              <a:gd name="f106" fmla="val 428980"/>
              <a:gd name="f107" fmla="val 1283926"/>
              <a:gd name="f108" fmla="val 357643"/>
              <a:gd name="f109" fmla="val 1235918"/>
              <a:gd name="f110" fmla="val 297074"/>
              <a:gd name="f111" fmla="val 1176245"/>
              <a:gd name="f112" fmla="val 242786"/>
              <a:gd name="f113" fmla="val 1108944"/>
              <a:gd name="f114" fmla="val 214520"/>
              <a:gd name="f115" fmla="val 1073948"/>
              <a:gd name="f116" fmla="val 183563"/>
              <a:gd name="f117" fmla="val 1040746"/>
              <a:gd name="f118" fmla="val 161129"/>
              <a:gd name="f119" fmla="val 1000814"/>
              <a:gd name="f120" fmla="val 137350"/>
              <a:gd name="f121" fmla="val 958190"/>
              <a:gd name="f122" fmla="val 108636"/>
              <a:gd name="f123" fmla="val 917810"/>
              <a:gd name="f124" fmla="val 86652"/>
              <a:gd name="f125" fmla="val 873840"/>
              <a:gd name="f126" fmla="val 27428"/>
              <a:gd name="f127" fmla="val 756736"/>
              <a:gd name="f128" fmla="+- 0 0 6221"/>
              <a:gd name="f129" fmla="val 632903"/>
              <a:gd name="f130" fmla="val 957"/>
              <a:gd name="f131" fmla="val 500545"/>
              <a:gd name="f132" fmla="val 2303"/>
              <a:gd name="f133" fmla="val 474522"/>
              <a:gd name="f134" fmla="val 448947"/>
              <a:gd name="f135" fmla="val 422924"/>
              <a:gd name="f136" fmla="val 4995"/>
              <a:gd name="f137" fmla="val 356072"/>
              <a:gd name="f138" fmla="val 36402"/>
              <a:gd name="f139" fmla="val 304475"/>
              <a:gd name="f140" fmla="val 88446"/>
              <a:gd name="f141" fmla="val 264992"/>
              <a:gd name="f142" fmla="val 96074"/>
              <a:gd name="f143" fmla="val 259159"/>
              <a:gd name="f144" fmla="val 107290"/>
              <a:gd name="f145" fmla="val 256467"/>
              <a:gd name="f146" fmla="val 117161"/>
              <a:gd name="f147" fmla="val 254224"/>
              <a:gd name="f148" fmla="val 164270"/>
              <a:gd name="f149" fmla="val 242558"/>
              <a:gd name="f150" fmla="val 210931"/>
              <a:gd name="f151" fmla="val 241212"/>
              <a:gd name="f152" fmla="val 257143"/>
              <a:gd name="f153" fmla="val 258710"/>
              <a:gd name="f154" fmla="val 275987"/>
              <a:gd name="f155" fmla="val 265889"/>
              <a:gd name="f156" fmla="val 268132"/>
              <a:gd name="f157" fmla="val 316366"/>
              <a:gd name="f158" fmla="val 273516"/>
              <a:gd name="f159" fmla="val 393088"/>
              <a:gd name="f160" fmla="val 294604"/>
              <a:gd name="f161" fmla="val 450068"/>
              <a:gd name="f162" fmla="val 344855"/>
              <a:gd name="f163" fmla="val 504356"/>
              <a:gd name="f164" fmla="val 399593"/>
              <a:gd name="f165" fmla="val 524545"/>
              <a:gd name="f166" fmla="val 420232"/>
              <a:gd name="f167" fmla="val 544287"/>
              <a:gd name="f168" fmla="val 440422"/>
              <a:gd name="f169" fmla="val 634467"/>
              <a:gd name="f170" fmla="val 518940"/>
              <a:gd name="f171" fmla="val 645684"/>
              <a:gd name="f172" fmla="val 550796"/>
              <a:gd name="f173" fmla="val 656901"/>
              <a:gd name="f174" fmla="val 572781"/>
              <a:gd name="f175" fmla="val 660939"/>
              <a:gd name="f176" fmla="val 596112"/>
              <a:gd name="f177" fmla="val 665425"/>
              <a:gd name="f178" fmla="val 622135"/>
              <a:gd name="f179" fmla="val 649722"/>
              <a:gd name="f180" fmla="val 634697"/>
              <a:gd name="f181" fmla="val 623700"/>
              <a:gd name="f182" fmla="val 630659"/>
              <a:gd name="f183" fmla="val 596331"/>
              <a:gd name="f184" fmla="val 626621"/>
              <a:gd name="f185" fmla="val 572104"/>
              <a:gd name="f186" fmla="val 615853"/>
              <a:gd name="f187" fmla="val 564476"/>
              <a:gd name="f188" fmla="val 587587"/>
              <a:gd name="f189" fmla="val 558195"/>
              <a:gd name="f190" fmla="val 563359"/>
              <a:gd name="f191" fmla="val 543389"/>
              <a:gd name="f192" fmla="val 546309"/>
              <a:gd name="f193" fmla="val 527686"/>
              <a:gd name="f194" fmla="val 529260"/>
              <a:gd name="f195" fmla="val 510637"/>
              <a:gd name="f196" fmla="val 509967"/>
              <a:gd name="f197" fmla="val 493139"/>
              <a:gd name="f198" fmla="val 490674"/>
              <a:gd name="f199" fmla="val 475193"/>
              <a:gd name="f200" fmla="val 471830"/>
              <a:gd name="f201" fmla="val 424494"/>
              <a:gd name="f202" fmla="val 416194"/>
              <a:gd name="f203" fmla="val 371552"/>
              <a:gd name="f204" fmla="val 365494"/>
              <a:gd name="f205" fmla="val 295728"/>
              <a:gd name="f206" fmla="val 341266"/>
              <a:gd name="f207" fmla="val 238299"/>
              <a:gd name="f208" fmla="val 322870"/>
              <a:gd name="f209" fmla="val 182217"/>
              <a:gd name="f210" fmla="val 321973"/>
              <a:gd name="f211" fmla="val 124788"/>
              <a:gd name="f212" fmla="val 332293"/>
              <a:gd name="f213" fmla="val 118058"/>
              <a:gd name="f214" fmla="val 333639"/>
              <a:gd name="f215" fmla="val 109085"/>
              <a:gd name="f216" fmla="val 338574"/>
              <a:gd name="f217" fmla="val 106393"/>
              <a:gd name="f218" fmla="val 344407"/>
              <a:gd name="f219" fmla="val 93382"/>
              <a:gd name="f220" fmla="val 373570"/>
              <a:gd name="f221" fmla="val 75435"/>
              <a:gd name="f222" fmla="val 403183"/>
              <a:gd name="f223" fmla="val 71397"/>
              <a:gd name="f224" fmla="val 434141"/>
              <a:gd name="f225" fmla="val 66013"/>
              <a:gd name="f226" fmla="val 477214"/>
              <a:gd name="f227" fmla="val 68257"/>
              <a:gd name="f228" fmla="val 521632"/>
              <a:gd name="f229" fmla="val 72294"/>
              <a:gd name="f230" fmla="val 565153"/>
              <a:gd name="f231" fmla="val 77230"/>
              <a:gd name="f232" fmla="val 616302"/>
              <a:gd name="f233" fmla="val 83062"/>
              <a:gd name="f234" fmla="val 668797"/>
              <a:gd name="f235" fmla="val 97868"/>
              <a:gd name="f236" fmla="val 717702"/>
              <a:gd name="f237" fmla="val 112225"/>
              <a:gd name="f238" fmla="val 767056"/>
              <a:gd name="f239" fmla="val 813269"/>
              <a:gd name="f240" fmla="val 159335"/>
              <a:gd name="f241" fmla="val 859931"/>
              <a:gd name="f242" fmla="val 211828"/>
              <a:gd name="f243" fmla="val 971650"/>
              <a:gd name="f244" fmla="val 286755"/>
              <a:gd name="f245" fmla="val 1066769"/>
              <a:gd name="f246" fmla="val 377384"/>
              <a:gd name="f247" fmla="val 1149324"/>
              <a:gd name="f248" fmla="val 433018"/>
              <a:gd name="f249" fmla="val 1200024"/>
              <a:gd name="f250" fmla="val 1244892"/>
              <a:gd name="f251" fmla="val 559092"/>
              <a:gd name="f252" fmla="val 1280785"/>
              <a:gd name="f253" fmla="val 597677"/>
              <a:gd name="f254" fmla="val 1301873"/>
              <a:gd name="f255" fmla="val 635365"/>
              <a:gd name="f256" fmla="val 1324755"/>
              <a:gd name="f257" fmla="val 675296"/>
              <a:gd name="f258" fmla="val 1342253"/>
              <a:gd name="f259" fmla="val 710740"/>
              <a:gd name="f260" fmla="val 1357508"/>
              <a:gd name="f261" fmla="val 748876"/>
              <a:gd name="f262" fmla="val 1366033"/>
              <a:gd name="f263" fmla="val 1378147"/>
              <a:gd name="f264" fmla="val 818419"/>
              <a:gd name="f265" fmla="val 1388915"/>
              <a:gd name="f266" fmla="val 851620"/>
              <a:gd name="f267" fmla="val 1390261"/>
              <a:gd name="f268" fmla="val 882577"/>
              <a:gd name="f269" fmla="val 1386672"/>
              <a:gd name="f270" fmla="val 899178"/>
              <a:gd name="f271" fmla="val 1365136"/>
              <a:gd name="f272" fmla="val 910394"/>
              <a:gd name="f273" fmla="val 1340010"/>
              <a:gd name="f274" fmla="val 929687"/>
              <a:gd name="f275" fmla="val 1327447"/>
              <a:gd name="f276" fmla="val 955709"/>
              <a:gd name="f277" fmla="val 1310846"/>
              <a:gd name="f278" fmla="val 943595"/>
              <a:gd name="f279" fmla="val 1281683"/>
              <a:gd name="f280" fmla="val 960196"/>
              <a:gd name="f281" fmla="val 1263287"/>
              <a:gd name="f282" fmla="val 972310"/>
              <a:gd name="f283" fmla="val 1250276"/>
              <a:gd name="f284" fmla="val 980386"/>
              <a:gd name="f285" fmla="val 1233226"/>
              <a:gd name="f286" fmla="val 990256"/>
              <a:gd name="f287" fmla="val 1217971"/>
              <a:gd name="f288" fmla="val 992499"/>
              <a:gd name="f289" fmla="val 1214831"/>
              <a:gd name="f290" fmla="val 994743"/>
              <a:gd name="f291" fmla="val 1211690"/>
              <a:gd name="f292" fmla="val 996537"/>
              <a:gd name="f293" fmla="val 1208549"/>
              <a:gd name="f294" fmla="val 1044993"/>
              <a:gd name="f295" fmla="val 1118366"/>
              <a:gd name="f296" fmla="val 1093897"/>
              <a:gd name="f297" fmla="val 1028632"/>
              <a:gd name="f298" fmla="val 1141006"/>
              <a:gd name="f299" fmla="val 938449"/>
              <a:gd name="f300" fmla="val 1206960"/>
              <a:gd name="f301" fmla="val 811923"/>
              <a:gd name="f302" fmla="val 1258107"/>
              <a:gd name="f303" fmla="val 679565"/>
              <a:gd name="f304" fmla="val 1289065"/>
              <a:gd name="f305" fmla="val 1307909"/>
              <a:gd name="f306" fmla="val 453883"/>
              <a:gd name="f307" fmla="val 1324060"/>
              <a:gd name="f308" fmla="val 367738"/>
              <a:gd name="f309" fmla="val 278452"/>
              <a:gd name="f310" fmla="val 1297141"/>
              <a:gd name="f311" fmla="val 218330"/>
              <a:gd name="f312" fmla="val 1274708"/>
              <a:gd name="f313" fmla="val 167181"/>
              <a:gd name="f314" fmla="val 1222663"/>
              <a:gd name="f315" fmla="val 132185"/>
              <a:gd name="f316" fmla="val 1184975"/>
              <a:gd name="f317" fmla="val 107059"/>
              <a:gd name="f318" fmla="val 1141455"/>
              <a:gd name="f319" fmla="val 97637"/>
              <a:gd name="f320" fmla="val 1097486"/>
              <a:gd name="f321" fmla="val 95394"/>
              <a:gd name="f322" fmla="val 1062939"/>
              <a:gd name="f323" fmla="val 93599"/>
              <a:gd name="f324" fmla="val 1025252"/>
              <a:gd name="f325" fmla="val 90458"/>
              <a:gd name="f326" fmla="val 993845"/>
              <a:gd name="f327" fmla="val 101226"/>
              <a:gd name="f328" fmla="val 906356"/>
              <a:gd name="f329" fmla="val 131287"/>
              <a:gd name="f330" fmla="val 828289"/>
              <a:gd name="f331" fmla="val 179295"/>
              <a:gd name="f332" fmla="val 764579"/>
              <a:gd name="f333" fmla="val 247942"/>
              <a:gd name="f334" fmla="val 747082"/>
              <a:gd name="f335" fmla="val 266786"/>
              <a:gd name="f336" fmla="val 727789"/>
              <a:gd name="f337" fmla="val 286079"/>
              <a:gd name="f338" fmla="val 717470"/>
              <a:gd name="f339" fmla="val 308962"/>
              <a:gd name="f340" fmla="val 687410"/>
              <a:gd name="f341" fmla="val 380749"/>
              <a:gd name="f342" fmla="val 660041"/>
              <a:gd name="f343" fmla="val 454780"/>
              <a:gd name="f344" fmla="*/ f0 1 1389228"/>
              <a:gd name="f345" fmla="*/ f1 1 1494684"/>
              <a:gd name="f346" fmla="+- f4 0 f2"/>
              <a:gd name="f347" fmla="+- f3 0 f2"/>
              <a:gd name="f348" fmla="*/ f347 1 1389228"/>
              <a:gd name="f349" fmla="*/ f346 1 1494684"/>
              <a:gd name="f350" fmla="*/ f2 1 f348"/>
              <a:gd name="f351" fmla="*/ f3 1 f348"/>
              <a:gd name="f352" fmla="*/ f2 1 f349"/>
              <a:gd name="f353" fmla="*/ f4 1 f349"/>
              <a:gd name="f354" fmla="*/ f350 f344 1"/>
              <a:gd name="f355" fmla="*/ f351 f344 1"/>
              <a:gd name="f356" fmla="*/ f353 f345 1"/>
              <a:gd name="f357" fmla="*/ f352 f345 1"/>
            </a:gdLst>
            <a:ahLst/>
            <a:cxnLst>
              <a:cxn ang="3cd4">
                <a:pos x="hc" y="t"/>
              </a:cxn>
              <a:cxn ang="0">
                <a:pos x="r" y="vc"/>
              </a:cxn>
              <a:cxn ang="cd4">
                <a:pos x="hc" y="b"/>
              </a:cxn>
              <a:cxn ang="cd2">
                <a:pos x="l" y="vc"/>
              </a:cxn>
            </a:cxnLst>
            <a:rect l="f354" t="f357" r="f355" b="f356"/>
            <a:pathLst>
              <a:path w="1389228" h="1494684">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6"/>
                  <a:pt x="f77" y="f78"/>
                </a:cubicBezTo>
                <a:cubicBezTo>
                  <a:pt x="f79" y="f80"/>
                  <a:pt x="f81" y="f82"/>
                  <a:pt x="f83" y="f84"/>
                </a:cubicBezTo>
                <a:cubicBezTo>
                  <a:pt x="f39"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124" y="f125"/>
                </a:cubicBezTo>
                <a:cubicBezTo>
                  <a:pt x="f126" y="f127"/>
                  <a:pt x="f128" y="f129"/>
                  <a:pt x="f130" y="f131"/>
                </a:cubicBezTo>
                <a:cubicBezTo>
                  <a:pt x="f132" y="f133"/>
                  <a:pt x="f130" y="f134"/>
                  <a:pt x="f132" y="f135"/>
                </a:cubicBezTo>
                <a:cubicBezTo>
                  <a:pt x="f136" y="f137"/>
                  <a:pt x="f138" y="f139"/>
                  <a:pt x="f140" y="f141"/>
                </a:cubicBezTo>
                <a:cubicBezTo>
                  <a:pt x="f142" y="f143"/>
                  <a:pt x="f144" y="f145"/>
                  <a:pt x="f146" y="f147"/>
                </a:cubicBezTo>
                <a:cubicBezTo>
                  <a:pt x="f148" y="f149"/>
                  <a:pt x="f150" y="f151"/>
                  <a:pt x="f152" y="f153"/>
                </a:cubicBezTo>
                <a:cubicBezTo>
                  <a:pt x="f154" y="f155"/>
                  <a:pt x="f110" y="f156"/>
                  <a:pt x="f157" y="f158"/>
                </a:cubicBezTo>
                <a:cubicBezTo>
                  <a:pt x="f159" y="f160"/>
                  <a:pt x="f161" y="f162"/>
                  <a:pt x="f163" y="f164"/>
                </a:cubicBezTo>
                <a:cubicBezTo>
                  <a:pt x="f165" y="f166"/>
                  <a:pt x="f167" y="f168"/>
                  <a:pt x="f5" y="f6"/>
                </a:cubicBezTo>
                <a:close/>
                <a:moveTo>
                  <a:pt x="f169" y="f170"/>
                </a:moveTo>
                <a:cubicBezTo>
                  <a:pt x="f171" y="f172"/>
                  <a:pt x="f173" y="f174"/>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215" y="f216"/>
                  <a:pt x="f217" y="f218"/>
                </a:cubicBezTo>
                <a:cubicBezTo>
                  <a:pt x="f219" y="f220"/>
                  <a:pt x="f221" y="f222"/>
                  <a:pt x="f223" y="f224"/>
                </a:cubicBezTo>
                <a:cubicBezTo>
                  <a:pt x="f225" y="f226"/>
                  <a:pt x="f227" y="f228"/>
                  <a:pt x="f229" y="f230"/>
                </a:cubicBezTo>
                <a:cubicBezTo>
                  <a:pt x="f231" y="f232"/>
                  <a:pt x="f233" y="f234"/>
                  <a:pt x="f235" y="f236"/>
                </a:cubicBezTo>
                <a:cubicBezTo>
                  <a:pt x="f237" y="f238"/>
                  <a:pt x="f120" y="f239"/>
                  <a:pt x="f240" y="f241"/>
                </a:cubicBezTo>
                <a:cubicBezTo>
                  <a:pt x="f242" y="f243"/>
                  <a:pt x="f244" y="f245"/>
                  <a:pt x="f246" y="f247"/>
                </a:cubicBezTo>
                <a:cubicBezTo>
                  <a:pt x="f248" y="f249"/>
                  <a:pt x="f197" y="f250"/>
                  <a:pt x="f251" y="f252"/>
                </a:cubicBezTo>
                <a:cubicBezTo>
                  <a:pt x="f253" y="f254"/>
                  <a:pt x="f255" y="f256"/>
                  <a:pt x="f257" y="f258"/>
                </a:cubicBezTo>
                <a:cubicBezTo>
                  <a:pt x="f259" y="f260"/>
                  <a:pt x="f261" y="f262"/>
                  <a:pt x="f29" y="f263"/>
                </a:cubicBezTo>
                <a:cubicBezTo>
                  <a:pt x="f264" y="f265"/>
                  <a:pt x="f266" y="f267"/>
                  <a:pt x="f268" y="f269"/>
                </a:cubicBezTo>
                <a:cubicBezTo>
                  <a:pt x="f270" y="f271"/>
                  <a:pt x="f272" y="f273"/>
                  <a:pt x="f274" y="f275"/>
                </a:cubicBezTo>
                <a:cubicBezTo>
                  <a:pt x="f276" y="f277"/>
                  <a:pt x="f278" y="f279"/>
                  <a:pt x="f280" y="f281"/>
                </a:cubicBezTo>
                <a:cubicBezTo>
                  <a:pt x="f282" y="f283"/>
                  <a:pt x="f284" y="f285"/>
                  <a:pt x="f286" y="f287"/>
                </a:cubicBezTo>
                <a:cubicBezTo>
                  <a:pt x="f288" y="f289"/>
                  <a:pt x="f290" y="f291"/>
                  <a:pt x="f292" y="f293"/>
                </a:cubicBezTo>
                <a:cubicBezTo>
                  <a:pt x="f294" y="f295"/>
                  <a:pt x="f296" y="f297"/>
                  <a:pt x="f298" y="f299"/>
                </a:cubicBezTo>
                <a:cubicBezTo>
                  <a:pt x="f300" y="f301"/>
                  <a:pt x="f302" y="f303"/>
                  <a:pt x="f304" y="f60"/>
                </a:cubicBezTo>
                <a:cubicBezTo>
                  <a:pt x="f305" y="f306"/>
                  <a:pt x="f307" y="f308"/>
                  <a:pt x="f305" y="f309"/>
                </a:cubicBezTo>
                <a:cubicBezTo>
                  <a:pt x="f310" y="f311"/>
                  <a:pt x="f312" y="f313"/>
                  <a:pt x="f314" y="f315"/>
                </a:cubicBezTo>
                <a:cubicBezTo>
                  <a:pt x="f316" y="f317"/>
                  <a:pt x="f318" y="f319"/>
                  <a:pt x="f320" y="f321"/>
                </a:cubicBezTo>
                <a:cubicBezTo>
                  <a:pt x="f322" y="f323"/>
                  <a:pt x="f324" y="f325"/>
                  <a:pt x="f326" y="f327"/>
                </a:cubicBezTo>
                <a:cubicBezTo>
                  <a:pt x="f328" y="f329"/>
                  <a:pt x="f330" y="f331"/>
                  <a:pt x="f332" y="f333"/>
                </a:cubicBezTo>
                <a:cubicBezTo>
                  <a:pt x="f334" y="f335"/>
                  <a:pt x="f336" y="f337"/>
                  <a:pt x="f338" y="f339"/>
                </a:cubicBezTo>
                <a:cubicBezTo>
                  <a:pt x="f340" y="f341"/>
                  <a:pt x="f342" y="f343"/>
                  <a:pt x="f169" y="f170"/>
                </a:cubicBezTo>
                <a:close/>
              </a:path>
            </a:pathLst>
          </a:custGeom>
          <a:solidFill>
            <a:srgbClr val="FAD2E1"/>
          </a:solidFill>
          <a:ln cap="flat">
            <a:noFill/>
            <a:prstDash val="solid"/>
          </a:ln>
        </p:spPr>
        <p:txBody>
          <a:bodyPr vert="horz" wrap="square" lIns="91421" tIns="45701" rIns="91421" bIns="4570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191919"/>
              </a:solidFill>
              <a:uFillTx/>
              <a:latin typeface="Calibri"/>
              <a:ea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3"/>
          <p:cNvGrpSpPr/>
          <p:nvPr/>
        </p:nvGrpSpPr>
        <p:grpSpPr>
          <a:xfrm>
            <a:off x="688853" y="975191"/>
            <a:ext cx="17030577" cy="8793860"/>
            <a:chOff x="590669" y="1024907"/>
            <a:chExt cx="17030577" cy="8408691"/>
          </a:xfrm>
        </p:grpSpPr>
        <p:sp>
          <p:nvSpPr>
            <p:cNvPr id="3" name="Freeform 7"/>
            <p:cNvSpPr/>
            <p:nvPr/>
          </p:nvSpPr>
          <p:spPr>
            <a:xfrm>
              <a:off x="7604653" y="2448241"/>
              <a:ext cx="2090327" cy="6351321"/>
            </a:xfrm>
            <a:custGeom>
              <a:avLst/>
              <a:gdLst>
                <a:gd name="f0" fmla="val 10800000"/>
                <a:gd name="f1" fmla="val 5400000"/>
                <a:gd name="f2" fmla="val 180"/>
                <a:gd name="f3" fmla="val w"/>
                <a:gd name="f4" fmla="val h"/>
                <a:gd name="f5" fmla="val 0"/>
                <a:gd name="f6" fmla="val 1750"/>
                <a:gd name="f7" fmla="val 5527"/>
                <a:gd name="f8" fmla="val 272"/>
                <a:gd name="f9" fmla="val 891"/>
                <a:gd name="f10" fmla="val 777"/>
                <a:gd name="f11" fmla="val 314"/>
                <a:gd name="f12" fmla="val 1710"/>
                <a:gd name="f13" fmla="val 2778"/>
                <a:gd name="f14" fmla="val 3825"/>
                <a:gd name="f15" fmla="val 868"/>
                <a:gd name="f16" fmla="val 4743"/>
                <a:gd name="f17" fmla="val 1699"/>
                <a:gd name="f18" fmla="val 5254"/>
                <a:gd name="f19" fmla="val 1542"/>
                <a:gd name="f20" fmla="val 617"/>
                <a:gd name="f21" fmla="val 4961"/>
                <a:gd name="f22" fmla="val 3942"/>
                <a:gd name="f23" fmla="val 1594"/>
                <a:gd name="f24" fmla="val 640"/>
                <a:gd name="f25" fmla="val 559"/>
                <a:gd name="f26" fmla="val 1593"/>
                <a:gd name="f27" fmla="+- 0 0 -90"/>
                <a:gd name="f28" fmla="*/ f3 1 1750"/>
                <a:gd name="f29" fmla="*/ f4 1 5527"/>
                <a:gd name="f30" fmla="+- f7 0 f5"/>
                <a:gd name="f31" fmla="+- f6 0 f5"/>
                <a:gd name="f32" fmla="*/ f27 f0 1"/>
                <a:gd name="f33" fmla="*/ f31 1 1750"/>
                <a:gd name="f34" fmla="*/ f30 1 5527"/>
                <a:gd name="f35" fmla="*/ 1750 f31 1"/>
                <a:gd name="f36" fmla="*/ 272 f30 1"/>
                <a:gd name="f37" fmla="*/ 314 f31 1"/>
                <a:gd name="f38" fmla="*/ 2778 f30 1"/>
                <a:gd name="f39" fmla="*/ 1699 f31 1"/>
                <a:gd name="f40" fmla="*/ 5254 f30 1"/>
                <a:gd name="f41" fmla="*/ 1542 f31 1"/>
                <a:gd name="f42" fmla="*/ 5527 f30 1"/>
                <a:gd name="f43" fmla="*/ 0 f31 1"/>
                <a:gd name="f44" fmla="*/ 1593 f31 1"/>
                <a:gd name="f45" fmla="*/ 0 f30 1"/>
                <a:gd name="f46" fmla="*/ f32 1 f2"/>
                <a:gd name="f47" fmla="*/ f35 1 1750"/>
                <a:gd name="f48" fmla="*/ f36 1 5527"/>
                <a:gd name="f49" fmla="*/ f37 1 1750"/>
                <a:gd name="f50" fmla="*/ f38 1 5527"/>
                <a:gd name="f51" fmla="*/ f39 1 1750"/>
                <a:gd name="f52" fmla="*/ f40 1 5527"/>
                <a:gd name="f53" fmla="*/ f41 1 1750"/>
                <a:gd name="f54" fmla="*/ f42 1 5527"/>
                <a:gd name="f55" fmla="*/ f43 1 1750"/>
                <a:gd name="f56" fmla="*/ f44 1 1750"/>
                <a:gd name="f57" fmla="*/ f45 1 5527"/>
                <a:gd name="f58" fmla="*/ 0 1 f33"/>
                <a:gd name="f59" fmla="*/ f6 1 f33"/>
                <a:gd name="f60" fmla="*/ 0 1 f34"/>
                <a:gd name="f61" fmla="*/ f7 1 f34"/>
                <a:gd name="f62" fmla="+- f46 0 f1"/>
                <a:gd name="f63" fmla="*/ f47 1 f33"/>
                <a:gd name="f64" fmla="*/ f48 1 f34"/>
                <a:gd name="f65" fmla="*/ f49 1 f33"/>
                <a:gd name="f66" fmla="*/ f50 1 f34"/>
                <a:gd name="f67" fmla="*/ f51 1 f33"/>
                <a:gd name="f68" fmla="*/ f52 1 f34"/>
                <a:gd name="f69" fmla="*/ f53 1 f33"/>
                <a:gd name="f70" fmla="*/ f54 1 f34"/>
                <a:gd name="f71" fmla="*/ f55 1 f33"/>
                <a:gd name="f72" fmla="*/ f56 1 f33"/>
                <a:gd name="f73" fmla="*/ f57 1 f34"/>
                <a:gd name="f74" fmla="*/ f58 f28 1"/>
                <a:gd name="f75" fmla="*/ f59 f28 1"/>
                <a:gd name="f76" fmla="*/ f61 f29 1"/>
                <a:gd name="f77" fmla="*/ f60 f29 1"/>
                <a:gd name="f78" fmla="*/ f63 f28 1"/>
                <a:gd name="f79" fmla="*/ f64 f29 1"/>
                <a:gd name="f80" fmla="*/ f65 f28 1"/>
                <a:gd name="f81" fmla="*/ f66 f29 1"/>
                <a:gd name="f82" fmla="*/ f67 f28 1"/>
                <a:gd name="f83" fmla="*/ f68 f29 1"/>
                <a:gd name="f84" fmla="*/ f69 f28 1"/>
                <a:gd name="f85" fmla="*/ f70 f29 1"/>
                <a:gd name="f86" fmla="*/ f71 f28 1"/>
                <a:gd name="f87" fmla="*/ f72 f28 1"/>
                <a:gd name="f88" fmla="*/ f73 f29 1"/>
              </a:gdLst>
              <a:ahLst/>
              <a:cxnLst>
                <a:cxn ang="3cd4">
                  <a:pos x="hc" y="t"/>
                </a:cxn>
                <a:cxn ang="0">
                  <a:pos x="r" y="vc"/>
                </a:cxn>
                <a:cxn ang="cd4">
                  <a:pos x="hc" y="b"/>
                </a:cxn>
                <a:cxn ang="cd2">
                  <a:pos x="l" y="vc"/>
                </a:cxn>
                <a:cxn ang="f62">
                  <a:pos x="f78" y="f79"/>
                </a:cxn>
                <a:cxn ang="f62">
                  <a:pos x="f80" y="f81"/>
                </a:cxn>
                <a:cxn ang="f62">
                  <a:pos x="f82" y="f83"/>
                </a:cxn>
                <a:cxn ang="f62">
                  <a:pos x="f84" y="f85"/>
                </a:cxn>
                <a:cxn ang="f62">
                  <a:pos x="f86" y="f81"/>
                </a:cxn>
                <a:cxn ang="f62">
                  <a:pos x="f87" y="f88"/>
                </a:cxn>
                <a:cxn ang="f62">
                  <a:pos x="f78" y="f79"/>
                </a:cxn>
              </a:cxnLst>
              <a:rect l="f74" t="f77" r="f75" b="f76"/>
              <a:pathLst>
                <a:path w="1750" h="5527">
                  <a:moveTo>
                    <a:pt x="f6" y="f8"/>
                  </a:moveTo>
                  <a:cubicBezTo>
                    <a:pt x="f9" y="f10"/>
                    <a:pt x="f11" y="f12"/>
                    <a:pt x="f11" y="f13"/>
                  </a:cubicBezTo>
                  <a:cubicBezTo>
                    <a:pt x="f11" y="f14"/>
                    <a:pt x="f15" y="f16"/>
                    <a:pt x="f17" y="f18"/>
                  </a:cubicBezTo>
                  <a:lnTo>
                    <a:pt x="f19" y="f7"/>
                  </a:lnTo>
                  <a:cubicBezTo>
                    <a:pt x="f20" y="f21"/>
                    <a:pt x="f5" y="f22"/>
                    <a:pt x="f5" y="f13"/>
                  </a:cubicBezTo>
                  <a:cubicBezTo>
                    <a:pt x="f5" y="f23"/>
                    <a:pt x="f24" y="f25"/>
                    <a:pt x="f26" y="f5"/>
                  </a:cubicBezTo>
                  <a:lnTo>
                    <a:pt x="f6" y="f8"/>
                  </a:lnTo>
                  <a:close/>
                </a:path>
              </a:pathLst>
            </a:custGeom>
            <a:solidFill>
              <a:srgbClr val="7F7F7F"/>
            </a:solidFill>
            <a:ln cap="flat">
              <a:noFill/>
              <a:prstDash val="solid"/>
            </a:ln>
          </p:spPr>
          <p:txBody>
            <a:bodyPr vert="horz" wrap="square" lIns="144018" tIns="72009" rIns="144018" bIns="72009"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993" b="0" i="0" u="none" strike="noStrike" kern="0" cap="none" spc="0" baseline="0" dirty="0">
                <a:solidFill>
                  <a:srgbClr val="000000"/>
                </a:solidFill>
                <a:uFillTx/>
                <a:latin typeface="微軟正黑體" panose="020B0604030504040204" pitchFamily="34" charset="-120"/>
                <a:ea typeface="微軟正黑體" panose="020B0604030504040204" pitchFamily="34" charset="-120"/>
              </a:endParaRPr>
            </a:p>
          </p:txBody>
        </p:sp>
        <p:grpSp>
          <p:nvGrpSpPr>
            <p:cNvPr id="4" name="组合 7"/>
            <p:cNvGrpSpPr/>
            <p:nvPr/>
          </p:nvGrpSpPr>
          <p:grpSpPr>
            <a:xfrm>
              <a:off x="7506546" y="1969681"/>
              <a:ext cx="2488184" cy="2405474"/>
              <a:chOff x="7506546" y="1969681"/>
              <a:chExt cx="2488184" cy="2405474"/>
            </a:xfrm>
          </p:grpSpPr>
          <p:sp>
            <p:nvSpPr>
              <p:cNvPr id="5" name="同心圆 9"/>
              <p:cNvSpPr/>
              <p:nvPr/>
            </p:nvSpPr>
            <p:spPr>
              <a:xfrm>
                <a:off x="7604644" y="1969681"/>
                <a:ext cx="2390086" cy="2301764"/>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4879"/>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44 0 f53"/>
                  <a:gd name="f57" fmla="+- f43 0 f53"/>
                  <a:gd name="f58" fmla="+- f54 0 f2"/>
                  <a:gd name="f59" fmla="*/ f53 f32 1"/>
                  <a:gd name="f60" fmla="cos 1 f58"/>
                  <a:gd name="f61" fmla="sin 1 f58"/>
                  <a:gd name="f62" fmla="*/ f56 f32 1"/>
                  <a:gd name="f63" fmla="*/ f57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gradFill>
                <a:gsLst>
                  <a:gs pos="0">
                    <a:srgbClr val="FFFFFF"/>
                  </a:gs>
                  <a:gs pos="100000">
                    <a:srgbClr val="F2F2F2"/>
                  </a:gs>
                </a:gsLst>
                <a:lin ang="8100000"/>
              </a:gradFill>
              <a:ln cap="flat">
                <a:noFill/>
                <a:prstDash val="solid"/>
              </a:ln>
              <a:effectLst>
                <a:outerShdw dist="254001" dir="8100000" algn="tl">
                  <a:srgbClr val="000000">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993" b="0" i="0" u="none" strike="noStrike" kern="0" cap="none" spc="0" baseline="0" dirty="0">
                  <a:solidFill>
                    <a:srgbClr val="000000"/>
                  </a:solidFill>
                  <a:uFillTx/>
                  <a:latin typeface="微軟正黑體" panose="020B0604030504040204" pitchFamily="34" charset="-120"/>
                  <a:ea typeface="微軟正黑體" panose="020B0604030504040204" pitchFamily="34" charset="-120"/>
                </a:endParaRPr>
              </a:p>
            </p:txBody>
          </p:sp>
          <p:sp>
            <p:nvSpPr>
              <p:cNvPr id="6" name="椭圆 10"/>
              <p:cNvSpPr/>
              <p:nvPr/>
            </p:nvSpPr>
            <p:spPr>
              <a:xfrm>
                <a:off x="7506546" y="2172220"/>
                <a:ext cx="2283979" cy="22029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7E7E7"/>
              </a:solidFill>
              <a:ln w="25402"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993" b="0" i="0" u="none" strike="noStrike" kern="0" cap="none" spc="0" baseline="0" dirty="0">
                  <a:solidFill>
                    <a:srgbClr val="FFFFFF"/>
                  </a:solidFill>
                  <a:uFillTx/>
                  <a:latin typeface="微軟正黑體" panose="020B0604030504040204" pitchFamily="34" charset="-120"/>
                  <a:ea typeface="微軟正黑體" panose="020B0604030504040204" pitchFamily="34" charset="-120"/>
                </a:endParaRPr>
              </a:p>
            </p:txBody>
          </p:sp>
        </p:grpSp>
        <p:grpSp>
          <p:nvGrpSpPr>
            <p:cNvPr id="7" name="组合 15"/>
            <p:cNvGrpSpPr/>
            <p:nvPr/>
          </p:nvGrpSpPr>
          <p:grpSpPr>
            <a:xfrm>
              <a:off x="6497158" y="4609563"/>
              <a:ext cx="2444457" cy="2387310"/>
              <a:chOff x="6497158" y="4609563"/>
              <a:chExt cx="2444457" cy="2387310"/>
            </a:xfrm>
          </p:grpSpPr>
          <p:sp>
            <p:nvSpPr>
              <p:cNvPr id="8" name="同心圆 17"/>
              <p:cNvSpPr/>
              <p:nvPr/>
            </p:nvSpPr>
            <p:spPr>
              <a:xfrm>
                <a:off x="6554181" y="4609563"/>
                <a:ext cx="2387434" cy="2299167"/>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4879"/>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44 0 f53"/>
                  <a:gd name="f57" fmla="+- f43 0 f53"/>
                  <a:gd name="f58" fmla="+- f54 0 f2"/>
                  <a:gd name="f59" fmla="*/ f53 f32 1"/>
                  <a:gd name="f60" fmla="cos 1 f58"/>
                  <a:gd name="f61" fmla="sin 1 f58"/>
                  <a:gd name="f62" fmla="*/ f56 f32 1"/>
                  <a:gd name="f63" fmla="*/ f57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gradFill>
                <a:gsLst>
                  <a:gs pos="0">
                    <a:srgbClr val="FFFFFF"/>
                  </a:gs>
                  <a:gs pos="100000">
                    <a:srgbClr val="F2F2F2"/>
                  </a:gs>
                </a:gsLst>
                <a:lin ang="8100000"/>
              </a:gradFill>
              <a:ln cap="flat">
                <a:noFill/>
                <a:prstDash val="solid"/>
              </a:ln>
              <a:effectLst>
                <a:outerShdw dist="254001" dir="8100000" algn="tl">
                  <a:srgbClr val="000000">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993" b="0" i="0" u="none" strike="noStrike" kern="0" cap="none" spc="0" baseline="0" dirty="0">
                  <a:solidFill>
                    <a:srgbClr val="404040"/>
                  </a:solidFill>
                  <a:uFillTx/>
                  <a:latin typeface="微軟正黑體" panose="020B0604030504040204" pitchFamily="34" charset="-120"/>
                  <a:ea typeface="微軟正黑體" panose="020B0604030504040204" pitchFamily="34" charset="-120"/>
                </a:endParaRPr>
              </a:p>
            </p:txBody>
          </p:sp>
          <p:sp>
            <p:nvSpPr>
              <p:cNvPr id="9" name="椭圆 18"/>
              <p:cNvSpPr/>
              <p:nvPr/>
            </p:nvSpPr>
            <p:spPr>
              <a:xfrm>
                <a:off x="6497158" y="4796544"/>
                <a:ext cx="2281327" cy="220032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7E7E7"/>
              </a:solidFill>
              <a:ln w="25402"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993" b="0" i="0" u="none" strike="noStrike" kern="0" cap="none" spc="0" baseline="0" dirty="0">
                  <a:solidFill>
                    <a:srgbClr val="404040"/>
                  </a:solidFill>
                  <a:uFillTx/>
                  <a:latin typeface="微軟正黑體" panose="020B0604030504040204" pitchFamily="34" charset="-120"/>
                  <a:ea typeface="微軟正黑體" panose="020B0604030504040204" pitchFamily="34" charset="-120"/>
                </a:endParaRPr>
              </a:p>
            </p:txBody>
          </p:sp>
        </p:grpSp>
        <p:grpSp>
          <p:nvGrpSpPr>
            <p:cNvPr id="10" name="组合 20"/>
            <p:cNvGrpSpPr/>
            <p:nvPr/>
          </p:nvGrpSpPr>
          <p:grpSpPr>
            <a:xfrm>
              <a:off x="7779671" y="7059579"/>
              <a:ext cx="2509514" cy="2374019"/>
              <a:chOff x="7779671" y="7059579"/>
              <a:chExt cx="2509514" cy="2374019"/>
            </a:xfrm>
          </p:grpSpPr>
          <p:sp>
            <p:nvSpPr>
              <p:cNvPr id="11" name="同心圆 22"/>
              <p:cNvSpPr/>
              <p:nvPr/>
            </p:nvSpPr>
            <p:spPr>
              <a:xfrm>
                <a:off x="7899099" y="7059579"/>
                <a:ext cx="2390086" cy="2299167"/>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4879"/>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44 0 f53"/>
                  <a:gd name="f57" fmla="+- f43 0 f53"/>
                  <a:gd name="f58" fmla="+- f54 0 f2"/>
                  <a:gd name="f59" fmla="*/ f53 f32 1"/>
                  <a:gd name="f60" fmla="cos 1 f58"/>
                  <a:gd name="f61" fmla="sin 1 f58"/>
                  <a:gd name="f62" fmla="*/ f56 f32 1"/>
                  <a:gd name="f63" fmla="*/ f57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gradFill>
                <a:gsLst>
                  <a:gs pos="0">
                    <a:srgbClr val="FFFFFF"/>
                  </a:gs>
                  <a:gs pos="100000">
                    <a:srgbClr val="F2F2F2"/>
                  </a:gs>
                </a:gsLst>
                <a:lin ang="8100000"/>
              </a:gradFill>
              <a:ln cap="flat">
                <a:noFill/>
                <a:prstDash val="solid"/>
              </a:ln>
              <a:effectLst>
                <a:outerShdw dist="254001" dir="8100000" algn="tl">
                  <a:srgbClr val="000000">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993" b="0" i="0" u="none" strike="noStrike" kern="0" cap="none" spc="0" baseline="0" dirty="0">
                  <a:solidFill>
                    <a:srgbClr val="000000"/>
                  </a:solidFill>
                  <a:uFillTx/>
                  <a:latin typeface="微軟正黑體" panose="020B0604030504040204" pitchFamily="34" charset="-120"/>
                  <a:ea typeface="微軟正黑體" panose="020B0604030504040204" pitchFamily="34" charset="-120"/>
                </a:endParaRPr>
              </a:p>
            </p:txBody>
          </p:sp>
          <p:sp>
            <p:nvSpPr>
              <p:cNvPr id="12" name="椭圆 23"/>
              <p:cNvSpPr/>
              <p:nvPr/>
            </p:nvSpPr>
            <p:spPr>
              <a:xfrm>
                <a:off x="7779671" y="7233269"/>
                <a:ext cx="2283979" cy="220032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7E7E7"/>
              </a:solidFill>
              <a:ln w="25402"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993" b="0" i="0" u="none" strike="noStrike" kern="0" cap="none" spc="0" baseline="0" dirty="0">
                  <a:solidFill>
                    <a:srgbClr val="FFFFFF"/>
                  </a:solidFill>
                  <a:uFillTx/>
                  <a:latin typeface="微軟正黑體" panose="020B0604030504040204" pitchFamily="34" charset="-120"/>
                  <a:ea typeface="微軟正黑體" panose="020B0604030504040204" pitchFamily="34" charset="-120"/>
                </a:endParaRPr>
              </a:p>
            </p:txBody>
          </p:sp>
        </p:grpSp>
        <p:sp>
          <p:nvSpPr>
            <p:cNvPr id="13" name="TextBox 72"/>
            <p:cNvSpPr txBox="1"/>
            <p:nvPr/>
          </p:nvSpPr>
          <p:spPr>
            <a:xfrm>
              <a:off x="590669" y="1024907"/>
              <a:ext cx="6581582" cy="3296116"/>
            </a:xfrm>
            <a:prstGeom prst="rect">
              <a:avLst/>
            </a:prstGeom>
            <a:noFill/>
            <a:ln cap="flat">
              <a:noFill/>
            </a:ln>
          </p:spPr>
          <p:txBody>
            <a:bodyPr vert="horz" wrap="square" lIns="0" tIns="0" rIns="0" bIns="0" anchor="t" anchorCtr="0" compatLnSpc="1">
              <a:spAutoFit/>
            </a:bodyPr>
            <a:lstStyle/>
            <a:p>
              <a:pPr marL="457200" marR="0" lvl="0" indent="-457200" algn="l" defTabSz="914400" rtl="0" fontAlgn="auto" hangingPunct="1">
                <a:lnSpc>
                  <a:spcPct val="100000"/>
                </a:lnSpc>
                <a:spcBef>
                  <a:spcPts val="0"/>
                </a:spcBef>
                <a:spcAft>
                  <a:spcPts val="0"/>
                </a:spcAft>
                <a:buFont typeface="Wingdings" panose="05000000000000000000" pitchFamily="2" charset="2"/>
                <a:buChar char="n"/>
                <a:tabLst/>
                <a:defRPr sz="1800" b="0" i="0" u="none" strike="noStrike" kern="0" cap="none" spc="0" baseline="0">
                  <a:solidFill>
                    <a:srgbClr val="000000"/>
                  </a:solidFill>
                  <a:uFillTx/>
                </a:defRPr>
              </a:pPr>
              <a:r>
                <a:rPr lang="zh-TW" sz="32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意圖性騷擾，乘人不及抗拒而為親吻、擁抱或觸摸其臀部、胸部或其他身體隱私處之行為者</a:t>
              </a:r>
              <a:endParaRPr lang="en-US" altLang="zh-TW" sz="32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a:p>
              <a:pPr marL="457200" marR="0" lvl="0" indent="-457200" algn="l" defTabSz="914400" rtl="0" fontAlgn="auto" hangingPunct="1">
                <a:lnSpc>
                  <a:spcPct val="100000"/>
                </a:lnSpc>
                <a:spcBef>
                  <a:spcPts val="0"/>
                </a:spcBef>
                <a:spcAft>
                  <a:spcPts val="0"/>
                </a:spcAft>
                <a:buFont typeface="Wingdings" panose="05000000000000000000" pitchFamily="2" charset="2"/>
                <a:buChar char="n"/>
                <a:tabLst/>
                <a:defRPr sz="1800" b="0" i="0" u="none" strike="noStrike" kern="0" cap="none" spc="0" baseline="0">
                  <a:solidFill>
                    <a:srgbClr val="000000"/>
                  </a:solidFill>
                  <a:uFillTx/>
                </a:defRPr>
              </a:pPr>
              <a:r>
                <a:rPr lang="zh-TW" sz="32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處二年以下有期徒刑、拘役或併科新臺幣十萬元以下罰金</a:t>
              </a:r>
              <a:endParaRPr lang="en-US" altLang="zh-TW" sz="32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a:p>
              <a:pPr marL="457200" marR="0" lvl="0" indent="-457200" algn="l" defTabSz="914400" rtl="0" fontAlgn="auto" hangingPunct="1">
                <a:lnSpc>
                  <a:spcPct val="100000"/>
                </a:lnSpc>
                <a:spcBef>
                  <a:spcPts val="0"/>
                </a:spcBef>
                <a:spcAft>
                  <a:spcPts val="0"/>
                </a:spcAft>
                <a:buFont typeface="Wingdings" panose="05000000000000000000" pitchFamily="2" charset="2"/>
                <a:buChar char="n"/>
                <a:tabLst/>
                <a:defRPr sz="1800" b="0" i="0" u="none" strike="noStrike" kern="0" cap="none" spc="0" baseline="0">
                  <a:solidFill>
                    <a:srgbClr val="000000"/>
                  </a:solidFill>
                  <a:uFillTx/>
                </a:defRPr>
              </a:pPr>
              <a:r>
                <a:rPr lang="zh-TW" sz="32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利用權勢或機會而犯之者，加重其刑至二分之一。</a:t>
              </a:r>
            </a:p>
          </p:txBody>
        </p:sp>
        <p:sp>
          <p:nvSpPr>
            <p:cNvPr id="14" name="TextBox 74"/>
            <p:cNvSpPr txBox="1"/>
            <p:nvPr/>
          </p:nvSpPr>
          <p:spPr>
            <a:xfrm>
              <a:off x="919487" y="5032558"/>
              <a:ext cx="4936050" cy="94174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2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前項之罪，須告訴乃論。（需於</a:t>
              </a:r>
              <a:r>
                <a:rPr lang="en-US" sz="32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6</a:t>
              </a:r>
              <a:r>
                <a:rPr lang="zh-TW" sz="32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個月內提告）</a:t>
              </a:r>
            </a:p>
          </p:txBody>
        </p:sp>
        <p:sp>
          <p:nvSpPr>
            <p:cNvPr id="15" name="TextBox 76"/>
            <p:cNvSpPr txBox="1"/>
            <p:nvPr/>
          </p:nvSpPr>
          <p:spPr>
            <a:xfrm>
              <a:off x="590669" y="7046288"/>
              <a:ext cx="6645314" cy="1883495"/>
            </a:xfrm>
            <a:prstGeom prst="rect">
              <a:avLst/>
            </a:prstGeom>
            <a:noFill/>
            <a:ln cap="flat">
              <a:noFill/>
            </a:ln>
          </p:spPr>
          <p:txBody>
            <a:bodyPr vert="horz" wrap="square" lIns="0" tIns="0" rIns="0" bIns="0" anchor="t" anchorCtr="0" compatLnSpc="1">
              <a:spAutoFit/>
            </a:bodyPr>
            <a:lstStyle/>
            <a:p>
              <a:pPr marL="457200" marR="0" lvl="0" indent="-457200" algn="l" defTabSz="914400" rtl="0" fontAlgn="auto" hangingPunct="1">
                <a:lnSpc>
                  <a:spcPct val="100000"/>
                </a:lnSpc>
                <a:spcBef>
                  <a:spcPts val="0"/>
                </a:spcBef>
                <a:spcAft>
                  <a:spcPts val="0"/>
                </a:spcAft>
                <a:buFont typeface="Wingdings" panose="05000000000000000000" pitchFamily="2" charset="2"/>
                <a:buChar char="n"/>
                <a:tabLst/>
                <a:defRPr sz="1800" b="0" i="0" u="none" strike="noStrike" kern="0" cap="none" spc="0" baseline="0">
                  <a:solidFill>
                    <a:srgbClr val="000000"/>
                  </a:solidFill>
                  <a:uFillTx/>
                </a:defRPr>
              </a:pPr>
              <a:r>
                <a:rPr lang="zh-TW" sz="32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違反性別平等工作法</a:t>
              </a:r>
              <a:r>
                <a:rPr lang="zh-TW" altLang="en-US" sz="32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a:t>
              </a:r>
              <a:r>
                <a:rPr lang="zh-TW" sz="32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性別平等教育法之性騷擾事件同時涉及</a:t>
              </a:r>
              <a:r>
                <a:rPr lang="zh-TW" sz="3200" b="0" i="0" u="none" strike="noStrike" kern="1200" cap="none" spc="0" baseline="0" dirty="0">
                  <a:solidFill>
                    <a:srgbClr val="FF0000"/>
                  </a:solidFill>
                  <a:uFillTx/>
                  <a:latin typeface="微軟正黑體" panose="020B0604030504040204" pitchFamily="34" charset="-120"/>
                  <a:ea typeface="微軟正黑體" panose="020B0604030504040204" pitchFamily="34" charset="-120"/>
                </a:rPr>
                <a:t>性騷擾防治法第</a:t>
              </a:r>
              <a:r>
                <a:rPr lang="en-US" sz="3200" b="0" i="0" u="none" strike="noStrike" kern="1200" cap="none" spc="0" baseline="0" dirty="0">
                  <a:solidFill>
                    <a:srgbClr val="FF0000"/>
                  </a:solidFill>
                  <a:uFillTx/>
                  <a:latin typeface="微軟正黑體" panose="020B0604030504040204" pitchFamily="34" charset="-120"/>
                  <a:ea typeface="微軟正黑體" panose="020B0604030504040204" pitchFamily="34" charset="-120"/>
                </a:rPr>
                <a:t>25</a:t>
              </a:r>
              <a:r>
                <a:rPr lang="zh-TW" sz="3200" b="0" i="0" u="none" strike="noStrike" kern="1200" cap="none" spc="0" baseline="0" dirty="0">
                  <a:solidFill>
                    <a:srgbClr val="FF0000"/>
                  </a:solidFill>
                  <a:uFillTx/>
                  <a:latin typeface="微軟正黑體" panose="020B0604030504040204" pitchFamily="34" charset="-120"/>
                  <a:ea typeface="微軟正黑體" panose="020B0604030504040204" pitchFamily="34" charset="-120"/>
                </a:rPr>
                <a:t>條</a:t>
              </a:r>
              <a:r>
                <a:rPr lang="zh-TW" sz="32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強制觸摸罪時，被害人亦可依法提起刑事告訴。</a:t>
              </a:r>
            </a:p>
          </p:txBody>
        </p:sp>
        <p:grpSp>
          <p:nvGrpSpPr>
            <p:cNvPr id="16" name="组合 33"/>
            <p:cNvGrpSpPr/>
            <p:nvPr/>
          </p:nvGrpSpPr>
          <p:grpSpPr>
            <a:xfrm>
              <a:off x="12880869" y="3353342"/>
              <a:ext cx="4740377" cy="4564529"/>
              <a:chOff x="12880869" y="3353342"/>
              <a:chExt cx="4740377" cy="4564529"/>
            </a:xfrm>
          </p:grpSpPr>
          <p:sp>
            <p:nvSpPr>
              <p:cNvPr id="17" name="椭圆 34"/>
              <p:cNvSpPr/>
              <p:nvPr/>
            </p:nvSpPr>
            <p:spPr>
              <a:xfrm>
                <a:off x="13682148" y="3769485"/>
                <a:ext cx="3742968" cy="360740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E69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040" b="0" i="0" u="none" strike="noStrike" kern="0" cap="none" spc="0" baseline="0" dirty="0">
                  <a:solidFill>
                    <a:srgbClr val="FFFFFF"/>
                  </a:solidFill>
                  <a:uFillTx/>
                  <a:latin typeface="微軟正黑體" panose="020B0604030504040204" pitchFamily="34" charset="-120"/>
                  <a:ea typeface="微軟正黑體" panose="020B0604030504040204" pitchFamily="34" charset="-120"/>
                </a:endParaRPr>
              </a:p>
            </p:txBody>
          </p:sp>
          <p:grpSp>
            <p:nvGrpSpPr>
              <p:cNvPr id="18" name="组合 35"/>
              <p:cNvGrpSpPr/>
              <p:nvPr/>
            </p:nvGrpSpPr>
            <p:grpSpPr>
              <a:xfrm>
                <a:off x="12880869" y="3353342"/>
                <a:ext cx="4740377" cy="4564529"/>
                <a:chOff x="12880869" y="3353342"/>
                <a:chExt cx="4740377" cy="4564529"/>
              </a:xfrm>
            </p:grpSpPr>
            <p:sp>
              <p:nvSpPr>
                <p:cNvPr id="19" name="同心圆 37"/>
                <p:cNvSpPr/>
                <p:nvPr/>
              </p:nvSpPr>
              <p:spPr>
                <a:xfrm>
                  <a:off x="12880869" y="3353342"/>
                  <a:ext cx="4740377" cy="4564529"/>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10097"/>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44 0 f53"/>
                    <a:gd name="f57" fmla="+- f43 0 f53"/>
                    <a:gd name="f58" fmla="+- f54 0 f2"/>
                    <a:gd name="f59" fmla="*/ f53 f32 1"/>
                    <a:gd name="f60" fmla="cos 1 f58"/>
                    <a:gd name="f61" fmla="sin 1 f58"/>
                    <a:gd name="f62" fmla="*/ f56 f32 1"/>
                    <a:gd name="f63" fmla="*/ f57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solidFill>
                  <a:srgbClr val="FFC000"/>
                </a:solidFill>
                <a:ln w="25402"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040" b="0" i="0" u="none" strike="noStrike" kern="0" cap="none" spc="0" baseline="0" dirty="0">
                    <a:solidFill>
                      <a:srgbClr val="000000"/>
                    </a:solidFill>
                    <a:uFillTx/>
                    <a:latin typeface="微軟正黑體" panose="020B0604030504040204" pitchFamily="34" charset="-120"/>
                    <a:ea typeface="微軟正黑體" panose="020B0604030504040204" pitchFamily="34" charset="-120"/>
                  </a:endParaRPr>
                </a:p>
              </p:txBody>
            </p:sp>
            <p:sp>
              <p:nvSpPr>
                <p:cNvPr id="20" name="同心圆 38"/>
                <p:cNvSpPr/>
                <p:nvPr/>
              </p:nvSpPr>
              <p:spPr>
                <a:xfrm>
                  <a:off x="13313261" y="3769485"/>
                  <a:ext cx="3875592" cy="3732242"/>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12059"/>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44 0 f53"/>
                    <a:gd name="f57" fmla="+- f43 0 f53"/>
                    <a:gd name="f58" fmla="+- f54 0 f2"/>
                    <a:gd name="f59" fmla="*/ f53 f32 1"/>
                    <a:gd name="f60" fmla="cos 1 f58"/>
                    <a:gd name="f61" fmla="sin 1 f58"/>
                    <a:gd name="f62" fmla="*/ f56 f32 1"/>
                    <a:gd name="f63" fmla="*/ f57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solidFill>
                  <a:srgbClr val="FFD966"/>
                </a:solidFill>
                <a:ln cap="flat">
                  <a:noFill/>
                  <a:prstDash val="solid"/>
                </a:ln>
                <a:effectLst>
                  <a:outerShdw dist="50794" dir="8100000" algn="tl">
                    <a:srgbClr val="000000">
                      <a:alpha val="3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040" b="0" i="0" u="none" strike="noStrike" kern="0" cap="none" spc="0" baseline="0" dirty="0">
                    <a:solidFill>
                      <a:srgbClr val="000000"/>
                    </a:solidFill>
                    <a:uFillTx/>
                    <a:latin typeface="微軟正黑體" panose="020B0604030504040204" pitchFamily="34" charset="-120"/>
                    <a:ea typeface="微軟正黑體" panose="020B0604030504040204" pitchFamily="34" charset="-120"/>
                  </a:endParaRPr>
                </a:p>
              </p:txBody>
            </p:sp>
          </p:grpSp>
          <p:sp>
            <p:nvSpPr>
              <p:cNvPr id="21" name="TextBox 40"/>
              <p:cNvSpPr txBox="1"/>
              <p:nvPr/>
            </p:nvSpPr>
            <p:spPr>
              <a:xfrm>
                <a:off x="13753673" y="5035481"/>
                <a:ext cx="2994760" cy="114775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性騷擾防治法第</a:t>
                </a:r>
                <a:r>
                  <a:rPr lang="en-US" sz="36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25</a:t>
                </a:r>
                <a:r>
                  <a:rPr lang="zh-TW" sz="36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條</a:t>
                </a:r>
              </a:p>
            </p:txBody>
          </p:sp>
        </p:grpSp>
      </p:grpSp>
      <p:pic>
        <p:nvPicPr>
          <p:cNvPr id="22" name="Picture 2" descr="http://www.ttfd.gov.tw/ttfd026/logo1.gif"/>
          <p:cNvPicPr>
            <a:picLocks noChangeAspect="1"/>
          </p:cNvPicPr>
          <p:nvPr/>
        </p:nvPicPr>
        <p:blipFill>
          <a:blip r:embed="rId2"/>
          <a:srcRect/>
          <a:stretch>
            <a:fillRect/>
          </a:stretch>
        </p:blipFill>
        <p:spPr>
          <a:xfrm>
            <a:off x="8083574" y="2696130"/>
            <a:ext cx="1171575" cy="1109660"/>
          </a:xfrm>
          <a:prstGeom prst="rect">
            <a:avLst/>
          </a:prstGeom>
          <a:noFill/>
          <a:ln cap="flat">
            <a:noFill/>
          </a:ln>
        </p:spPr>
      </p:pic>
      <p:pic>
        <p:nvPicPr>
          <p:cNvPr id="23" name="Picture 2" descr="http://www.ttfd.gov.tw/ttfd026/logo1.gif"/>
          <p:cNvPicPr>
            <a:picLocks noChangeAspect="1"/>
          </p:cNvPicPr>
          <p:nvPr/>
        </p:nvPicPr>
        <p:blipFill>
          <a:blip r:embed="rId2"/>
          <a:srcRect/>
          <a:stretch>
            <a:fillRect/>
          </a:stretch>
        </p:blipFill>
        <p:spPr>
          <a:xfrm>
            <a:off x="7086387" y="5459422"/>
            <a:ext cx="1171575" cy="1109660"/>
          </a:xfrm>
          <a:prstGeom prst="rect">
            <a:avLst/>
          </a:prstGeom>
          <a:noFill/>
          <a:ln cap="flat">
            <a:noFill/>
          </a:ln>
        </p:spPr>
      </p:pic>
      <p:pic>
        <p:nvPicPr>
          <p:cNvPr id="24" name="Picture 2" descr="http://www.ttfd.gov.tw/ttfd026/logo1.gif"/>
          <p:cNvPicPr>
            <a:picLocks noChangeAspect="1"/>
          </p:cNvPicPr>
          <p:nvPr/>
        </p:nvPicPr>
        <p:blipFill>
          <a:blip r:embed="rId2"/>
          <a:srcRect/>
          <a:stretch>
            <a:fillRect/>
          </a:stretch>
        </p:blipFill>
        <p:spPr>
          <a:xfrm>
            <a:off x="8423823" y="7994374"/>
            <a:ext cx="1171575" cy="1107283"/>
          </a:xfrm>
          <a:prstGeom prst="rect">
            <a:avLst/>
          </a:prstGeom>
          <a:noFill/>
          <a:ln cap="flat">
            <a:noFill/>
          </a:ln>
        </p:spPr>
      </p:pic>
      <p:sp>
        <p:nvSpPr>
          <p:cNvPr id="25" name="標題 1"/>
          <p:cNvSpPr txBox="1">
            <a:spLocks noGrp="1"/>
          </p:cNvSpPr>
          <p:nvPr>
            <p:ph type="title"/>
          </p:nvPr>
        </p:nvSpPr>
        <p:spPr>
          <a:xfrm>
            <a:off x="5989992" y="156883"/>
            <a:ext cx="6099614" cy="1309018"/>
          </a:xfrm>
        </p:spPr>
        <p:txBody>
          <a:bodyPr>
            <a:normAutofit/>
          </a:bodyPr>
          <a:lstStyle/>
          <a:p>
            <a:pPr lvl="0"/>
            <a:r>
              <a:rPr lang="zh-TW" altLang="en-US" sz="6000" b="1" dirty="0">
                <a:latin typeface="微軟正黑體" panose="020B0604030504040204" pitchFamily="34" charset="-120"/>
                <a:ea typeface="微軟正黑體" panose="020B0604030504040204" pitchFamily="34" charset="-120"/>
              </a:rPr>
              <a:t>性騷擾罪</a:t>
            </a:r>
            <a:endParaRPr lang="en-US" sz="6000" b="1" dirty="0">
              <a:latin typeface="微軟正黑體" panose="020B0604030504040204" pitchFamily="34" charset="-120"/>
              <a:ea typeface="微軟正黑體" panose="020B0604030504040204" pitchFamily="34" charset="-120"/>
            </a:endParaRPr>
          </a:p>
        </p:txBody>
      </p:sp>
      <p:pic>
        <p:nvPicPr>
          <p:cNvPr id="26" name="圖片 6"/>
          <p:cNvPicPr>
            <a:picLocks noChangeAspect="1"/>
          </p:cNvPicPr>
          <p:nvPr/>
        </p:nvPicPr>
        <p:blipFill>
          <a:blip r:embed="rId3"/>
          <a:stretch>
            <a:fillRect/>
          </a:stretch>
        </p:blipFill>
        <p:spPr>
          <a:xfrm>
            <a:off x="200683" y="8960580"/>
            <a:ext cx="1633977" cy="1257300"/>
          </a:xfrm>
          <a:prstGeom prst="rect">
            <a:avLst/>
          </a:prstGeom>
          <a:noFill/>
          <a:ln cap="flat">
            <a:noFill/>
          </a:ln>
        </p:spPr>
      </p:pic>
      <p:sp>
        <p:nvSpPr>
          <p:cNvPr id="27" name="Line 41"/>
          <p:cNvSpPr/>
          <p:nvPr/>
        </p:nvSpPr>
        <p:spPr>
          <a:xfrm flipV="1">
            <a:off x="10538533" y="6887498"/>
            <a:ext cx="1984220" cy="73087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rnd">
            <a:solidFill>
              <a:srgbClr val="7F7F7F"/>
            </a:solidFill>
            <a:custDash>
              <a:ds d="300000" sp="300000"/>
            </a:custDash>
            <a:round/>
            <a:tailEnd type="arrow"/>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993" b="0" i="0" u="none" strike="noStrike" kern="0" cap="none" spc="0" baseline="0" dirty="0">
              <a:solidFill>
                <a:srgbClr val="000000"/>
              </a:solidFill>
              <a:uFillTx/>
              <a:latin typeface="微軟正黑體" panose="020B0604030504040204" pitchFamily="34" charset="-120"/>
              <a:ea typeface="微軟正黑體" panose="020B0604030504040204" pitchFamily="34" charset="-120"/>
            </a:endParaRPr>
          </a:p>
        </p:txBody>
      </p:sp>
      <p:sp>
        <p:nvSpPr>
          <p:cNvPr id="28" name="Line 40"/>
          <p:cNvSpPr/>
          <p:nvPr/>
        </p:nvSpPr>
        <p:spPr>
          <a:xfrm>
            <a:off x="9644579" y="5849398"/>
            <a:ext cx="2581076" cy="247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rnd">
            <a:solidFill>
              <a:srgbClr val="7F7F7F"/>
            </a:solidFill>
            <a:custDash>
              <a:ds d="300000" sp="300000"/>
            </a:custDash>
            <a:round/>
            <a:tailEnd type="arrow"/>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993"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29" name="Line 39"/>
          <p:cNvSpPr/>
          <p:nvPr/>
        </p:nvSpPr>
        <p:spPr>
          <a:xfrm>
            <a:off x="10628729" y="3956544"/>
            <a:ext cx="1901988" cy="85723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150" cap="rnd">
            <a:solidFill>
              <a:srgbClr val="7F7F7F"/>
            </a:solidFill>
            <a:custDash>
              <a:ds d="300000" sp="300000"/>
            </a:custDash>
            <a:round/>
            <a:tailEnd type="arrow"/>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993" b="0" i="0" u="none" strike="noStrike" kern="0" cap="none" spc="0" baseline="0" dirty="0">
              <a:solidFill>
                <a:srgbClr val="000000"/>
              </a:solidFill>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85095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手繪多邊形: 圖案 3"/>
          <p:cNvSpPr/>
          <p:nvPr/>
        </p:nvSpPr>
        <p:spPr>
          <a:xfrm>
            <a:off x="538160" y="8786817"/>
            <a:ext cx="18130842" cy="1221583"/>
          </a:xfrm>
          <a:custGeom>
            <a:avLst/>
            <a:gdLst>
              <a:gd name="f0" fmla="val 10800000"/>
              <a:gd name="f1" fmla="val 5400000"/>
              <a:gd name="f2" fmla="val 180"/>
              <a:gd name="f3" fmla="val w"/>
              <a:gd name="f4" fmla="val h"/>
              <a:gd name="f5" fmla="val 0"/>
              <a:gd name="f6" fmla="val 11645825"/>
              <a:gd name="f7" fmla="val 5475514"/>
              <a:gd name="f8" fmla="val 547551"/>
              <a:gd name="f9" fmla="val 245147"/>
              <a:gd name="f10" fmla="val 11098274"/>
              <a:gd name="f11" fmla="val 11400678"/>
              <a:gd name="f12" fmla="val 4927963"/>
              <a:gd name="f13" fmla="val 5230367"/>
              <a:gd name="f14" fmla="+- 0 0 -360"/>
              <a:gd name="f15" fmla="+- 0 0 -90"/>
              <a:gd name="f16" fmla="+- 0 0 -180"/>
              <a:gd name="f17" fmla="+- 0 0 -270"/>
              <a:gd name="f18" fmla="*/ f3 1 11645825"/>
              <a:gd name="f19" fmla="*/ f4 1 5475514"/>
              <a:gd name="f20" fmla="+- f7 0 f5"/>
              <a:gd name="f21" fmla="+- f6 0 f5"/>
              <a:gd name="f22" fmla="*/ f14 f0 1"/>
              <a:gd name="f23" fmla="*/ f15 f0 1"/>
              <a:gd name="f24" fmla="*/ f16 f0 1"/>
              <a:gd name="f25" fmla="*/ f17 f0 1"/>
              <a:gd name="f26" fmla="*/ f21 1 11645825"/>
              <a:gd name="f27" fmla="*/ f20 1 5475514"/>
              <a:gd name="f28" fmla="*/ 5822913 f21 1"/>
              <a:gd name="f29" fmla="*/ 0 f20 1"/>
              <a:gd name="f30" fmla="*/ 11645825 f21 1"/>
              <a:gd name="f31" fmla="*/ 2737749 f20 1"/>
              <a:gd name="f32" fmla="*/ 5475494 f20 1"/>
              <a:gd name="f33" fmla="*/ 0 f21 1"/>
              <a:gd name="f34" fmla="*/ 547551 f20 1"/>
              <a:gd name="f35" fmla="*/ 547551 f21 1"/>
              <a:gd name="f36" fmla="*/ 11098274 f21 1"/>
              <a:gd name="f37" fmla="*/ 4927946 f20 1"/>
              <a:gd name="f38" fmla="*/ 5475514 f20 1"/>
              <a:gd name="f39" fmla="*/ f22 1 f2"/>
              <a:gd name="f40" fmla="*/ f23 1 f2"/>
              <a:gd name="f41" fmla="*/ f24 1 f2"/>
              <a:gd name="f42" fmla="*/ f25 1 f2"/>
              <a:gd name="f43" fmla="*/ f28 1 11645825"/>
              <a:gd name="f44" fmla="*/ f29 1 5475514"/>
              <a:gd name="f45" fmla="*/ f30 1 11645825"/>
              <a:gd name="f46" fmla="*/ f31 1 5475514"/>
              <a:gd name="f47" fmla="*/ f32 1 5475514"/>
              <a:gd name="f48" fmla="*/ f33 1 11645825"/>
              <a:gd name="f49" fmla="*/ f34 1 5475514"/>
              <a:gd name="f50" fmla="*/ f35 1 11645825"/>
              <a:gd name="f51" fmla="*/ f36 1 11645825"/>
              <a:gd name="f52" fmla="*/ f37 1 5475514"/>
              <a:gd name="f53" fmla="*/ f38 1 5475514"/>
              <a:gd name="f54" fmla="+- f39 0 f1"/>
              <a:gd name="f55" fmla="+- f40 0 f1"/>
              <a:gd name="f56" fmla="+- f41 0 f1"/>
              <a:gd name="f57" fmla="+- f42 0 f1"/>
              <a:gd name="f58" fmla="*/ f43 1 f26"/>
              <a:gd name="f59" fmla="*/ f44 1 f27"/>
              <a:gd name="f60" fmla="*/ f45 1 f26"/>
              <a:gd name="f61" fmla="*/ f46 1 f27"/>
              <a:gd name="f62" fmla="*/ f47 1 f27"/>
              <a:gd name="f63" fmla="*/ f48 1 f26"/>
              <a:gd name="f64" fmla="*/ f49 1 f27"/>
              <a:gd name="f65" fmla="*/ f50 1 f26"/>
              <a:gd name="f66" fmla="*/ f51 1 f26"/>
              <a:gd name="f67" fmla="*/ f52 1 f27"/>
              <a:gd name="f68" fmla="*/ f53 1 f27"/>
              <a:gd name="f69" fmla="*/ f63 f18 1"/>
              <a:gd name="f70" fmla="*/ f60 f18 1"/>
              <a:gd name="f71" fmla="*/ f68 f19 1"/>
              <a:gd name="f72" fmla="*/ f59 f19 1"/>
              <a:gd name="f73" fmla="*/ f58 f18 1"/>
              <a:gd name="f74" fmla="*/ f61 f19 1"/>
              <a:gd name="f75" fmla="*/ f62 f19 1"/>
              <a:gd name="f76" fmla="*/ f64 f19 1"/>
              <a:gd name="f77" fmla="*/ f65 f18 1"/>
              <a:gd name="f78" fmla="*/ f66 f18 1"/>
              <a:gd name="f79" fmla="*/ f67 f19 1"/>
            </a:gdLst>
            <a:ahLst/>
            <a:cxnLst>
              <a:cxn ang="3cd4">
                <a:pos x="hc" y="t"/>
              </a:cxn>
              <a:cxn ang="0">
                <a:pos x="r" y="vc"/>
              </a:cxn>
              <a:cxn ang="cd4">
                <a:pos x="hc" y="b"/>
              </a:cxn>
              <a:cxn ang="cd2">
                <a:pos x="l" y="vc"/>
              </a:cxn>
              <a:cxn ang="f54">
                <a:pos x="f73" y="f72"/>
              </a:cxn>
              <a:cxn ang="f55">
                <a:pos x="f70" y="f74"/>
              </a:cxn>
              <a:cxn ang="f56">
                <a:pos x="f73" y="f75"/>
              </a:cxn>
              <a:cxn ang="f57">
                <a:pos x="f69" y="f74"/>
              </a:cxn>
              <a:cxn ang="f55">
                <a:pos x="f69" y="f76"/>
              </a:cxn>
              <a:cxn ang="f55">
                <a:pos x="f77" y="f72"/>
              </a:cxn>
              <a:cxn ang="f55">
                <a:pos x="f78" y="f72"/>
              </a:cxn>
              <a:cxn ang="f55">
                <a:pos x="f70" y="f76"/>
              </a:cxn>
              <a:cxn ang="f55">
                <a:pos x="f70" y="f79"/>
              </a:cxn>
              <a:cxn ang="f55">
                <a:pos x="f78" y="f75"/>
              </a:cxn>
              <a:cxn ang="f55">
                <a:pos x="f77" y="f75"/>
              </a:cxn>
              <a:cxn ang="f55">
                <a:pos x="f69" y="f79"/>
              </a:cxn>
              <a:cxn ang="f55">
                <a:pos x="f69" y="f76"/>
              </a:cxn>
            </a:cxnLst>
            <a:rect l="f69" t="f72" r="f70" b="f71"/>
            <a:pathLst>
              <a:path w="11645825" h="547551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noFill/>
          <a:ln cap="flat">
            <a:noFill/>
            <a:prstDash val="solid"/>
          </a:ln>
        </p:spPr>
        <p:txBody>
          <a:bodyPr vert="horz" wrap="square" lIns="205740" tIns="205740" rIns="205740" bIns="5955039" anchor="ctr" anchorCtr="1" compatLnSpc="1">
            <a:noAutofit/>
          </a:bodyPr>
          <a:lstStyle/>
          <a:p>
            <a:pPr marL="0" marR="0" lvl="0" indent="0" algn="just" defTabSz="1600200" rtl="0" fontAlgn="auto" hangingPunct="1">
              <a:lnSpc>
                <a:spcPct val="90000"/>
              </a:lnSpc>
              <a:spcBef>
                <a:spcPts val="0"/>
              </a:spcBef>
              <a:spcAft>
                <a:spcPts val="2250"/>
              </a:spcAft>
              <a:buNone/>
              <a:tabLst/>
              <a:defRPr sz="1800" b="0" i="0" u="none" strike="noStrike" kern="0" cap="none" spc="0" baseline="0">
                <a:solidFill>
                  <a:srgbClr val="000000"/>
                </a:solidFill>
                <a:uFillTx/>
              </a:defRPr>
            </a:pPr>
            <a:endParaRPr lang="zh-TW" sz="5400" b="1" i="0" u="none" strike="noStrike" kern="1200" cap="none" spc="0" baseline="0">
              <a:solidFill>
                <a:srgbClr val="000000"/>
              </a:solidFill>
              <a:uFillTx/>
              <a:latin typeface="Calibri" pitchFamily="34"/>
              <a:ea typeface="新細明體" pitchFamily="18"/>
            </a:endParaRPr>
          </a:p>
        </p:txBody>
      </p:sp>
      <p:sp>
        <p:nvSpPr>
          <p:cNvPr id="3" name="標題 1"/>
          <p:cNvSpPr txBox="1">
            <a:spLocks noGrp="1"/>
          </p:cNvSpPr>
          <p:nvPr>
            <p:ph type="title"/>
          </p:nvPr>
        </p:nvSpPr>
        <p:spPr>
          <a:xfrm>
            <a:off x="881060" y="0"/>
            <a:ext cx="16238098" cy="1795460"/>
          </a:xfrm>
        </p:spPr>
        <p:txBody>
          <a:bodyPr>
            <a:normAutofit/>
          </a:bodyPr>
          <a:lstStyle/>
          <a:p>
            <a:pPr lvl="0"/>
            <a:r>
              <a:rPr lang="zh-TW" altLang="en-US" sz="6000" b="1" dirty="0">
                <a:latin typeface="微軟正黑體" panose="020B0604030504040204" pitchFamily="34" charset="-120"/>
                <a:ea typeface="微軟正黑體" panose="020B0604030504040204" pitchFamily="34" charset="-120"/>
              </a:rPr>
              <a:t>性騷擾定義</a:t>
            </a:r>
            <a:r>
              <a:rPr lang="en-US" sz="6000" b="1" dirty="0">
                <a:latin typeface="微軟正黑體" panose="020B0604030504040204" pitchFamily="34" charset="-120"/>
                <a:ea typeface="微軟正黑體" panose="020B0604030504040204" pitchFamily="34" charset="-120"/>
              </a:rPr>
              <a:t>(</a:t>
            </a:r>
            <a:r>
              <a:rPr lang="zh-TW" altLang="en-US" sz="6000" b="1" dirty="0">
                <a:latin typeface="微軟正黑體" panose="020B0604030504040204" pitchFamily="34" charset="-120"/>
                <a:ea typeface="微軟正黑體" panose="020B0604030504040204" pitchFamily="34" charset="-120"/>
              </a:rPr>
              <a:t>一</a:t>
            </a:r>
            <a:r>
              <a:rPr lang="en-US" sz="6000" b="1" dirty="0">
                <a:latin typeface="微軟正黑體" panose="020B0604030504040204" pitchFamily="34" charset="-120"/>
                <a:ea typeface="微軟正黑體" panose="020B0604030504040204" pitchFamily="34" charset="-120"/>
              </a:rPr>
              <a:t>)</a:t>
            </a:r>
          </a:p>
        </p:txBody>
      </p:sp>
      <p:sp>
        <p:nvSpPr>
          <p:cNvPr id="4" name="文字版面配置區 2"/>
          <p:cNvSpPr txBox="1">
            <a:spLocks noGrp="1"/>
          </p:cNvSpPr>
          <p:nvPr>
            <p:ph idx="1"/>
          </p:nvPr>
        </p:nvSpPr>
        <p:spPr>
          <a:xfrm>
            <a:off x="5993188" y="1915869"/>
            <a:ext cx="6301624" cy="1094070"/>
          </a:xfrm>
        </p:spPr>
        <p:txBody>
          <a:bodyPr>
            <a:noAutofit/>
          </a:bodyPr>
          <a:lstStyle/>
          <a:p>
            <a:pPr marL="25402" lvl="0" indent="0">
              <a:lnSpc>
                <a:spcPct val="90000"/>
              </a:lnSpc>
              <a:buNone/>
            </a:pPr>
            <a:r>
              <a:rPr lang="zh-TW" altLang="en-US" sz="4800" dirty="0">
                <a:solidFill>
                  <a:srgbClr val="FF0000"/>
                </a:solidFill>
                <a:latin typeface="微軟正黑體" panose="020B0604030504040204" pitchFamily="34" charset="-120"/>
                <a:ea typeface="微軟正黑體" panose="020B0604030504040204" pitchFamily="34" charset="-120"/>
              </a:rPr>
              <a:t>性別平等教育法第</a:t>
            </a:r>
            <a:r>
              <a:rPr lang="en-US" sz="4800" dirty="0">
                <a:solidFill>
                  <a:srgbClr val="FF0000"/>
                </a:solidFill>
                <a:latin typeface="微軟正黑體" panose="020B0604030504040204" pitchFamily="34" charset="-120"/>
                <a:ea typeface="微軟正黑體" panose="020B0604030504040204" pitchFamily="34" charset="-120"/>
              </a:rPr>
              <a:t>3</a:t>
            </a:r>
            <a:r>
              <a:rPr lang="zh-TW" altLang="en-US" sz="4800" dirty="0">
                <a:solidFill>
                  <a:srgbClr val="FF0000"/>
                </a:solidFill>
                <a:latin typeface="微軟正黑體" panose="020B0604030504040204" pitchFamily="34" charset="-120"/>
                <a:ea typeface="微軟正黑體" panose="020B0604030504040204" pitchFamily="34" charset="-120"/>
              </a:rPr>
              <a:t>條</a:t>
            </a:r>
            <a:endParaRPr lang="en-US" sz="4800" dirty="0">
              <a:solidFill>
                <a:srgbClr val="FF0000"/>
              </a:solidFill>
              <a:latin typeface="微軟正黑體" panose="020B0604030504040204" pitchFamily="34" charset="-120"/>
              <a:ea typeface="微軟正黑體" panose="020B0604030504040204" pitchFamily="34" charset="-120"/>
            </a:endParaRPr>
          </a:p>
          <a:p>
            <a:pPr lvl="0">
              <a:lnSpc>
                <a:spcPct val="90000"/>
              </a:lnSpc>
            </a:pPr>
            <a:endParaRPr lang="en-US" sz="4800" dirty="0">
              <a:solidFill>
                <a:srgbClr val="FF0000"/>
              </a:solidFill>
            </a:endParaRPr>
          </a:p>
        </p:txBody>
      </p:sp>
      <p:sp>
        <p:nvSpPr>
          <p:cNvPr id="5" name="Google Shape;1947;p37"/>
          <p:cNvSpPr/>
          <p:nvPr/>
        </p:nvSpPr>
        <p:spPr>
          <a:xfrm>
            <a:off x="1654945" y="3540620"/>
            <a:ext cx="15464213" cy="1558869"/>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cap="flat">
            <a:noFill/>
            <a:prstDash val="solid"/>
          </a:ln>
        </p:spPr>
        <p:txBody>
          <a:bodyPr vert="horz" wrap="square" lIns="91421" tIns="45701" rIns="91421" bIns="45701" anchor="ctr" anchorCtr="0" compatLnSpc="1">
            <a:noAutofit/>
          </a:bodyPr>
          <a:lstStyle/>
          <a:p>
            <a:pPr marL="0" marR="0" lvl="0" indent="0" algn="just" defTabSz="914400" rtl="0" fontAlgn="auto" hangingPunct="1">
              <a:lnSpc>
                <a:spcPct val="100000"/>
              </a:lnSpc>
              <a:spcBef>
                <a:spcPts val="0"/>
              </a:spcBef>
              <a:spcAft>
                <a:spcPts val="135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一、以明示或暗示之方式，從事不受歡迎且與性或性別有關之言詞或行為，</a:t>
            </a:r>
            <a:endParaRPr lang="en-US" sz="36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900117" algn="just" defTabSz="914400" rtl="0" fontAlgn="auto" hangingPunct="1">
              <a:lnSpc>
                <a:spcPct val="100000"/>
              </a:lnSpc>
              <a:spcBef>
                <a:spcPts val="0"/>
              </a:spcBef>
              <a:spcAft>
                <a:spcPts val="135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致影響他人之人格尊嚴、學習、或工作之機會或表現者。</a:t>
            </a:r>
          </a:p>
        </p:txBody>
      </p:sp>
      <p:sp>
        <p:nvSpPr>
          <p:cNvPr id="6" name="Google Shape;1947;p37"/>
          <p:cNvSpPr/>
          <p:nvPr/>
        </p:nvSpPr>
        <p:spPr>
          <a:xfrm>
            <a:off x="1654945" y="5464673"/>
            <a:ext cx="15464213" cy="1379975"/>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cap="flat">
            <a:noFill/>
            <a:prstDash val="solid"/>
          </a:ln>
        </p:spPr>
        <p:txBody>
          <a:bodyPr vert="horz" wrap="square" lIns="91421" tIns="45701" rIns="91421" bIns="45701" anchor="ctr" anchorCtr="0" compatLnSpc="1">
            <a:noAutofit/>
          </a:bodyPr>
          <a:lstStyle/>
          <a:p>
            <a:pPr marL="0" marR="0" lvl="0" indent="0" algn="just" defTabSz="914400" rtl="0" fontAlgn="auto" hangingPunct="1">
              <a:lnSpc>
                <a:spcPct val="100000"/>
              </a:lnSpc>
              <a:spcBef>
                <a:spcPts val="0"/>
              </a:spcBef>
              <a:spcAft>
                <a:spcPts val="135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二、以性或性別有關之行為，作為自己或他人獲得、喪失或減損其學習或</a:t>
            </a:r>
            <a:endParaRPr lang="en-US" sz="36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900117" algn="just" defTabSz="914400" rtl="0" fontAlgn="auto" hangingPunct="1">
              <a:lnSpc>
                <a:spcPct val="100000"/>
              </a:lnSpc>
              <a:spcBef>
                <a:spcPts val="0"/>
              </a:spcBef>
              <a:spcAft>
                <a:spcPts val="135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工作有關權益之條件者。</a:t>
            </a:r>
          </a:p>
        </p:txBody>
      </p:sp>
      <p:sp>
        <p:nvSpPr>
          <p:cNvPr id="7" name="Google Shape;1946;p37"/>
          <p:cNvSpPr/>
          <p:nvPr/>
        </p:nvSpPr>
        <p:spPr>
          <a:xfrm>
            <a:off x="1654945" y="7370137"/>
            <a:ext cx="15464213" cy="1416670"/>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45E5C"/>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1" i="0" u="none" strike="noStrike" kern="1200" cap="none" spc="0" baseline="0" dirty="0">
                <a:solidFill>
                  <a:srgbClr val="FFFFFF"/>
                </a:solidFill>
                <a:uFillTx/>
                <a:latin typeface="微軟正黑體" panose="020B0604030504040204" pitchFamily="34" charset="-120"/>
                <a:ea typeface="微軟正黑體" panose="020B0604030504040204" pitchFamily="34" charset="-120"/>
                <a:cs typeface="Arial"/>
              </a:rPr>
              <a:t>對象：事件之一方為學校校長、教師、職員、工友或學生，他方為學生。</a:t>
            </a:r>
            <a:endParaRPr lang="en-US" sz="3600" b="0"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Calibri"/>
            </a:endParaRPr>
          </a:p>
        </p:txBody>
      </p:sp>
      <p:pic>
        <p:nvPicPr>
          <p:cNvPr id="8" name="圖片 3"/>
          <p:cNvPicPr>
            <a:picLocks noChangeAspect="1"/>
          </p:cNvPicPr>
          <p:nvPr/>
        </p:nvPicPr>
        <p:blipFill>
          <a:blip r:embed="rId2"/>
          <a:stretch>
            <a:fillRect/>
          </a:stretch>
        </p:blipFill>
        <p:spPr>
          <a:xfrm>
            <a:off x="235942" y="8622956"/>
            <a:ext cx="1956989" cy="1505843"/>
          </a:xfrm>
          <a:prstGeom prst="rect">
            <a:avLst/>
          </a:prstGeom>
          <a:noFill/>
          <a:ln cap="flat">
            <a:noFill/>
          </a:ln>
        </p:spPr>
      </p:pic>
      <p:sp>
        <p:nvSpPr>
          <p:cNvPr id="9" name="Google Shape;745;p39"/>
          <p:cNvSpPr/>
          <p:nvPr/>
        </p:nvSpPr>
        <p:spPr>
          <a:xfrm>
            <a:off x="15291611" y="1511786"/>
            <a:ext cx="2582046" cy="1908425"/>
          </a:xfrm>
          <a:custGeom>
            <a:avLst/>
            <a:gdLst>
              <a:gd name="f0" fmla="val w"/>
              <a:gd name="f1" fmla="val h"/>
              <a:gd name="f2" fmla="val 0"/>
              <a:gd name="f3" fmla="val 903448"/>
              <a:gd name="f4" fmla="val 528136"/>
              <a:gd name="f5" fmla="val 440228"/>
              <a:gd name="f6" fmla="val 73950"/>
              <a:gd name="f7" fmla="val 53408"/>
              <a:gd name="f8" fmla="val 443170"/>
              <a:gd name="f9" fmla="val 448376"/>
              <a:gd name="f10" fmla="val 57629"/>
              <a:gd name="f11" fmla="val 452602"/>
              <a:gd name="f12" fmla="val 62831"/>
              <a:gd name="f13" fmla="val 341950"/>
              <a:gd name="f14" fmla="val 388517"/>
              <a:gd name="f15" fmla="val 428959"/>
              <a:gd name="f16" fmla="val 484408"/>
              <a:gd name="f17" fmla="val 850040"/>
              <a:gd name="f18" fmla="val 845819"/>
              <a:gd name="f19" fmla="val 840618"/>
              <a:gd name="f20" fmla="val 561498"/>
              <a:gd name="f21" fmla="val 514931"/>
              <a:gd name="f22" fmla="val 474489"/>
              <a:gd name="f23" fmla="val 463220"/>
              <a:gd name="f24" fmla="val 461147"/>
              <a:gd name="f25" fmla="val 487351"/>
              <a:gd name="f26" fmla="val 102756"/>
              <a:gd name="f27" fmla="val 90758"/>
              <a:gd name="f28" fmla="val 463201"/>
              <a:gd name="f29" fmla="val 78968"/>
              <a:gd name="f30" fmla="val 467272"/>
              <a:gd name="f31" fmla="val 67743"/>
              <a:gd name="f32" fmla="val 481952"/>
              <a:gd name="f33" fmla="val 27222"/>
              <a:gd name="f34" fmla="val 520736"/>
              <a:gd name="f35" fmla="val 563798"/>
              <a:gd name="f36" fmla="val 831195"/>
              <a:gd name="f37" fmla="val 433737"/>
              <a:gd name="f38" fmla="val 520170"/>
              <a:gd name="f39" fmla="val 482894"/>
              <a:gd name="f40" fmla="val 454903"/>
              <a:gd name="f41" fmla="val 528783"/>
              <a:gd name="f42" fmla="val 96795"/>
              <a:gd name="f43" fmla="val 102001"/>
              <a:gd name="f44" fmla="val 533004"/>
              <a:gd name="f45" fmla="val 106227"/>
              <a:gd name="f46" fmla="val 538206"/>
              <a:gd name="f47" fmla="val 758602"/>
              <a:gd name="f48" fmla="val 763804"/>
              <a:gd name="f49" fmla="val 768025"/>
              <a:gd name="f50" fmla="val 91588"/>
              <a:gd name="f51" fmla="val 87362"/>
              <a:gd name="f52" fmla="val 178083"/>
              <a:gd name="f53" fmla="val 183289"/>
              <a:gd name="f54" fmla="val 187515"/>
              <a:gd name="f55" fmla="val 172876"/>
              <a:gd name="f56" fmla="val 168650"/>
              <a:gd name="f57" fmla="val 259352"/>
              <a:gd name="f58" fmla="val 264559"/>
              <a:gd name="f59" fmla="val 268784"/>
              <a:gd name="f60" fmla="val 254145"/>
              <a:gd name="f61" fmla="val 249920"/>
              <a:gd name="f62" fmla="val 340640"/>
              <a:gd name="f63" fmla="val 345847"/>
              <a:gd name="f64" fmla="val 350072"/>
              <a:gd name="f65" fmla="val 335433"/>
              <a:gd name="f66" fmla="val 331208"/>
              <a:gd name="f67" fmla="val 436177"/>
              <a:gd name="f68" fmla="val 440247"/>
              <a:gd name="f69" fmla="val 442301"/>
              <a:gd name="f70" fmla="val 420554"/>
              <a:gd name="f71" fmla="val 383278"/>
              <a:gd name="f72" fmla="val 72253"/>
              <a:gd name="f73" fmla="val 339650"/>
              <a:gd name="f74" fmla="val 382712"/>
              <a:gd name="f75" fmla="val 421496"/>
              <a:gd name="f76" fmla="val 374665"/>
              <a:gd name="f77" fmla="val 370444"/>
              <a:gd name="f78" fmla="val 365243"/>
              <a:gd name="f79" fmla="val 144846"/>
              <a:gd name="f80" fmla="val 139644"/>
              <a:gd name="f81" fmla="val 135423"/>
              <a:gd name="f82" fmla="*/ f0 1 903448"/>
              <a:gd name="f83" fmla="*/ f1 1 528136"/>
              <a:gd name="f84" fmla="+- f4 0 f2"/>
              <a:gd name="f85" fmla="+- f3 0 f2"/>
              <a:gd name="f86" fmla="*/ f85 1 903448"/>
              <a:gd name="f87" fmla="*/ f84 1 528136"/>
              <a:gd name="f88" fmla="*/ f2 1 f86"/>
              <a:gd name="f89" fmla="*/ f3 1 f86"/>
              <a:gd name="f90" fmla="*/ f2 1 f87"/>
              <a:gd name="f91" fmla="*/ f4 1 f87"/>
              <a:gd name="f92" fmla="*/ f88 f82 1"/>
              <a:gd name="f93" fmla="*/ f89 f82 1"/>
              <a:gd name="f94" fmla="*/ f91 f83 1"/>
              <a:gd name="f95" fmla="*/ f90 f83 1"/>
            </a:gdLst>
            <a:ahLst/>
            <a:cxnLst>
              <a:cxn ang="3cd4">
                <a:pos x="hc" y="t"/>
              </a:cxn>
              <a:cxn ang="0">
                <a:pos x="r" y="vc"/>
              </a:cxn>
              <a:cxn ang="cd4">
                <a:pos x="hc" y="b"/>
              </a:cxn>
              <a:cxn ang="cd2">
                <a:pos x="l" y="vc"/>
              </a:cxn>
            </a:cxnLst>
            <a:rect l="f92" t="f95" r="f93" b="f94"/>
            <a:pathLst>
              <a:path w="903448" h="528136">
                <a:moveTo>
                  <a:pt x="f5" y="f4"/>
                </a:moveTo>
                <a:lnTo>
                  <a:pt x="f2" y="f4"/>
                </a:lnTo>
                <a:lnTo>
                  <a:pt x="f2" y="f6"/>
                </a:lnTo>
                <a:lnTo>
                  <a:pt x="f7" y="f6"/>
                </a:lnTo>
                <a:lnTo>
                  <a:pt x="f7" y="f8"/>
                </a:lnTo>
                <a:cubicBezTo>
                  <a:pt x="f7" y="f9"/>
                  <a:pt x="f10" y="f11"/>
                  <a:pt x="f12" y="f11"/>
                </a:cubicBezTo>
                <a:lnTo>
                  <a:pt x="f13" y="f11"/>
                </a:lnTo>
                <a:cubicBezTo>
                  <a:pt x="f14" y="f11"/>
                  <a:pt x="f15" y="f16"/>
                  <a:pt x="f5" y="f4"/>
                </a:cubicBezTo>
                <a:close/>
                <a:moveTo>
                  <a:pt x="f17" y="f6"/>
                </a:moveTo>
                <a:lnTo>
                  <a:pt x="f17" y="f8"/>
                </a:lnTo>
                <a:cubicBezTo>
                  <a:pt x="f17" y="f9"/>
                  <a:pt x="f18" y="f11"/>
                  <a:pt x="f19" y="f11"/>
                </a:cubicBezTo>
                <a:lnTo>
                  <a:pt x="f20" y="f11"/>
                </a:lnTo>
                <a:cubicBezTo>
                  <a:pt x="f21" y="f11"/>
                  <a:pt x="f22" y="f16"/>
                  <a:pt x="f23" y="f4"/>
                </a:cubicBezTo>
                <a:lnTo>
                  <a:pt x="f3" y="f4"/>
                </a:lnTo>
                <a:lnTo>
                  <a:pt x="f3" y="f6"/>
                </a:lnTo>
                <a:lnTo>
                  <a:pt x="f17" y="f6"/>
                </a:lnTo>
                <a:close/>
                <a:moveTo>
                  <a:pt x="f24" y="f25"/>
                </a:moveTo>
                <a:lnTo>
                  <a:pt x="f24" y="f26"/>
                </a:lnTo>
                <a:cubicBezTo>
                  <a:pt x="f24" y="f27"/>
                  <a:pt x="f28" y="f29"/>
                  <a:pt x="f30" y="f31"/>
                </a:cubicBezTo>
                <a:cubicBezTo>
                  <a:pt x="f32" y="f33"/>
                  <a:pt x="f34" y="f2"/>
                  <a:pt x="f35" y="f2"/>
                </a:cubicBezTo>
                <a:lnTo>
                  <a:pt x="f36" y="f2"/>
                </a:lnTo>
                <a:lnTo>
                  <a:pt x="f36" y="f37"/>
                </a:lnTo>
                <a:lnTo>
                  <a:pt x="f20" y="f37"/>
                </a:lnTo>
                <a:cubicBezTo>
                  <a:pt x="f38" y="f37"/>
                  <a:pt x="f39" y="f40"/>
                  <a:pt x="f24" y="f25"/>
                </a:cubicBezTo>
                <a:close/>
                <a:moveTo>
                  <a:pt x="f41" y="f42"/>
                </a:moveTo>
                <a:cubicBezTo>
                  <a:pt x="f41" y="f43"/>
                  <a:pt x="f44" y="f45"/>
                  <a:pt x="f46" y="f45"/>
                </a:cubicBezTo>
                <a:lnTo>
                  <a:pt x="f47" y="f45"/>
                </a:lnTo>
                <a:cubicBezTo>
                  <a:pt x="f48" y="f45"/>
                  <a:pt x="f49" y="f43"/>
                  <a:pt x="f49" y="f42"/>
                </a:cubicBezTo>
                <a:cubicBezTo>
                  <a:pt x="f49" y="f50"/>
                  <a:pt x="f48" y="f51"/>
                  <a:pt x="f47" y="f51"/>
                </a:cubicBezTo>
                <a:lnTo>
                  <a:pt x="f46" y="f51"/>
                </a:lnTo>
                <a:cubicBezTo>
                  <a:pt x="f44" y="f51"/>
                  <a:pt x="f41" y="f50"/>
                  <a:pt x="f41" y="f42"/>
                </a:cubicBezTo>
                <a:close/>
                <a:moveTo>
                  <a:pt x="f41" y="f52"/>
                </a:moveTo>
                <a:cubicBezTo>
                  <a:pt x="f41" y="f53"/>
                  <a:pt x="f44" y="f54"/>
                  <a:pt x="f46" y="f54"/>
                </a:cubicBezTo>
                <a:lnTo>
                  <a:pt x="f47" y="f54"/>
                </a:lnTo>
                <a:cubicBezTo>
                  <a:pt x="f48" y="f54"/>
                  <a:pt x="f49" y="f53"/>
                  <a:pt x="f49" y="f52"/>
                </a:cubicBezTo>
                <a:cubicBezTo>
                  <a:pt x="f49" y="f55"/>
                  <a:pt x="f48" y="f56"/>
                  <a:pt x="f47" y="f56"/>
                </a:cubicBezTo>
                <a:lnTo>
                  <a:pt x="f46" y="f56"/>
                </a:lnTo>
                <a:cubicBezTo>
                  <a:pt x="f44" y="f56"/>
                  <a:pt x="f41" y="f55"/>
                  <a:pt x="f41" y="f52"/>
                </a:cubicBezTo>
                <a:close/>
                <a:moveTo>
                  <a:pt x="f41" y="f57"/>
                </a:moveTo>
                <a:cubicBezTo>
                  <a:pt x="f41" y="f58"/>
                  <a:pt x="f44" y="f59"/>
                  <a:pt x="f46" y="f59"/>
                </a:cubicBezTo>
                <a:lnTo>
                  <a:pt x="f47" y="f59"/>
                </a:lnTo>
                <a:cubicBezTo>
                  <a:pt x="f48" y="f59"/>
                  <a:pt x="f49" y="f58"/>
                  <a:pt x="f49" y="f57"/>
                </a:cubicBezTo>
                <a:cubicBezTo>
                  <a:pt x="f49" y="f60"/>
                  <a:pt x="f48" y="f61"/>
                  <a:pt x="f47" y="f61"/>
                </a:cubicBezTo>
                <a:lnTo>
                  <a:pt x="f46" y="f61"/>
                </a:lnTo>
                <a:cubicBezTo>
                  <a:pt x="f44" y="f61"/>
                  <a:pt x="f41" y="f60"/>
                  <a:pt x="f41" y="f57"/>
                </a:cubicBezTo>
                <a:close/>
                <a:moveTo>
                  <a:pt x="f41" y="f62"/>
                </a:moveTo>
                <a:cubicBezTo>
                  <a:pt x="f41" y="f63"/>
                  <a:pt x="f44" y="f64"/>
                  <a:pt x="f46" y="f64"/>
                </a:cubicBezTo>
                <a:lnTo>
                  <a:pt x="f47" y="f64"/>
                </a:lnTo>
                <a:cubicBezTo>
                  <a:pt x="f48" y="f64"/>
                  <a:pt x="f49" y="f63"/>
                  <a:pt x="f49" y="f62"/>
                </a:cubicBezTo>
                <a:cubicBezTo>
                  <a:pt x="f49" y="f65"/>
                  <a:pt x="f48" y="f66"/>
                  <a:pt x="f47" y="f66"/>
                </a:cubicBezTo>
                <a:lnTo>
                  <a:pt x="f46" y="f66"/>
                </a:lnTo>
                <a:cubicBezTo>
                  <a:pt x="f44" y="f66"/>
                  <a:pt x="f41" y="f65"/>
                  <a:pt x="f41" y="f62"/>
                </a:cubicBezTo>
                <a:close/>
                <a:moveTo>
                  <a:pt x="f67" y="f31"/>
                </a:moveTo>
                <a:cubicBezTo>
                  <a:pt x="f68" y="f29"/>
                  <a:pt x="f69" y="f27"/>
                  <a:pt x="f69" y="f26"/>
                </a:cubicBezTo>
                <a:lnTo>
                  <a:pt x="f69" y="f25"/>
                </a:lnTo>
                <a:cubicBezTo>
                  <a:pt x="f70" y="f40"/>
                  <a:pt x="f71" y="f37"/>
                  <a:pt x="f13" y="f37"/>
                </a:cubicBezTo>
                <a:lnTo>
                  <a:pt x="f72" y="f37"/>
                </a:lnTo>
                <a:lnTo>
                  <a:pt x="f72" y="f2"/>
                </a:lnTo>
                <a:lnTo>
                  <a:pt x="f73" y="f2"/>
                </a:lnTo>
                <a:cubicBezTo>
                  <a:pt x="f74" y="f2"/>
                  <a:pt x="f75" y="f33"/>
                  <a:pt x="f67" y="f31"/>
                </a:cubicBezTo>
                <a:close/>
                <a:moveTo>
                  <a:pt x="f76" y="f62"/>
                </a:moveTo>
                <a:cubicBezTo>
                  <a:pt x="f76" y="f65"/>
                  <a:pt x="f77" y="f66"/>
                  <a:pt x="f78" y="f66"/>
                </a:cubicBezTo>
                <a:lnTo>
                  <a:pt x="f79" y="f66"/>
                </a:lnTo>
                <a:cubicBezTo>
                  <a:pt x="f80" y="f66"/>
                  <a:pt x="f81" y="f65"/>
                  <a:pt x="f81" y="f62"/>
                </a:cubicBezTo>
                <a:cubicBezTo>
                  <a:pt x="f81" y="f63"/>
                  <a:pt x="f80" y="f64"/>
                  <a:pt x="f79" y="f64"/>
                </a:cubicBezTo>
                <a:lnTo>
                  <a:pt x="f78" y="f64"/>
                </a:lnTo>
                <a:cubicBezTo>
                  <a:pt x="f77" y="f64"/>
                  <a:pt x="f76" y="f63"/>
                  <a:pt x="f76" y="f62"/>
                </a:cubicBezTo>
                <a:close/>
                <a:moveTo>
                  <a:pt x="f76" y="f57"/>
                </a:moveTo>
                <a:cubicBezTo>
                  <a:pt x="f76" y="f60"/>
                  <a:pt x="f77" y="f61"/>
                  <a:pt x="f78" y="f61"/>
                </a:cubicBezTo>
                <a:lnTo>
                  <a:pt x="f79" y="f61"/>
                </a:lnTo>
                <a:cubicBezTo>
                  <a:pt x="f80" y="f61"/>
                  <a:pt x="f81" y="f60"/>
                  <a:pt x="f81" y="f57"/>
                </a:cubicBezTo>
                <a:cubicBezTo>
                  <a:pt x="f81" y="f58"/>
                  <a:pt x="f80" y="f59"/>
                  <a:pt x="f79" y="f59"/>
                </a:cubicBezTo>
                <a:lnTo>
                  <a:pt x="f78" y="f59"/>
                </a:lnTo>
                <a:cubicBezTo>
                  <a:pt x="f77" y="f59"/>
                  <a:pt x="f76" y="f58"/>
                  <a:pt x="f76" y="f57"/>
                </a:cubicBezTo>
                <a:close/>
                <a:moveTo>
                  <a:pt x="f76" y="f52"/>
                </a:moveTo>
                <a:cubicBezTo>
                  <a:pt x="f76" y="f55"/>
                  <a:pt x="f77" y="f56"/>
                  <a:pt x="f78" y="f56"/>
                </a:cubicBezTo>
                <a:lnTo>
                  <a:pt x="f79" y="f56"/>
                </a:lnTo>
                <a:cubicBezTo>
                  <a:pt x="f80" y="f56"/>
                  <a:pt x="f81" y="f55"/>
                  <a:pt x="f81" y="f52"/>
                </a:cubicBezTo>
                <a:cubicBezTo>
                  <a:pt x="f81" y="f53"/>
                  <a:pt x="f80" y="f54"/>
                  <a:pt x="f79" y="f54"/>
                </a:cubicBezTo>
                <a:lnTo>
                  <a:pt x="f78" y="f54"/>
                </a:lnTo>
                <a:cubicBezTo>
                  <a:pt x="f77" y="f54"/>
                  <a:pt x="f76" y="f53"/>
                  <a:pt x="f76" y="f52"/>
                </a:cubicBezTo>
                <a:close/>
                <a:moveTo>
                  <a:pt x="f76" y="f42"/>
                </a:moveTo>
                <a:cubicBezTo>
                  <a:pt x="f76" y="f50"/>
                  <a:pt x="f77" y="f51"/>
                  <a:pt x="f78" y="f51"/>
                </a:cubicBezTo>
                <a:lnTo>
                  <a:pt x="f79" y="f51"/>
                </a:lnTo>
                <a:cubicBezTo>
                  <a:pt x="f80" y="f51"/>
                  <a:pt x="f81" y="f50"/>
                  <a:pt x="f81" y="f42"/>
                </a:cubicBezTo>
                <a:cubicBezTo>
                  <a:pt x="f81" y="f43"/>
                  <a:pt x="f80" y="f45"/>
                  <a:pt x="f79" y="f45"/>
                </a:cubicBezTo>
                <a:lnTo>
                  <a:pt x="f78" y="f45"/>
                </a:lnTo>
                <a:cubicBezTo>
                  <a:pt x="f77" y="f45"/>
                  <a:pt x="f76" y="f43"/>
                  <a:pt x="f76" y="f42"/>
                </a:cubicBezTo>
                <a:close/>
              </a:path>
            </a:pathLst>
          </a:custGeom>
          <a:solidFill>
            <a:srgbClr val="FFFFFF"/>
          </a:solidFill>
          <a:ln w="25402" cap="flat">
            <a:solidFill>
              <a:srgbClr val="078582"/>
            </a:solidFill>
            <a:prstDash val="solid"/>
            <a:miter/>
          </a:ln>
        </p:spPr>
        <p:txBody>
          <a:bodyPr vert="horz" wrap="square" lIns="91421" tIns="45701" rIns="91421" bIns="4570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55E5C"/>
              </a:solidFill>
              <a:effectLst>
                <a:outerShdw dist="25402" dir="5400000">
                  <a:srgbClr val="6E747A"/>
                </a:outerShdw>
              </a:effectLst>
              <a:uFillTx/>
              <a:latin typeface="Calibri"/>
              <a:ea typeface="Calibri"/>
              <a:cs typeface="Calibri"/>
            </a:endParaRPr>
          </a:p>
        </p:txBody>
      </p:sp>
    </p:spTree>
    <p:extLst>
      <p:ext uri="{BB962C8B-B14F-4D97-AF65-F5344CB8AC3E}">
        <p14:creationId xmlns:p14="http://schemas.microsoft.com/office/powerpoint/2010/main" val="21964252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標題 1"/>
          <p:cNvSpPr txBox="1"/>
          <p:nvPr/>
        </p:nvSpPr>
        <p:spPr>
          <a:xfrm>
            <a:off x="567798" y="232808"/>
            <a:ext cx="17362620" cy="700380"/>
          </a:xfrm>
          <a:prstGeom prst="rect">
            <a:avLst/>
          </a:prstGeom>
          <a:noFill/>
          <a:ln w="0">
            <a:noFill/>
          </a:ln>
        </p:spPr>
        <p:txBody>
          <a:bodyPr anchor="ctr">
            <a:noAutofit/>
          </a:bodyPr>
          <a:lstStyle/>
          <a:p>
            <a:pPr algn="ctr">
              <a:lnSpc>
                <a:spcPts val="1500"/>
              </a:lnSpc>
            </a:pPr>
            <a:br>
              <a:rPr sz="4000" b="1" dirty="0"/>
            </a:br>
            <a:r>
              <a:rPr lang="en-US" altLang="zh-TW" sz="4000" b="1" kern="0" dirty="0">
                <a:solidFill>
                  <a:srgbClr val="055E5C"/>
                </a:solidFill>
                <a:latin typeface="微軟正黑體" panose="020B0604030504040204" pitchFamily="34" charset="-120"/>
                <a:ea typeface="微軟正黑體" panose="020B0604030504040204" pitchFamily="34" charset="-120"/>
                <a:cs typeface="Paytone One"/>
              </a:rPr>
              <a:t>114</a:t>
            </a:r>
            <a:r>
              <a:rPr lang="zh-TW" altLang="zh-TW" sz="4000" b="1" kern="0" dirty="0">
                <a:solidFill>
                  <a:srgbClr val="055E5C"/>
                </a:solidFill>
                <a:latin typeface="微軟正黑體" panose="020B0604030504040204" pitchFamily="34" charset="-120"/>
                <a:ea typeface="微軟正黑體" panose="020B0604030504040204" pitchFamily="34" charset="-120"/>
                <a:cs typeface="Paytone One"/>
              </a:rPr>
              <a:t>年全國及六都家暴案件通報數</a:t>
            </a:r>
            <a:r>
              <a:rPr lang="en-US" altLang="zh-TW" sz="4000" b="1" kern="0" dirty="0">
                <a:solidFill>
                  <a:srgbClr val="055E5C"/>
                </a:solidFill>
                <a:latin typeface="微軟正黑體" panose="020B0604030504040204" pitchFamily="34" charset="-120"/>
                <a:ea typeface="微軟正黑體" panose="020B0604030504040204" pitchFamily="34" charset="-120"/>
                <a:cs typeface="Paytone One"/>
              </a:rPr>
              <a:t>              </a:t>
            </a:r>
          </a:p>
        </p:txBody>
      </p:sp>
      <p:graphicFrame>
        <p:nvGraphicFramePr>
          <p:cNvPr id="640" name="內容版面配置區 3"/>
          <p:cNvGraphicFramePr/>
          <p:nvPr>
            <p:extLst>
              <p:ext uri="{D42A27DB-BD31-4B8C-83A1-F6EECF244321}">
                <p14:modId xmlns:p14="http://schemas.microsoft.com/office/powerpoint/2010/main" val="2588701398"/>
              </p:ext>
            </p:extLst>
          </p:nvPr>
        </p:nvGraphicFramePr>
        <p:xfrm>
          <a:off x="151902" y="1007640"/>
          <a:ext cx="17961861" cy="8976298"/>
        </p:xfrm>
        <a:graphic>
          <a:graphicData uri="http://schemas.openxmlformats.org/drawingml/2006/table">
            <a:tbl>
              <a:tblPr/>
              <a:tblGrid>
                <a:gridCol w="2882801">
                  <a:extLst>
                    <a:ext uri="{9D8B030D-6E8A-4147-A177-3AD203B41FA5}">
                      <a16:colId xmlns:a16="http://schemas.microsoft.com/office/drawing/2014/main" val="20000"/>
                    </a:ext>
                  </a:extLst>
                </a:gridCol>
                <a:gridCol w="1973498">
                  <a:extLst>
                    <a:ext uri="{9D8B030D-6E8A-4147-A177-3AD203B41FA5}">
                      <a16:colId xmlns:a16="http://schemas.microsoft.com/office/drawing/2014/main" val="20001"/>
                    </a:ext>
                  </a:extLst>
                </a:gridCol>
                <a:gridCol w="2001117">
                  <a:extLst>
                    <a:ext uri="{9D8B030D-6E8A-4147-A177-3AD203B41FA5}">
                      <a16:colId xmlns:a16="http://schemas.microsoft.com/office/drawing/2014/main" val="20002"/>
                    </a:ext>
                  </a:extLst>
                </a:gridCol>
                <a:gridCol w="2241362">
                  <a:extLst>
                    <a:ext uri="{9D8B030D-6E8A-4147-A177-3AD203B41FA5}">
                      <a16:colId xmlns:a16="http://schemas.microsoft.com/office/drawing/2014/main" val="20003"/>
                    </a:ext>
                  </a:extLst>
                </a:gridCol>
                <a:gridCol w="2072640">
                  <a:extLst>
                    <a:ext uri="{9D8B030D-6E8A-4147-A177-3AD203B41FA5}">
                      <a16:colId xmlns:a16="http://schemas.microsoft.com/office/drawing/2014/main" val="20004"/>
                    </a:ext>
                  </a:extLst>
                </a:gridCol>
                <a:gridCol w="1859280">
                  <a:extLst>
                    <a:ext uri="{9D8B030D-6E8A-4147-A177-3AD203B41FA5}">
                      <a16:colId xmlns:a16="http://schemas.microsoft.com/office/drawing/2014/main" val="20005"/>
                    </a:ext>
                  </a:extLst>
                </a:gridCol>
                <a:gridCol w="2316480">
                  <a:extLst>
                    <a:ext uri="{9D8B030D-6E8A-4147-A177-3AD203B41FA5}">
                      <a16:colId xmlns:a16="http://schemas.microsoft.com/office/drawing/2014/main" val="20006"/>
                    </a:ext>
                  </a:extLst>
                </a:gridCol>
                <a:gridCol w="2614683">
                  <a:extLst>
                    <a:ext uri="{9D8B030D-6E8A-4147-A177-3AD203B41FA5}">
                      <a16:colId xmlns:a16="http://schemas.microsoft.com/office/drawing/2014/main" val="20007"/>
                    </a:ext>
                  </a:extLst>
                </a:gridCol>
              </a:tblGrid>
              <a:tr h="1430760">
                <a:tc>
                  <a:txBody>
                    <a:bodyPr/>
                    <a:lstStyle/>
                    <a:p>
                      <a:pPr algn="l">
                        <a:lnSpc>
                          <a:spcPct val="100000"/>
                        </a:lnSpc>
                      </a:pPr>
                      <a:r>
                        <a:rPr lang="zh-TW" altLang="en-US" sz="2400" b="1" strike="noStrike" spc="-1" dirty="0">
                          <a:solidFill>
                            <a:srgbClr val="000000"/>
                          </a:solidFill>
                          <a:latin typeface="微軟正黑體" panose="020B0604030504040204" pitchFamily="34" charset="-120"/>
                          <a:ea typeface="微軟正黑體" panose="020B0604030504040204" pitchFamily="34" charset="-120"/>
                        </a:rPr>
                        <a:t>                        </a:t>
                      </a:r>
                      <a:r>
                        <a:rPr lang="zh-TW" sz="2400" b="1" strike="noStrike" spc="-1" dirty="0">
                          <a:solidFill>
                            <a:srgbClr val="000000"/>
                          </a:solidFill>
                          <a:latin typeface="微軟正黑體" panose="020B0604030504040204" pitchFamily="34" charset="-120"/>
                          <a:ea typeface="微軟正黑體" panose="020B0604030504040204" pitchFamily="34" charset="-120"/>
                        </a:rPr>
                        <a:t>項目</a:t>
                      </a:r>
                      <a:endParaRPr lang="en-US" altLang="zh-TW" sz="2400" b="1" strike="noStrike" spc="-1" dirty="0">
                        <a:solidFill>
                          <a:srgbClr val="000000"/>
                        </a:solidFill>
                        <a:latin typeface="微軟正黑體" panose="020B0604030504040204" pitchFamily="34" charset="-120"/>
                        <a:ea typeface="微軟正黑體" panose="020B0604030504040204" pitchFamily="34" charset="-120"/>
                      </a:endParaRPr>
                    </a:p>
                    <a:p>
                      <a:pPr algn="l">
                        <a:lnSpc>
                          <a:spcPct val="100000"/>
                        </a:lnSpc>
                      </a:pPr>
                      <a:r>
                        <a:rPr lang="zh-TW" sz="2400" b="1" strike="noStrike" spc="-1" dirty="0">
                          <a:solidFill>
                            <a:srgbClr val="000000"/>
                          </a:solidFill>
                          <a:latin typeface="微軟正黑體" panose="020B0604030504040204" pitchFamily="34" charset="-120"/>
                          <a:ea typeface="微軟正黑體" panose="020B0604030504040204" pitchFamily="34" charset="-120"/>
                        </a:rPr>
                        <a:t> </a:t>
                      </a:r>
                      <a:endParaRPr lang="en-US" altLang="zh-TW" sz="2400" b="1" strike="noStrike" spc="-1" dirty="0">
                        <a:solidFill>
                          <a:srgbClr val="000000"/>
                        </a:solidFill>
                        <a:latin typeface="微軟正黑體" panose="020B0604030504040204" pitchFamily="34" charset="-120"/>
                        <a:ea typeface="微軟正黑體" panose="020B0604030504040204" pitchFamily="34" charset="-120"/>
                      </a:endParaRPr>
                    </a:p>
                    <a:p>
                      <a:pPr algn="l">
                        <a:lnSpc>
                          <a:spcPct val="100000"/>
                        </a:lnSpc>
                      </a:pPr>
                      <a:r>
                        <a:rPr lang="zh-TW" altLang="en-US" sz="2400" b="1" strike="noStrike" spc="-1" dirty="0">
                          <a:solidFill>
                            <a:srgbClr val="000000"/>
                          </a:solidFill>
                          <a:latin typeface="微軟正黑體" panose="020B0604030504040204" pitchFamily="34" charset="-120"/>
                          <a:ea typeface="微軟正黑體" panose="020B0604030504040204" pitchFamily="34" charset="-120"/>
                        </a:rPr>
                        <a:t>   </a:t>
                      </a:r>
                      <a:r>
                        <a:rPr lang="zh-TW" sz="2400" b="1" strike="noStrike" spc="-1" dirty="0">
                          <a:solidFill>
                            <a:srgbClr val="000000"/>
                          </a:solidFill>
                          <a:latin typeface="微軟正黑體" panose="020B0604030504040204" pitchFamily="34" charset="-120"/>
                          <a:ea typeface="微軟正黑體" panose="020B0604030504040204" pitchFamily="34" charset="-120"/>
                        </a:rPr>
                        <a:t>縣市別</a:t>
                      </a:r>
                      <a:endParaRPr lang="en-US" sz="2400" b="1" strike="noStrike" spc="-1" dirty="0">
                        <a:latin typeface="微軟正黑體" panose="020B0604030504040204" pitchFamily="34" charset="-120"/>
                        <a:ea typeface="微軟正黑體" panose="020B0604030504040204" pitchFamily="34" charset="-120"/>
                      </a:endParaRPr>
                    </a:p>
                  </a:txBody>
                  <a:tcPr marL="5940" marR="594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a:lnSpc>
                          <a:spcPct val="100000"/>
                        </a:lnSpc>
                      </a:pPr>
                      <a:r>
                        <a:rPr lang="zh-TW" sz="2400" b="1" strike="noStrike" spc="-1" dirty="0">
                          <a:solidFill>
                            <a:srgbClr val="333333"/>
                          </a:solidFill>
                          <a:latin typeface="微軟正黑體" panose="020B0604030504040204" pitchFamily="34" charset="-120"/>
                          <a:ea typeface="微軟正黑體" panose="020B0604030504040204" pitchFamily="34" charset="-120"/>
                        </a:rPr>
                        <a:t>婚姻</a:t>
                      </a:r>
                      <a:r>
                        <a:rPr lang="en-US" sz="2400" b="1" strike="noStrike" spc="-1" dirty="0">
                          <a:solidFill>
                            <a:srgbClr val="333333"/>
                          </a:solidFill>
                          <a:latin typeface="微軟正黑體" panose="020B0604030504040204" pitchFamily="34" charset="-120"/>
                          <a:ea typeface="微軟正黑體" panose="020B0604030504040204" pitchFamily="34" charset="-120"/>
                        </a:rPr>
                        <a:t>/</a:t>
                      </a:r>
                      <a:r>
                        <a:rPr lang="zh-TW" sz="2400" b="1" strike="noStrike" spc="-1" dirty="0">
                          <a:solidFill>
                            <a:srgbClr val="333333"/>
                          </a:solidFill>
                          <a:latin typeface="微軟正黑體" panose="020B0604030504040204" pitchFamily="34" charset="-120"/>
                          <a:ea typeface="微軟正黑體" panose="020B0604030504040204" pitchFamily="34" charset="-120"/>
                        </a:rPr>
                        <a:t>離婚</a:t>
                      </a:r>
                      <a:r>
                        <a:rPr lang="en-US" sz="2400" b="1" strike="noStrike" spc="-1" dirty="0">
                          <a:solidFill>
                            <a:srgbClr val="333333"/>
                          </a:solidFill>
                          <a:latin typeface="微軟正黑體" panose="020B0604030504040204" pitchFamily="34" charset="-120"/>
                          <a:ea typeface="微軟正黑體" panose="020B0604030504040204" pitchFamily="34" charset="-120"/>
                        </a:rPr>
                        <a:t>/</a:t>
                      </a:r>
                      <a:r>
                        <a:rPr lang="zh-TW" sz="2400" b="1" strike="noStrike" spc="-1" dirty="0">
                          <a:solidFill>
                            <a:srgbClr val="333333"/>
                          </a:solidFill>
                          <a:latin typeface="微軟正黑體" panose="020B0604030504040204" pitchFamily="34" charset="-120"/>
                          <a:ea typeface="微軟正黑體" panose="020B0604030504040204" pitchFamily="34" charset="-120"/>
                        </a:rPr>
                        <a:t>同居關係暴力</a:t>
                      </a:r>
                      <a:endParaRPr lang="en-US" sz="2400" b="1" strike="noStrike" spc="-1" dirty="0">
                        <a:latin typeface="微軟正黑體" panose="020B0604030504040204" pitchFamily="34" charset="-120"/>
                        <a:ea typeface="微軟正黑體" panose="020B0604030504040204" pitchFamily="34" charset="-120"/>
                      </a:endParaRPr>
                    </a:p>
                  </a:txBody>
                  <a:tcPr marL="5940" marR="594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a:lnSpc>
                          <a:spcPct val="100000"/>
                        </a:lnSpc>
                      </a:pPr>
                      <a:r>
                        <a:rPr lang="zh-TW" sz="2100" b="1" strike="noStrike" spc="-1" dirty="0">
                          <a:solidFill>
                            <a:srgbClr val="333333"/>
                          </a:solidFill>
                          <a:latin typeface="微軟正黑體" panose="020B0604030504040204" pitchFamily="34" charset="-120"/>
                          <a:ea typeface="微軟正黑體" panose="020B0604030504040204" pitchFamily="34" charset="-120"/>
                        </a:rPr>
                        <a:t>直系血</a:t>
                      </a:r>
                      <a:r>
                        <a:rPr lang="en-US" sz="2100" b="1" strike="noStrike" spc="-1" dirty="0">
                          <a:solidFill>
                            <a:srgbClr val="333333"/>
                          </a:solidFill>
                          <a:latin typeface="微軟正黑體" panose="020B0604030504040204" pitchFamily="34" charset="-120"/>
                          <a:ea typeface="微軟正黑體" panose="020B0604030504040204" pitchFamily="34" charset="-120"/>
                        </a:rPr>
                        <a:t>(</a:t>
                      </a:r>
                      <a:r>
                        <a:rPr lang="zh-TW" sz="2100" b="1" strike="noStrike" spc="-1" dirty="0">
                          <a:solidFill>
                            <a:srgbClr val="333333"/>
                          </a:solidFill>
                          <a:latin typeface="微軟正黑體" panose="020B0604030504040204" pitchFamily="34" charset="-120"/>
                          <a:ea typeface="微軟正黑體" panose="020B0604030504040204" pitchFamily="34" charset="-120"/>
                        </a:rPr>
                        <a:t>姻</a:t>
                      </a:r>
                      <a:r>
                        <a:rPr lang="en-US" sz="2100" b="1" strike="noStrike" spc="-1" dirty="0">
                          <a:solidFill>
                            <a:srgbClr val="333333"/>
                          </a:solidFill>
                          <a:latin typeface="微軟正黑體" panose="020B0604030504040204" pitchFamily="34" charset="-120"/>
                          <a:ea typeface="微軟正黑體" panose="020B0604030504040204" pitchFamily="34" charset="-120"/>
                        </a:rPr>
                        <a:t>)</a:t>
                      </a:r>
                      <a:r>
                        <a:rPr lang="zh-TW" sz="2100" b="1" strike="noStrike" spc="-1" dirty="0">
                          <a:solidFill>
                            <a:srgbClr val="333333"/>
                          </a:solidFill>
                          <a:latin typeface="微軟正黑體" panose="020B0604030504040204" pitchFamily="34" charset="-120"/>
                          <a:ea typeface="微軟正黑體" panose="020B0604030504040204" pitchFamily="34" charset="-120"/>
                        </a:rPr>
                        <a:t>親卑親屬虐待尊親屬</a:t>
                      </a:r>
                      <a:r>
                        <a:rPr lang="en-US" sz="2100" b="1" strike="noStrike" spc="-1" dirty="0">
                          <a:solidFill>
                            <a:srgbClr val="333333"/>
                          </a:solidFill>
                          <a:latin typeface="微軟正黑體" panose="020B0604030504040204" pitchFamily="34" charset="-120"/>
                          <a:ea typeface="微軟正黑體" panose="020B0604030504040204" pitchFamily="34" charset="-120"/>
                        </a:rPr>
                        <a:t>(</a:t>
                      </a:r>
                      <a:r>
                        <a:rPr lang="zh-TW" sz="2100" b="1" strike="noStrike" spc="-1" dirty="0">
                          <a:solidFill>
                            <a:srgbClr val="333333"/>
                          </a:solidFill>
                          <a:latin typeface="微軟正黑體" panose="020B0604030504040204" pitchFamily="34" charset="-120"/>
                          <a:ea typeface="微軟正黑體" panose="020B0604030504040204" pitchFamily="34" charset="-120"/>
                        </a:rPr>
                        <a:t>被害人年齡</a:t>
                      </a:r>
                      <a:r>
                        <a:rPr lang="en-US" sz="2100" b="1" strike="noStrike" spc="-1" dirty="0">
                          <a:solidFill>
                            <a:srgbClr val="000000"/>
                          </a:solidFill>
                          <a:latin typeface="微軟正黑體" panose="020B0604030504040204" pitchFamily="34" charset="-120"/>
                          <a:ea typeface="微軟正黑體" panose="020B0604030504040204" pitchFamily="34" charset="-120"/>
                        </a:rPr>
                        <a:t>65</a:t>
                      </a:r>
                      <a:r>
                        <a:rPr lang="zh-TW" sz="2100" b="1" strike="noStrike" spc="-1" dirty="0">
                          <a:solidFill>
                            <a:srgbClr val="000000"/>
                          </a:solidFill>
                          <a:latin typeface="微軟正黑體" panose="020B0604030504040204" pitchFamily="34" charset="-120"/>
                          <a:ea typeface="微軟正黑體" panose="020B0604030504040204" pitchFamily="34" charset="-120"/>
                        </a:rPr>
                        <a:t>歲以上</a:t>
                      </a:r>
                      <a:r>
                        <a:rPr lang="en-US" sz="2100" b="1" strike="noStrike" spc="-1" dirty="0">
                          <a:solidFill>
                            <a:srgbClr val="000000"/>
                          </a:solidFill>
                          <a:latin typeface="微軟正黑體" panose="020B0604030504040204" pitchFamily="34" charset="-120"/>
                          <a:ea typeface="微軟正黑體" panose="020B0604030504040204" pitchFamily="34" charset="-120"/>
                        </a:rPr>
                        <a:t>)</a:t>
                      </a:r>
                      <a:endParaRPr lang="en-US" sz="2100" b="1" strike="noStrike" spc="-1" dirty="0">
                        <a:latin typeface="微軟正黑體" panose="020B0604030504040204" pitchFamily="34" charset="-120"/>
                        <a:ea typeface="微軟正黑體" panose="020B0604030504040204" pitchFamily="34" charset="-120"/>
                      </a:endParaRPr>
                    </a:p>
                  </a:txBody>
                  <a:tcPr marL="5940" marR="594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a:lnSpc>
                          <a:spcPct val="100000"/>
                        </a:lnSpc>
                      </a:pPr>
                      <a:r>
                        <a:rPr lang="zh-TW" sz="2100" b="1" strike="noStrike" spc="-1" dirty="0">
                          <a:solidFill>
                            <a:srgbClr val="333333"/>
                          </a:solidFill>
                          <a:latin typeface="微軟正黑體" panose="020B0604030504040204" pitchFamily="34" charset="-120"/>
                          <a:ea typeface="微軟正黑體" panose="020B0604030504040204" pitchFamily="34" charset="-120"/>
                        </a:rPr>
                        <a:t>直系血</a:t>
                      </a:r>
                      <a:r>
                        <a:rPr lang="en-US" sz="2100" b="1" strike="noStrike" spc="-1" dirty="0">
                          <a:solidFill>
                            <a:srgbClr val="333333"/>
                          </a:solidFill>
                          <a:latin typeface="微軟正黑體" panose="020B0604030504040204" pitchFamily="34" charset="-120"/>
                          <a:ea typeface="微軟正黑體" panose="020B0604030504040204" pitchFamily="34" charset="-120"/>
                        </a:rPr>
                        <a:t>(</a:t>
                      </a:r>
                      <a:r>
                        <a:rPr lang="zh-TW" sz="2100" b="1" strike="noStrike" spc="-1" dirty="0">
                          <a:solidFill>
                            <a:srgbClr val="333333"/>
                          </a:solidFill>
                          <a:latin typeface="微軟正黑體" panose="020B0604030504040204" pitchFamily="34" charset="-120"/>
                          <a:ea typeface="微軟正黑體" panose="020B0604030504040204" pitchFamily="34" charset="-120"/>
                        </a:rPr>
                        <a:t>姻</a:t>
                      </a:r>
                      <a:r>
                        <a:rPr lang="en-US" sz="2100" b="1" strike="noStrike" spc="-1" dirty="0">
                          <a:solidFill>
                            <a:srgbClr val="333333"/>
                          </a:solidFill>
                          <a:latin typeface="微軟正黑體" panose="020B0604030504040204" pitchFamily="34" charset="-120"/>
                          <a:ea typeface="微軟正黑體" panose="020B0604030504040204" pitchFamily="34" charset="-120"/>
                        </a:rPr>
                        <a:t>)</a:t>
                      </a:r>
                      <a:r>
                        <a:rPr lang="zh-TW" sz="2100" b="1" strike="noStrike" spc="-1" dirty="0">
                          <a:solidFill>
                            <a:srgbClr val="333333"/>
                          </a:solidFill>
                          <a:latin typeface="微軟正黑體" panose="020B0604030504040204" pitchFamily="34" charset="-120"/>
                          <a:ea typeface="微軟正黑體" panose="020B0604030504040204" pitchFamily="34" charset="-120"/>
                        </a:rPr>
                        <a:t>親卑親屬虐待尊親屬</a:t>
                      </a:r>
                      <a:r>
                        <a:rPr lang="en-US" sz="2100" b="1" strike="noStrike" spc="-1" dirty="0">
                          <a:solidFill>
                            <a:srgbClr val="333333"/>
                          </a:solidFill>
                          <a:latin typeface="微軟正黑體" panose="020B0604030504040204" pitchFamily="34" charset="-120"/>
                          <a:ea typeface="微軟正黑體" panose="020B0604030504040204" pitchFamily="34" charset="-120"/>
                        </a:rPr>
                        <a:t>(</a:t>
                      </a:r>
                      <a:r>
                        <a:rPr lang="zh-TW" sz="2100" b="1" strike="noStrike" spc="-1" dirty="0">
                          <a:solidFill>
                            <a:srgbClr val="333333"/>
                          </a:solidFill>
                          <a:latin typeface="微軟正黑體" panose="020B0604030504040204" pitchFamily="34" charset="-120"/>
                          <a:ea typeface="微軟正黑體" panose="020B0604030504040204" pitchFamily="34" charset="-120"/>
                        </a:rPr>
                        <a:t>被害人年齡未滿</a:t>
                      </a:r>
                      <a:r>
                        <a:rPr lang="en-US" sz="2100" b="1" strike="noStrike" spc="-1" dirty="0">
                          <a:solidFill>
                            <a:srgbClr val="333333"/>
                          </a:solidFill>
                          <a:latin typeface="微軟正黑體" panose="020B0604030504040204" pitchFamily="34" charset="-120"/>
                          <a:ea typeface="微軟正黑體" panose="020B0604030504040204" pitchFamily="34" charset="-120"/>
                        </a:rPr>
                        <a:t>65</a:t>
                      </a:r>
                      <a:r>
                        <a:rPr lang="zh-TW" sz="2100" b="1" strike="noStrike" spc="-1" dirty="0">
                          <a:solidFill>
                            <a:srgbClr val="333333"/>
                          </a:solidFill>
                          <a:latin typeface="微軟正黑體" panose="020B0604030504040204" pitchFamily="34" charset="-120"/>
                          <a:ea typeface="微軟正黑體" panose="020B0604030504040204" pitchFamily="34" charset="-120"/>
                        </a:rPr>
                        <a:t>歲</a:t>
                      </a:r>
                      <a:r>
                        <a:rPr lang="en-US" sz="2100" b="1" strike="noStrike" spc="-1" dirty="0">
                          <a:solidFill>
                            <a:srgbClr val="333333"/>
                          </a:solidFill>
                          <a:latin typeface="微軟正黑體" panose="020B0604030504040204" pitchFamily="34" charset="-120"/>
                          <a:ea typeface="微軟正黑體" panose="020B0604030504040204" pitchFamily="34" charset="-120"/>
                        </a:rPr>
                        <a:t>)</a:t>
                      </a:r>
                      <a:endParaRPr lang="en-US" sz="2100" b="1" strike="noStrike" spc="-1" dirty="0">
                        <a:latin typeface="微軟正黑體" panose="020B0604030504040204" pitchFamily="34" charset="-120"/>
                        <a:ea typeface="微軟正黑體" panose="020B0604030504040204" pitchFamily="34" charset="-120"/>
                      </a:endParaRPr>
                    </a:p>
                  </a:txBody>
                  <a:tcPr marL="5940" marR="594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a:lnSpc>
                          <a:spcPct val="100000"/>
                        </a:lnSpc>
                      </a:pPr>
                      <a:r>
                        <a:rPr lang="zh-TW" sz="2400" b="1" strike="noStrike" spc="-1" dirty="0">
                          <a:solidFill>
                            <a:srgbClr val="333333"/>
                          </a:solidFill>
                          <a:latin typeface="微軟正黑體" panose="020B0604030504040204" pitchFamily="34" charset="-120"/>
                          <a:ea typeface="微軟正黑體" panose="020B0604030504040204" pitchFamily="34" charset="-120"/>
                        </a:rPr>
                        <a:t>其他</a:t>
                      </a:r>
                      <a:endParaRPr lang="en-US" sz="2400" b="1" strike="noStrike" spc="-1" dirty="0">
                        <a:latin typeface="微軟正黑體" panose="020B0604030504040204" pitchFamily="34" charset="-120"/>
                        <a:ea typeface="微軟正黑體" panose="020B0604030504040204" pitchFamily="34" charset="-120"/>
                      </a:endParaRPr>
                    </a:p>
                  </a:txBody>
                  <a:tcPr marL="5940" marR="594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a:lnSpc>
                          <a:spcPct val="100000"/>
                        </a:lnSpc>
                      </a:pPr>
                      <a:r>
                        <a:rPr lang="zh-TW" sz="2400" b="1" strike="noStrike" spc="-1" dirty="0">
                          <a:solidFill>
                            <a:srgbClr val="333333"/>
                          </a:solidFill>
                          <a:latin typeface="微軟正黑體" panose="020B0604030504040204" pitchFamily="34" charset="-120"/>
                          <a:ea typeface="微軟正黑體" panose="020B0604030504040204" pitchFamily="34" charset="-120"/>
                        </a:rPr>
                        <a:t>性侵害 </a:t>
                      </a:r>
                      <a:endParaRPr lang="en-US" sz="2400" b="1" strike="noStrike" spc="-1" dirty="0">
                        <a:latin typeface="微軟正黑體" panose="020B0604030504040204" pitchFamily="34" charset="-120"/>
                        <a:ea typeface="微軟正黑體" panose="020B0604030504040204" pitchFamily="34" charset="-120"/>
                      </a:endParaRPr>
                    </a:p>
                  </a:txBody>
                  <a:tcPr marL="5940" marR="594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a:lnSpc>
                          <a:spcPct val="100000"/>
                        </a:lnSpc>
                      </a:pPr>
                      <a:r>
                        <a:rPr lang="zh-TW" sz="2400" b="1" strike="noStrike" spc="-1" dirty="0">
                          <a:solidFill>
                            <a:srgbClr val="333333"/>
                          </a:solidFill>
                          <a:latin typeface="微軟正黑體" panose="020B0604030504040204" pitchFamily="34" charset="-120"/>
                          <a:ea typeface="微軟正黑體" panose="020B0604030504040204" pitchFamily="34" charset="-120"/>
                        </a:rPr>
                        <a:t>兒少虐待</a:t>
                      </a:r>
                      <a:endParaRPr lang="en-US" altLang="zh-TW" sz="2400" b="1" strike="noStrike" spc="-1" dirty="0">
                        <a:solidFill>
                          <a:srgbClr val="333333"/>
                        </a:solidFill>
                        <a:latin typeface="微軟正黑體" panose="020B0604030504040204" pitchFamily="34" charset="-120"/>
                        <a:ea typeface="微軟正黑體" panose="020B0604030504040204" pitchFamily="34" charset="-120"/>
                      </a:endParaRPr>
                    </a:p>
                    <a:p>
                      <a:pPr algn="ctr">
                        <a:lnSpc>
                          <a:spcPct val="100000"/>
                        </a:lnSpc>
                      </a:pPr>
                      <a:r>
                        <a:rPr lang="zh-TW" sz="2400" b="1" strike="noStrike" spc="-1" dirty="0">
                          <a:solidFill>
                            <a:srgbClr val="333333"/>
                          </a:solidFill>
                          <a:latin typeface="微軟正黑體" panose="020B0604030504040204" pitchFamily="34" charset="-120"/>
                          <a:ea typeface="微軟正黑體" panose="020B0604030504040204" pitchFamily="34" charset="-120"/>
                        </a:rPr>
                        <a:t>及保護 </a:t>
                      </a:r>
                      <a:endParaRPr lang="en-US" sz="2400" b="1" strike="noStrike" spc="-1" dirty="0">
                        <a:latin typeface="微軟正黑體" panose="020B0604030504040204" pitchFamily="34" charset="-120"/>
                        <a:ea typeface="微軟正黑體" panose="020B0604030504040204" pitchFamily="34" charset="-120"/>
                      </a:endParaRPr>
                    </a:p>
                  </a:txBody>
                  <a:tcPr marL="5940" marR="594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a:lnSpc>
                          <a:spcPct val="100000"/>
                        </a:lnSpc>
                      </a:pPr>
                      <a:r>
                        <a:rPr lang="zh-TW" sz="2400" b="1" strike="noStrike" spc="-1" dirty="0">
                          <a:solidFill>
                            <a:srgbClr val="000000"/>
                          </a:solidFill>
                          <a:latin typeface="微軟正黑體" panose="020B0604030504040204" pitchFamily="34" charset="-120"/>
                          <a:ea typeface="微軟正黑體" panose="020B0604030504040204" pitchFamily="34" charset="-120"/>
                        </a:rPr>
                        <a:t>合計</a:t>
                      </a:r>
                      <a:endParaRPr lang="en-US" sz="2400" b="1" strike="noStrike" spc="-1" dirty="0">
                        <a:latin typeface="微軟正黑體" panose="020B0604030504040204" pitchFamily="34" charset="-120"/>
                        <a:ea typeface="微軟正黑體" panose="020B0604030504040204" pitchFamily="34" charset="-120"/>
                      </a:endParaRPr>
                    </a:p>
                  </a:txBody>
                  <a:tcPr marL="5940" marR="594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extLst>
                  <a:ext uri="{0D108BD9-81ED-4DB2-BD59-A6C34878D82A}">
                    <a16:rowId xmlns:a16="http://schemas.microsoft.com/office/drawing/2014/main" val="10000"/>
                  </a:ext>
                </a:extLst>
              </a:tr>
              <a:tr h="538967">
                <a:tc>
                  <a:txBody>
                    <a:bodyPr/>
                    <a:lstStyle/>
                    <a:p>
                      <a:pPr algn="ctr" rtl="0" fontAlgn="ctr"/>
                      <a:r>
                        <a:rPr lang="zh-TW" altLang="en-US" sz="2700" b="0" i="0" u="none" strike="noStrike" dirty="0">
                          <a:solidFill>
                            <a:srgbClr val="333333"/>
                          </a:solidFill>
                          <a:effectLst/>
                          <a:latin typeface="微軟正黑體" panose="020B0604030504040204" pitchFamily="34" charset="-120"/>
                          <a:ea typeface="微軟正黑體" panose="020B0604030504040204" pitchFamily="34" charset="-120"/>
                        </a:rPr>
                        <a:t>臺中市</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12,567</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1,736</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1,891</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5,774</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1,426</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9,018</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32,412</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extLst>
                  <a:ext uri="{0D108BD9-81ED-4DB2-BD59-A6C34878D82A}">
                    <a16:rowId xmlns:a16="http://schemas.microsoft.com/office/drawing/2014/main" val="10001"/>
                  </a:ext>
                </a:extLst>
              </a:tr>
              <a:tr h="538967">
                <a:tc>
                  <a:txBody>
                    <a:bodyPr/>
                    <a:lstStyle/>
                    <a:p>
                      <a:pPr algn="ctr" rtl="0" fontAlgn="ctr"/>
                      <a:r>
                        <a:rPr lang="zh-TW" altLang="en-US" sz="2700" b="0" i="0" u="none" strike="noStrike" dirty="0">
                          <a:solidFill>
                            <a:srgbClr val="333333"/>
                          </a:solidFill>
                          <a:effectLst/>
                          <a:latin typeface="微軟正黑體" panose="020B0604030504040204" pitchFamily="34" charset="-120"/>
                          <a:ea typeface="微軟正黑體" panose="020B0604030504040204" pitchFamily="34" charset="-120"/>
                        </a:rPr>
                        <a:t>比率</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38.77%</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5.36%</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5.83%</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17.81%</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4.40%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27.82%</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extLst>
                  <a:ext uri="{0D108BD9-81ED-4DB2-BD59-A6C34878D82A}">
                    <a16:rowId xmlns:a16="http://schemas.microsoft.com/office/drawing/2014/main" val="10002"/>
                  </a:ext>
                </a:extLst>
              </a:tr>
              <a:tr h="538967">
                <a:tc>
                  <a:txBody>
                    <a:bodyPr/>
                    <a:lstStyle/>
                    <a:p>
                      <a:pPr algn="ctr" rtl="0" fontAlgn="ctr"/>
                      <a:r>
                        <a:rPr lang="zh-TW" altLang="en-US" sz="2700" b="0" i="0" u="none" strike="noStrike" dirty="0">
                          <a:solidFill>
                            <a:srgbClr val="333333"/>
                          </a:solidFill>
                          <a:effectLst/>
                          <a:latin typeface="微軟正黑體" panose="020B0604030504040204" pitchFamily="34" charset="-120"/>
                          <a:ea typeface="微軟正黑體" panose="020B0604030504040204" pitchFamily="34" charset="-120"/>
                        </a:rPr>
                        <a:t>新北市</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14,671</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2,031</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2,502</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6,823</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1,944</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11,584</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39,555</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3"/>
                  </a:ext>
                </a:extLst>
              </a:tr>
              <a:tr h="538967">
                <a:tc>
                  <a:txBody>
                    <a:bodyPr/>
                    <a:lstStyle/>
                    <a:p>
                      <a:pPr algn="ctr" rtl="0" fontAlgn="ctr"/>
                      <a:r>
                        <a:rPr lang="zh-TW" altLang="en-US" sz="2700" b="0" i="0" u="none" strike="noStrike" dirty="0">
                          <a:solidFill>
                            <a:srgbClr val="333333"/>
                          </a:solidFill>
                          <a:effectLst/>
                          <a:latin typeface="微軟正黑體" panose="020B0604030504040204" pitchFamily="34" charset="-120"/>
                          <a:ea typeface="微軟正黑體" panose="020B0604030504040204" pitchFamily="34" charset="-120"/>
                        </a:rPr>
                        <a:t>比率</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37.09%</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5.13%</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6.33%</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17.25%</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4.91%</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29.29%</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extLst>
                  <a:ext uri="{0D108BD9-81ED-4DB2-BD59-A6C34878D82A}">
                    <a16:rowId xmlns:a16="http://schemas.microsoft.com/office/drawing/2014/main" val="10004"/>
                  </a:ext>
                </a:extLst>
              </a:tr>
              <a:tr h="538967">
                <a:tc>
                  <a:txBody>
                    <a:bodyPr/>
                    <a:lstStyle/>
                    <a:p>
                      <a:pPr algn="ctr" rtl="0" fontAlgn="ctr"/>
                      <a:r>
                        <a:rPr lang="zh-TW" altLang="en-US" sz="2700" b="0" i="0" u="none" strike="noStrike" dirty="0">
                          <a:solidFill>
                            <a:srgbClr val="333333"/>
                          </a:solidFill>
                          <a:effectLst/>
                          <a:latin typeface="微軟正黑體" panose="020B0604030504040204" pitchFamily="34" charset="-120"/>
                          <a:ea typeface="微軟正黑體" panose="020B0604030504040204" pitchFamily="34" charset="-120"/>
                        </a:rPr>
                        <a:t>臺北市</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7,907</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1,485</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1,655</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4,214</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1,064</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7,076</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23,401</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extLst>
                  <a:ext uri="{0D108BD9-81ED-4DB2-BD59-A6C34878D82A}">
                    <a16:rowId xmlns:a16="http://schemas.microsoft.com/office/drawing/2014/main" val="10005"/>
                  </a:ext>
                </a:extLst>
              </a:tr>
              <a:tr h="538967">
                <a:tc>
                  <a:txBody>
                    <a:bodyPr/>
                    <a:lstStyle/>
                    <a:p>
                      <a:pPr algn="ctr" rtl="0" fontAlgn="ctr"/>
                      <a:r>
                        <a:rPr lang="zh-TW" altLang="en-US" sz="2700" b="0" i="0" u="none" strike="noStrike" dirty="0">
                          <a:solidFill>
                            <a:srgbClr val="333333"/>
                          </a:solidFill>
                          <a:effectLst/>
                          <a:latin typeface="微軟正黑體" panose="020B0604030504040204" pitchFamily="34" charset="-120"/>
                          <a:ea typeface="微軟正黑體" panose="020B0604030504040204" pitchFamily="34" charset="-120"/>
                        </a:rPr>
                        <a:t>比率</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33.79%</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6.35%</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7.07%</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18.01%</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4.55%</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30.24%</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extLst>
                  <a:ext uri="{0D108BD9-81ED-4DB2-BD59-A6C34878D82A}">
                    <a16:rowId xmlns:a16="http://schemas.microsoft.com/office/drawing/2014/main" val="10006"/>
                  </a:ext>
                </a:extLst>
              </a:tr>
              <a:tr h="538967">
                <a:tc>
                  <a:txBody>
                    <a:bodyPr/>
                    <a:lstStyle/>
                    <a:p>
                      <a:pPr algn="ctr" rtl="0" fontAlgn="ctr"/>
                      <a:r>
                        <a:rPr lang="zh-TW" altLang="en-US" sz="2700" b="0" i="0" u="none" strike="noStrike" dirty="0">
                          <a:solidFill>
                            <a:srgbClr val="333333"/>
                          </a:solidFill>
                          <a:effectLst/>
                          <a:latin typeface="微軟正黑體" panose="020B0604030504040204" pitchFamily="34" charset="-120"/>
                          <a:ea typeface="微軟正黑體" panose="020B0604030504040204" pitchFamily="34" charset="-120"/>
                        </a:rPr>
                        <a:t>桃園市</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9,946</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1,237</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1,480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3,862</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1,236</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9,039</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26,800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7"/>
                  </a:ext>
                </a:extLst>
              </a:tr>
              <a:tr h="538967">
                <a:tc>
                  <a:txBody>
                    <a:bodyPr/>
                    <a:lstStyle/>
                    <a:p>
                      <a:pPr algn="ctr" rtl="0" fontAlgn="ctr"/>
                      <a:r>
                        <a:rPr lang="zh-TW" altLang="en-US" sz="2700" b="0" i="0" u="none" strike="noStrike" dirty="0">
                          <a:solidFill>
                            <a:srgbClr val="333333"/>
                          </a:solidFill>
                          <a:effectLst/>
                          <a:latin typeface="微軟正黑體" panose="020B0604030504040204" pitchFamily="34" charset="-120"/>
                          <a:ea typeface="微軟正黑體" panose="020B0604030504040204" pitchFamily="34" charset="-120"/>
                        </a:rPr>
                        <a:t>比率</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37.11%</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4.62%</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5.52%</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14.41%</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4.61%</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33.73%</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extLst>
                  <a:ext uri="{0D108BD9-81ED-4DB2-BD59-A6C34878D82A}">
                    <a16:rowId xmlns:a16="http://schemas.microsoft.com/office/drawing/2014/main" val="10008"/>
                  </a:ext>
                </a:extLst>
              </a:tr>
              <a:tr h="538967">
                <a:tc>
                  <a:txBody>
                    <a:bodyPr/>
                    <a:lstStyle/>
                    <a:p>
                      <a:pPr algn="ctr" rtl="0" fontAlgn="ctr"/>
                      <a:r>
                        <a:rPr lang="zh-TW" altLang="en-US" sz="2700" b="0" i="0" u="none" strike="noStrike" dirty="0">
                          <a:solidFill>
                            <a:srgbClr val="333333"/>
                          </a:solidFill>
                          <a:effectLst/>
                          <a:latin typeface="微軟正黑體" panose="020B0604030504040204" pitchFamily="34" charset="-120"/>
                          <a:ea typeface="微軟正黑體" panose="020B0604030504040204" pitchFamily="34" charset="-120"/>
                        </a:rPr>
                        <a:t>臺南市</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5,940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1,057</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954</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2,937</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796</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6,953</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18,637</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47"/>
                    </a:solidFill>
                  </a:tcPr>
                </a:tc>
                <a:extLst>
                  <a:ext uri="{0D108BD9-81ED-4DB2-BD59-A6C34878D82A}">
                    <a16:rowId xmlns:a16="http://schemas.microsoft.com/office/drawing/2014/main" val="10009"/>
                  </a:ext>
                </a:extLst>
              </a:tr>
              <a:tr h="538967">
                <a:tc>
                  <a:txBody>
                    <a:bodyPr/>
                    <a:lstStyle/>
                    <a:p>
                      <a:pPr algn="ctr" rtl="0" fontAlgn="ctr"/>
                      <a:r>
                        <a:rPr lang="zh-TW" altLang="en-US" sz="2700" b="0" i="0" u="none" strike="noStrike" dirty="0">
                          <a:solidFill>
                            <a:srgbClr val="333333"/>
                          </a:solidFill>
                          <a:effectLst/>
                          <a:latin typeface="微軟正黑體" panose="020B0604030504040204" pitchFamily="34" charset="-120"/>
                          <a:ea typeface="微軟正黑體" panose="020B0604030504040204" pitchFamily="34" charset="-120"/>
                        </a:rPr>
                        <a:t>比率</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31.87%</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5.67%</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5.12%</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15.76%</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4.27%</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37.31%</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extLst>
                  <a:ext uri="{0D108BD9-81ED-4DB2-BD59-A6C34878D82A}">
                    <a16:rowId xmlns:a16="http://schemas.microsoft.com/office/drawing/2014/main" val="10010"/>
                  </a:ext>
                </a:extLst>
              </a:tr>
              <a:tr h="538967">
                <a:tc>
                  <a:txBody>
                    <a:bodyPr/>
                    <a:lstStyle/>
                    <a:p>
                      <a:pPr algn="ctr" rtl="0" fontAlgn="ctr"/>
                      <a:r>
                        <a:rPr lang="zh-TW" altLang="en-US" sz="2700" b="0" i="0" u="none" strike="noStrike" dirty="0">
                          <a:solidFill>
                            <a:srgbClr val="333333"/>
                          </a:solidFill>
                          <a:effectLst/>
                          <a:latin typeface="微軟正黑體" panose="020B0604030504040204" pitchFamily="34" charset="-120"/>
                          <a:ea typeface="微軟正黑體" panose="020B0604030504040204" pitchFamily="34" charset="-120"/>
                        </a:rPr>
                        <a:t>高雄市</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12,223</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2,108</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2,166</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5,738</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1,070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10,236</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33,541</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11"/>
                  </a:ext>
                </a:extLst>
              </a:tr>
              <a:tr h="538967">
                <a:tc>
                  <a:txBody>
                    <a:bodyPr/>
                    <a:lstStyle/>
                    <a:p>
                      <a:pPr algn="ctr" rtl="0" fontAlgn="ctr"/>
                      <a:r>
                        <a:rPr lang="zh-TW" altLang="en-US" sz="2700" b="0" i="0" u="none" strike="noStrike" dirty="0">
                          <a:solidFill>
                            <a:srgbClr val="333333"/>
                          </a:solidFill>
                          <a:effectLst/>
                          <a:latin typeface="微軟正黑體" panose="020B0604030504040204" pitchFamily="34" charset="-120"/>
                          <a:ea typeface="微軟正黑體" panose="020B0604030504040204" pitchFamily="34" charset="-120"/>
                        </a:rPr>
                        <a:t>比率</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36.44%</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6.28%</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6.46%</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17.11%</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3.19%</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30.52%</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extLst>
                  <a:ext uri="{0D108BD9-81ED-4DB2-BD59-A6C34878D82A}">
                    <a16:rowId xmlns:a16="http://schemas.microsoft.com/office/drawing/2014/main" val="10012"/>
                  </a:ext>
                </a:extLst>
              </a:tr>
              <a:tr h="538967">
                <a:tc>
                  <a:txBody>
                    <a:bodyPr/>
                    <a:lstStyle/>
                    <a:p>
                      <a:pPr algn="ctr" rtl="0" fontAlgn="ctr"/>
                      <a:r>
                        <a:rPr lang="zh-TW" altLang="en-US" sz="2700" b="0" i="0" u="none" strike="noStrike" dirty="0">
                          <a:solidFill>
                            <a:srgbClr val="333333"/>
                          </a:solidFill>
                          <a:effectLst/>
                          <a:latin typeface="微軟正黑體" panose="020B0604030504040204" pitchFamily="34" charset="-120"/>
                          <a:ea typeface="微軟正黑體" panose="020B0604030504040204" pitchFamily="34" charset="-120"/>
                        </a:rPr>
                        <a:t>全國</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89,071</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13,940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14,753</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43,190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10,442</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76,059</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247,455</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extLst>
                  <a:ext uri="{0D108BD9-81ED-4DB2-BD59-A6C34878D82A}">
                    <a16:rowId xmlns:a16="http://schemas.microsoft.com/office/drawing/2014/main" val="10013"/>
                  </a:ext>
                </a:extLst>
              </a:tr>
              <a:tr h="538967">
                <a:tc>
                  <a:txBody>
                    <a:bodyPr/>
                    <a:lstStyle/>
                    <a:p>
                      <a:pPr algn="ctr" rtl="0" fontAlgn="ctr"/>
                      <a:r>
                        <a:rPr lang="zh-TW" altLang="en-US" sz="2700" b="0" i="0" u="none" strike="noStrike" dirty="0">
                          <a:solidFill>
                            <a:srgbClr val="333333"/>
                          </a:solidFill>
                          <a:effectLst/>
                          <a:latin typeface="微軟正黑體" panose="020B0604030504040204" pitchFamily="34" charset="-120"/>
                          <a:ea typeface="微軟正黑體" panose="020B0604030504040204" pitchFamily="34" charset="-120"/>
                        </a:rPr>
                        <a:t>比率</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35.99%</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5.63%</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5.96%</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17.45%</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4.22%</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30.74%</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tc>
                  <a:txBody>
                    <a:bodyPr/>
                    <a:lstStyle/>
                    <a:p>
                      <a:pPr algn="ctr" rtl="0" fontAlgn="ctr"/>
                      <a:r>
                        <a:rPr lang="en-US" altLang="zh-TW" sz="27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14288" marR="14288" marT="14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BD3"/>
                    </a:solidFill>
                  </a:tcPr>
                </a:tc>
                <a:extLst>
                  <a:ext uri="{0D108BD9-81ED-4DB2-BD59-A6C34878D82A}">
                    <a16:rowId xmlns:a16="http://schemas.microsoft.com/office/drawing/2014/main" val="10014"/>
                  </a:ext>
                </a:extLst>
              </a:tr>
            </a:tbl>
          </a:graphicData>
        </a:graphic>
      </p:graphicFrame>
      <p:sp>
        <p:nvSpPr>
          <p:cNvPr id="641" name="矩形 6"/>
          <p:cNvSpPr/>
          <p:nvPr/>
        </p:nvSpPr>
        <p:spPr>
          <a:xfrm>
            <a:off x="151902" y="2479796"/>
            <a:ext cx="17909640" cy="1077686"/>
          </a:xfrm>
          <a:prstGeom prst="rect">
            <a:avLst/>
          </a:prstGeom>
          <a:noFill/>
          <a:ln w="38100">
            <a:solidFill>
              <a:srgbClr val="FF0000"/>
            </a:solidFill>
          </a:ln>
        </p:spPr>
        <p:style>
          <a:lnRef idx="2">
            <a:schemeClr val="accent6"/>
          </a:lnRef>
          <a:fillRef idx="1">
            <a:schemeClr val="lt1"/>
          </a:fillRef>
          <a:effectRef idx="0">
            <a:schemeClr val="accent6"/>
          </a:effectRef>
          <a:fontRef idx="minor"/>
        </p:style>
      </p:sp>
      <p:sp>
        <p:nvSpPr>
          <p:cNvPr id="642" name="矩形 7"/>
          <p:cNvSpPr/>
          <p:nvPr/>
        </p:nvSpPr>
        <p:spPr>
          <a:xfrm>
            <a:off x="133796" y="8855060"/>
            <a:ext cx="17899920" cy="1152921"/>
          </a:xfrm>
          <a:prstGeom prst="rect">
            <a:avLst/>
          </a:prstGeom>
          <a:noFill/>
          <a:ln w="38100">
            <a:solidFill>
              <a:srgbClr val="FF0000"/>
            </a:solidFill>
          </a:ln>
        </p:spPr>
        <p:style>
          <a:lnRef idx="2">
            <a:schemeClr val="accent6"/>
          </a:lnRef>
          <a:fillRef idx="1">
            <a:schemeClr val="lt1"/>
          </a:fillRef>
          <a:effectRef idx="0">
            <a:schemeClr val="accent6"/>
          </a:effectRef>
          <a:fontRef idx="minor"/>
        </p:style>
      </p:sp>
      <p:sp>
        <p:nvSpPr>
          <p:cNvPr id="2" name="矩形 1">
            <a:extLst>
              <a:ext uri="{FF2B5EF4-FFF2-40B4-BE49-F238E27FC236}">
                <a16:creationId xmlns:a16="http://schemas.microsoft.com/office/drawing/2014/main" id="{0F2E08FA-3955-4253-99F2-B291844B86CE}"/>
              </a:ext>
            </a:extLst>
          </p:cNvPr>
          <p:cNvSpPr/>
          <p:nvPr/>
        </p:nvSpPr>
        <p:spPr>
          <a:xfrm>
            <a:off x="4445668" y="3451977"/>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1</a:t>
            </a:r>
            <a:endParaRPr lang="zh-TW" altLang="en-US" sz="3750" b="1" dirty="0">
              <a:ln/>
              <a:solidFill>
                <a:srgbClr val="FF0000"/>
              </a:solidFill>
            </a:endParaRPr>
          </a:p>
        </p:txBody>
      </p:sp>
      <p:sp>
        <p:nvSpPr>
          <p:cNvPr id="7" name="矩形 6">
            <a:extLst>
              <a:ext uri="{FF2B5EF4-FFF2-40B4-BE49-F238E27FC236}">
                <a16:creationId xmlns:a16="http://schemas.microsoft.com/office/drawing/2014/main" id="{69FD7048-1D78-4ADD-B021-3C70553B3C31}"/>
              </a:ext>
            </a:extLst>
          </p:cNvPr>
          <p:cNvSpPr/>
          <p:nvPr/>
        </p:nvSpPr>
        <p:spPr>
          <a:xfrm>
            <a:off x="4359460" y="2413068"/>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2</a:t>
            </a:r>
          </a:p>
        </p:txBody>
      </p:sp>
      <p:sp>
        <p:nvSpPr>
          <p:cNvPr id="8" name="矩形 7">
            <a:extLst>
              <a:ext uri="{FF2B5EF4-FFF2-40B4-BE49-F238E27FC236}">
                <a16:creationId xmlns:a16="http://schemas.microsoft.com/office/drawing/2014/main" id="{84B5EAC9-480F-4841-8E16-53CE27AC0F5B}"/>
              </a:ext>
            </a:extLst>
          </p:cNvPr>
          <p:cNvSpPr/>
          <p:nvPr/>
        </p:nvSpPr>
        <p:spPr>
          <a:xfrm>
            <a:off x="4359460" y="7799501"/>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3</a:t>
            </a:r>
          </a:p>
        </p:txBody>
      </p:sp>
      <p:sp>
        <p:nvSpPr>
          <p:cNvPr id="9" name="矩形 8">
            <a:extLst>
              <a:ext uri="{FF2B5EF4-FFF2-40B4-BE49-F238E27FC236}">
                <a16:creationId xmlns:a16="http://schemas.microsoft.com/office/drawing/2014/main" id="{4AC4120B-AB97-4713-9210-E54C516CC2C0}"/>
              </a:ext>
            </a:extLst>
          </p:cNvPr>
          <p:cNvSpPr/>
          <p:nvPr/>
        </p:nvSpPr>
        <p:spPr>
          <a:xfrm>
            <a:off x="10572006" y="3434740"/>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1</a:t>
            </a:r>
            <a:endParaRPr lang="zh-TW" altLang="en-US" sz="3750" b="1" dirty="0">
              <a:ln/>
              <a:solidFill>
                <a:srgbClr val="FF0000"/>
              </a:solidFill>
            </a:endParaRPr>
          </a:p>
        </p:txBody>
      </p:sp>
      <p:sp>
        <p:nvSpPr>
          <p:cNvPr id="10" name="矩形 9">
            <a:extLst>
              <a:ext uri="{FF2B5EF4-FFF2-40B4-BE49-F238E27FC236}">
                <a16:creationId xmlns:a16="http://schemas.microsoft.com/office/drawing/2014/main" id="{8CBF7301-2976-45F7-8A77-6496A6AE1C14}"/>
              </a:ext>
            </a:extLst>
          </p:cNvPr>
          <p:cNvSpPr/>
          <p:nvPr/>
        </p:nvSpPr>
        <p:spPr>
          <a:xfrm>
            <a:off x="10595391" y="2402277"/>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2</a:t>
            </a:r>
          </a:p>
        </p:txBody>
      </p:sp>
      <p:sp>
        <p:nvSpPr>
          <p:cNvPr id="11" name="矩形 10">
            <a:extLst>
              <a:ext uri="{FF2B5EF4-FFF2-40B4-BE49-F238E27FC236}">
                <a16:creationId xmlns:a16="http://schemas.microsoft.com/office/drawing/2014/main" id="{E9D10D3C-6342-41CE-B0F5-FCCE08107DA6}"/>
              </a:ext>
            </a:extLst>
          </p:cNvPr>
          <p:cNvSpPr/>
          <p:nvPr/>
        </p:nvSpPr>
        <p:spPr>
          <a:xfrm>
            <a:off x="10489646" y="7757744"/>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3</a:t>
            </a:r>
          </a:p>
        </p:txBody>
      </p:sp>
      <p:sp>
        <p:nvSpPr>
          <p:cNvPr id="12" name="矩形 11">
            <a:extLst>
              <a:ext uri="{FF2B5EF4-FFF2-40B4-BE49-F238E27FC236}">
                <a16:creationId xmlns:a16="http://schemas.microsoft.com/office/drawing/2014/main" id="{BD41A92C-DBF8-4FF8-9DF9-691220542EE5}"/>
              </a:ext>
            </a:extLst>
          </p:cNvPr>
          <p:cNvSpPr/>
          <p:nvPr/>
        </p:nvSpPr>
        <p:spPr>
          <a:xfrm>
            <a:off x="6357506" y="7781636"/>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1</a:t>
            </a:r>
            <a:endParaRPr lang="zh-TW" altLang="en-US" sz="3750" b="1" dirty="0">
              <a:ln/>
              <a:solidFill>
                <a:srgbClr val="FF0000"/>
              </a:solidFill>
            </a:endParaRPr>
          </a:p>
        </p:txBody>
      </p:sp>
      <p:sp>
        <p:nvSpPr>
          <p:cNvPr id="13" name="矩形 12">
            <a:extLst>
              <a:ext uri="{FF2B5EF4-FFF2-40B4-BE49-F238E27FC236}">
                <a16:creationId xmlns:a16="http://schemas.microsoft.com/office/drawing/2014/main" id="{53E9F295-81A4-4389-8251-F9A9D2CAFB47}"/>
              </a:ext>
            </a:extLst>
          </p:cNvPr>
          <p:cNvSpPr/>
          <p:nvPr/>
        </p:nvSpPr>
        <p:spPr>
          <a:xfrm>
            <a:off x="6357506" y="3451977"/>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2</a:t>
            </a:r>
          </a:p>
        </p:txBody>
      </p:sp>
      <p:sp>
        <p:nvSpPr>
          <p:cNvPr id="14" name="矩形 13">
            <a:extLst>
              <a:ext uri="{FF2B5EF4-FFF2-40B4-BE49-F238E27FC236}">
                <a16:creationId xmlns:a16="http://schemas.microsoft.com/office/drawing/2014/main" id="{FBF28877-C851-4DF3-9C9B-A66485CEA504}"/>
              </a:ext>
            </a:extLst>
          </p:cNvPr>
          <p:cNvSpPr/>
          <p:nvPr/>
        </p:nvSpPr>
        <p:spPr>
          <a:xfrm>
            <a:off x="6252065" y="2368791"/>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3</a:t>
            </a:r>
          </a:p>
        </p:txBody>
      </p:sp>
      <p:sp>
        <p:nvSpPr>
          <p:cNvPr id="15" name="矩形 14">
            <a:extLst>
              <a:ext uri="{FF2B5EF4-FFF2-40B4-BE49-F238E27FC236}">
                <a16:creationId xmlns:a16="http://schemas.microsoft.com/office/drawing/2014/main" id="{DD0FA911-E93D-44DC-8229-2B1AF05ECECC}"/>
              </a:ext>
            </a:extLst>
          </p:cNvPr>
          <p:cNvSpPr/>
          <p:nvPr/>
        </p:nvSpPr>
        <p:spPr>
          <a:xfrm>
            <a:off x="8485849" y="3465528"/>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1</a:t>
            </a:r>
            <a:endParaRPr lang="zh-TW" altLang="en-US" sz="3750" b="1" dirty="0">
              <a:ln/>
              <a:solidFill>
                <a:srgbClr val="FF0000"/>
              </a:solidFill>
            </a:endParaRPr>
          </a:p>
        </p:txBody>
      </p:sp>
      <p:sp>
        <p:nvSpPr>
          <p:cNvPr id="16" name="矩形 15">
            <a:extLst>
              <a:ext uri="{FF2B5EF4-FFF2-40B4-BE49-F238E27FC236}">
                <a16:creationId xmlns:a16="http://schemas.microsoft.com/office/drawing/2014/main" id="{FAB6E74C-4EF2-401D-BECD-F441808DFFDA}"/>
              </a:ext>
            </a:extLst>
          </p:cNvPr>
          <p:cNvSpPr/>
          <p:nvPr/>
        </p:nvSpPr>
        <p:spPr>
          <a:xfrm>
            <a:off x="8458409" y="7765201"/>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2</a:t>
            </a:r>
          </a:p>
        </p:txBody>
      </p:sp>
      <p:sp>
        <p:nvSpPr>
          <p:cNvPr id="17" name="矩形 16">
            <a:extLst>
              <a:ext uri="{FF2B5EF4-FFF2-40B4-BE49-F238E27FC236}">
                <a16:creationId xmlns:a16="http://schemas.microsoft.com/office/drawing/2014/main" id="{65C58693-812F-47ED-BBAE-1D4F99FB468F}"/>
              </a:ext>
            </a:extLst>
          </p:cNvPr>
          <p:cNvSpPr/>
          <p:nvPr/>
        </p:nvSpPr>
        <p:spPr>
          <a:xfrm>
            <a:off x="8423728" y="2442029"/>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3</a:t>
            </a:r>
          </a:p>
        </p:txBody>
      </p:sp>
      <p:sp>
        <p:nvSpPr>
          <p:cNvPr id="21" name="矩形 20">
            <a:extLst>
              <a:ext uri="{FF2B5EF4-FFF2-40B4-BE49-F238E27FC236}">
                <a16:creationId xmlns:a16="http://schemas.microsoft.com/office/drawing/2014/main" id="{0DCBE895-5AA0-450F-894D-1EBAA1DBAA76}"/>
              </a:ext>
            </a:extLst>
          </p:cNvPr>
          <p:cNvSpPr/>
          <p:nvPr/>
        </p:nvSpPr>
        <p:spPr>
          <a:xfrm>
            <a:off x="12487996" y="3434740"/>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1</a:t>
            </a:r>
            <a:endParaRPr lang="zh-TW" altLang="en-US" sz="3750" b="1" dirty="0">
              <a:ln/>
              <a:solidFill>
                <a:srgbClr val="FF0000"/>
              </a:solidFill>
            </a:endParaRPr>
          </a:p>
        </p:txBody>
      </p:sp>
      <p:sp>
        <p:nvSpPr>
          <p:cNvPr id="22" name="矩形 21">
            <a:extLst>
              <a:ext uri="{FF2B5EF4-FFF2-40B4-BE49-F238E27FC236}">
                <a16:creationId xmlns:a16="http://schemas.microsoft.com/office/drawing/2014/main" id="{3F91A55F-B0E5-49DE-AF60-E42D567E7EFD}"/>
              </a:ext>
            </a:extLst>
          </p:cNvPr>
          <p:cNvSpPr/>
          <p:nvPr/>
        </p:nvSpPr>
        <p:spPr>
          <a:xfrm>
            <a:off x="12487996" y="2379181"/>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2</a:t>
            </a:r>
          </a:p>
        </p:txBody>
      </p:sp>
      <p:sp>
        <p:nvSpPr>
          <p:cNvPr id="23" name="矩形 22">
            <a:extLst>
              <a:ext uri="{FF2B5EF4-FFF2-40B4-BE49-F238E27FC236}">
                <a16:creationId xmlns:a16="http://schemas.microsoft.com/office/drawing/2014/main" id="{47101027-6F75-47D4-8696-04913BF2F09A}"/>
              </a:ext>
            </a:extLst>
          </p:cNvPr>
          <p:cNvSpPr/>
          <p:nvPr/>
        </p:nvSpPr>
        <p:spPr>
          <a:xfrm>
            <a:off x="12487996" y="5607139"/>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3</a:t>
            </a:r>
          </a:p>
        </p:txBody>
      </p:sp>
      <p:sp>
        <p:nvSpPr>
          <p:cNvPr id="24" name="矩形 23">
            <a:extLst>
              <a:ext uri="{FF2B5EF4-FFF2-40B4-BE49-F238E27FC236}">
                <a16:creationId xmlns:a16="http://schemas.microsoft.com/office/drawing/2014/main" id="{8E6E71D6-A3DF-4F68-BC64-773A18882D8F}"/>
              </a:ext>
            </a:extLst>
          </p:cNvPr>
          <p:cNvSpPr/>
          <p:nvPr/>
        </p:nvSpPr>
        <p:spPr>
          <a:xfrm>
            <a:off x="14691453" y="3482440"/>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1</a:t>
            </a:r>
            <a:endParaRPr lang="zh-TW" altLang="en-US" sz="3750" b="1" dirty="0">
              <a:ln/>
              <a:solidFill>
                <a:srgbClr val="FF0000"/>
              </a:solidFill>
            </a:endParaRPr>
          </a:p>
        </p:txBody>
      </p:sp>
      <p:sp>
        <p:nvSpPr>
          <p:cNvPr id="25" name="矩形 24">
            <a:extLst>
              <a:ext uri="{FF2B5EF4-FFF2-40B4-BE49-F238E27FC236}">
                <a16:creationId xmlns:a16="http://schemas.microsoft.com/office/drawing/2014/main" id="{F5B2021B-95BE-4C77-AB32-D363029BF749}"/>
              </a:ext>
            </a:extLst>
          </p:cNvPr>
          <p:cNvSpPr/>
          <p:nvPr/>
        </p:nvSpPr>
        <p:spPr>
          <a:xfrm>
            <a:off x="14691453" y="7761822"/>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2</a:t>
            </a:r>
          </a:p>
        </p:txBody>
      </p:sp>
      <p:sp>
        <p:nvSpPr>
          <p:cNvPr id="26" name="矩形 25">
            <a:extLst>
              <a:ext uri="{FF2B5EF4-FFF2-40B4-BE49-F238E27FC236}">
                <a16:creationId xmlns:a16="http://schemas.microsoft.com/office/drawing/2014/main" id="{00F8EA4E-C72D-4A91-9B50-94E3B936AA5C}"/>
              </a:ext>
            </a:extLst>
          </p:cNvPr>
          <p:cNvSpPr/>
          <p:nvPr/>
        </p:nvSpPr>
        <p:spPr>
          <a:xfrm>
            <a:off x="14691453" y="5627102"/>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3</a:t>
            </a:r>
          </a:p>
        </p:txBody>
      </p:sp>
      <p:sp>
        <p:nvSpPr>
          <p:cNvPr id="27" name="矩形 26">
            <a:extLst>
              <a:ext uri="{FF2B5EF4-FFF2-40B4-BE49-F238E27FC236}">
                <a16:creationId xmlns:a16="http://schemas.microsoft.com/office/drawing/2014/main" id="{7E89F8AA-7D9F-4C9B-AAA4-1C9FC3F3EA8C}"/>
              </a:ext>
            </a:extLst>
          </p:cNvPr>
          <p:cNvSpPr/>
          <p:nvPr/>
        </p:nvSpPr>
        <p:spPr>
          <a:xfrm>
            <a:off x="17280333" y="3465528"/>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1</a:t>
            </a:r>
            <a:endParaRPr lang="zh-TW" altLang="en-US" sz="3750" b="1" dirty="0">
              <a:ln/>
              <a:solidFill>
                <a:srgbClr val="FF0000"/>
              </a:solidFill>
            </a:endParaRPr>
          </a:p>
        </p:txBody>
      </p:sp>
      <p:sp>
        <p:nvSpPr>
          <p:cNvPr id="28" name="矩形 27">
            <a:extLst>
              <a:ext uri="{FF2B5EF4-FFF2-40B4-BE49-F238E27FC236}">
                <a16:creationId xmlns:a16="http://schemas.microsoft.com/office/drawing/2014/main" id="{30FDFC0B-48AA-4431-9C68-04855BB939AC}"/>
              </a:ext>
            </a:extLst>
          </p:cNvPr>
          <p:cNvSpPr/>
          <p:nvPr/>
        </p:nvSpPr>
        <p:spPr>
          <a:xfrm>
            <a:off x="17267344" y="7781636"/>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2</a:t>
            </a:r>
          </a:p>
        </p:txBody>
      </p:sp>
      <p:sp>
        <p:nvSpPr>
          <p:cNvPr id="29" name="矩形 28">
            <a:extLst>
              <a:ext uri="{FF2B5EF4-FFF2-40B4-BE49-F238E27FC236}">
                <a16:creationId xmlns:a16="http://schemas.microsoft.com/office/drawing/2014/main" id="{6D1EE6CC-FB51-4321-A00B-7EF773488205}"/>
              </a:ext>
            </a:extLst>
          </p:cNvPr>
          <p:cNvSpPr/>
          <p:nvPr/>
        </p:nvSpPr>
        <p:spPr>
          <a:xfrm>
            <a:off x="17219454" y="2392104"/>
            <a:ext cx="814262" cy="715581"/>
          </a:xfrm>
          <a:prstGeom prst="rect">
            <a:avLst/>
          </a:prstGeom>
          <a:noFill/>
        </p:spPr>
        <p:txBody>
          <a:bodyPr wrap="square" lIns="137160" tIns="68580" rIns="137160" bIns="6858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3750" b="1" dirty="0">
                <a:ln/>
                <a:solidFill>
                  <a:srgbClr val="FF0000"/>
                </a:solidFill>
              </a:rPr>
              <a:t>3</a:t>
            </a:r>
          </a:p>
        </p:txBody>
      </p:sp>
      <p:sp>
        <p:nvSpPr>
          <p:cNvPr id="3" name="文字方塊 2">
            <a:extLst>
              <a:ext uri="{FF2B5EF4-FFF2-40B4-BE49-F238E27FC236}">
                <a16:creationId xmlns:a16="http://schemas.microsoft.com/office/drawing/2014/main" id="{27F6EAB8-65F4-4979-B46D-C3420DE1EA4D}"/>
              </a:ext>
            </a:extLst>
          </p:cNvPr>
          <p:cNvSpPr txBox="1"/>
          <p:nvPr/>
        </p:nvSpPr>
        <p:spPr>
          <a:xfrm>
            <a:off x="16627264" y="574555"/>
            <a:ext cx="1280160" cy="400110"/>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單位：件</a:t>
            </a:r>
          </a:p>
        </p:txBody>
      </p:sp>
      <p:cxnSp>
        <p:nvCxnSpPr>
          <p:cNvPr id="19" name="直線接點 18">
            <a:extLst>
              <a:ext uri="{FF2B5EF4-FFF2-40B4-BE49-F238E27FC236}">
                <a16:creationId xmlns:a16="http://schemas.microsoft.com/office/drawing/2014/main" id="{79042661-4F30-E37A-2CCB-A3BFF8F0A7BD}"/>
              </a:ext>
            </a:extLst>
          </p:cNvPr>
          <p:cNvCxnSpPr/>
          <p:nvPr/>
        </p:nvCxnSpPr>
        <p:spPr>
          <a:xfrm>
            <a:off x="151902" y="1007640"/>
            <a:ext cx="2911338" cy="1434389"/>
          </a:xfrm>
          <a:prstGeom prst="line">
            <a:avLst/>
          </a:prstGeom>
          <a:ln>
            <a:solidFill>
              <a:srgbClr val="FF9999"/>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66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41"/>
                                        </p:tgtEl>
                                        <p:attrNameLst>
                                          <p:attrName>style.visibility</p:attrName>
                                        </p:attrNameLst>
                                      </p:cBhvr>
                                      <p:to>
                                        <p:strVal val="visible"/>
                                      </p:to>
                                    </p:set>
                                    <p:animEffect transition="in" filter="box(in)">
                                      <p:cBhvr additive="repl">
                                        <p:cTn id="7" dur="500"/>
                                        <p:tgtEl>
                                          <p:spTgt spid="6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42"/>
                                        </p:tgtEl>
                                        <p:attrNameLst>
                                          <p:attrName>style.visibility</p:attrName>
                                        </p:attrNameLst>
                                      </p:cBhvr>
                                      <p:to>
                                        <p:strVal val="visible"/>
                                      </p:to>
                                    </p:set>
                                    <p:animEffect transition="in" filter="box(in)">
                                      <p:cBhvr additive="repl">
                                        <p:cTn id="12" dur="500"/>
                                        <p:tgtEl>
                                          <p:spTgt spid="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手繪多邊形: 圖案 3"/>
          <p:cNvSpPr/>
          <p:nvPr/>
        </p:nvSpPr>
        <p:spPr>
          <a:xfrm>
            <a:off x="-654253" y="599882"/>
            <a:ext cx="17849846" cy="2854189"/>
          </a:xfrm>
          <a:custGeom>
            <a:avLst/>
            <a:gdLst>
              <a:gd name="f0" fmla="val 10800000"/>
              <a:gd name="f1" fmla="val 5400000"/>
              <a:gd name="f2" fmla="val 180"/>
              <a:gd name="f3" fmla="val w"/>
              <a:gd name="f4" fmla="val h"/>
              <a:gd name="f5" fmla="val 0"/>
              <a:gd name="f6" fmla="val 11364463"/>
              <a:gd name="f7" fmla="val 5717969"/>
              <a:gd name="f8" fmla="val 571797"/>
              <a:gd name="f9" fmla="val 256002"/>
              <a:gd name="f10" fmla="val 10792666"/>
              <a:gd name="f11" fmla="val 11108461"/>
              <a:gd name="f12" fmla="val 5146172"/>
              <a:gd name="f13" fmla="val 5461967"/>
              <a:gd name="f14" fmla="+- 0 0 -360"/>
              <a:gd name="f15" fmla="+- 0 0 -90"/>
              <a:gd name="f16" fmla="+- 0 0 -180"/>
              <a:gd name="f17" fmla="+- 0 0 -270"/>
              <a:gd name="f18" fmla="*/ f3 1 11364463"/>
              <a:gd name="f19" fmla="*/ f4 1 5717969"/>
              <a:gd name="f20" fmla="+- f7 0 f5"/>
              <a:gd name="f21" fmla="+- f6 0 f5"/>
              <a:gd name="f22" fmla="*/ f14 f0 1"/>
              <a:gd name="f23" fmla="*/ f15 f0 1"/>
              <a:gd name="f24" fmla="*/ f16 f0 1"/>
              <a:gd name="f25" fmla="*/ f17 f0 1"/>
              <a:gd name="f26" fmla="*/ f21 1 11364463"/>
              <a:gd name="f27" fmla="*/ f20 1 5717969"/>
              <a:gd name="f28" fmla="*/ 5682235 f21 1"/>
              <a:gd name="f29" fmla="*/ 0 f20 1"/>
              <a:gd name="f30" fmla="*/ 11364467 f21 1"/>
              <a:gd name="f31" fmla="*/ 2858989 f20 1"/>
              <a:gd name="f32" fmla="*/ 5717977 f20 1"/>
              <a:gd name="f33" fmla="*/ 0 f21 1"/>
              <a:gd name="f34" fmla="*/ 571797 f20 1"/>
              <a:gd name="f35" fmla="*/ 571797 f21 1"/>
              <a:gd name="f36" fmla="*/ 10792670 f21 1"/>
              <a:gd name="f37" fmla="*/ 5146180 f20 1"/>
              <a:gd name="f38" fmla="*/ 11364463 f21 1"/>
              <a:gd name="f39" fmla="*/ 5717969 f20 1"/>
              <a:gd name="f40" fmla="*/ f22 1 f2"/>
              <a:gd name="f41" fmla="*/ f23 1 f2"/>
              <a:gd name="f42" fmla="*/ f24 1 f2"/>
              <a:gd name="f43" fmla="*/ f25 1 f2"/>
              <a:gd name="f44" fmla="*/ f28 1 11364463"/>
              <a:gd name="f45" fmla="*/ f29 1 5717969"/>
              <a:gd name="f46" fmla="*/ f30 1 11364463"/>
              <a:gd name="f47" fmla="*/ f31 1 5717969"/>
              <a:gd name="f48" fmla="*/ f32 1 5717969"/>
              <a:gd name="f49" fmla="*/ f33 1 11364463"/>
              <a:gd name="f50" fmla="*/ f34 1 5717969"/>
              <a:gd name="f51" fmla="*/ f35 1 11364463"/>
              <a:gd name="f52" fmla="*/ f36 1 11364463"/>
              <a:gd name="f53" fmla="*/ f37 1 5717969"/>
              <a:gd name="f54" fmla="*/ f38 1 11364463"/>
              <a:gd name="f55" fmla="*/ f39 1 5717969"/>
              <a:gd name="f56" fmla="+- f40 0 f1"/>
              <a:gd name="f57" fmla="+- f41 0 f1"/>
              <a:gd name="f58" fmla="+- f42 0 f1"/>
              <a:gd name="f59" fmla="+- f43 0 f1"/>
              <a:gd name="f60" fmla="*/ f44 1 f26"/>
              <a:gd name="f61" fmla="*/ f45 1 f27"/>
              <a:gd name="f62" fmla="*/ f46 1 f26"/>
              <a:gd name="f63" fmla="*/ f47 1 f27"/>
              <a:gd name="f64" fmla="*/ f48 1 f27"/>
              <a:gd name="f65" fmla="*/ f49 1 f26"/>
              <a:gd name="f66" fmla="*/ f50 1 f27"/>
              <a:gd name="f67" fmla="*/ f51 1 f26"/>
              <a:gd name="f68" fmla="*/ f52 1 f26"/>
              <a:gd name="f69" fmla="*/ f53 1 f27"/>
              <a:gd name="f70" fmla="*/ f54 1 f26"/>
              <a:gd name="f71" fmla="*/ f55 1 f27"/>
              <a:gd name="f72" fmla="*/ f65 f18 1"/>
              <a:gd name="f73" fmla="*/ f70 f18 1"/>
              <a:gd name="f74" fmla="*/ f71 f19 1"/>
              <a:gd name="f75" fmla="*/ f61 f19 1"/>
              <a:gd name="f76" fmla="*/ f60 f18 1"/>
              <a:gd name="f77" fmla="*/ f62 f18 1"/>
              <a:gd name="f78" fmla="*/ f63 f19 1"/>
              <a:gd name="f79" fmla="*/ f64 f19 1"/>
              <a:gd name="f80" fmla="*/ f66 f19 1"/>
              <a:gd name="f81" fmla="*/ f67 f18 1"/>
              <a:gd name="f82" fmla="*/ f68 f18 1"/>
              <a:gd name="f83" fmla="*/ f69 f19 1"/>
            </a:gdLst>
            <a:ahLst/>
            <a:cxnLst>
              <a:cxn ang="3cd4">
                <a:pos x="hc" y="t"/>
              </a:cxn>
              <a:cxn ang="0">
                <a:pos x="r" y="vc"/>
              </a:cxn>
              <a:cxn ang="cd4">
                <a:pos x="hc" y="b"/>
              </a:cxn>
              <a:cxn ang="cd2">
                <a:pos x="l" y="vc"/>
              </a:cxn>
              <a:cxn ang="f56">
                <a:pos x="f76" y="f75"/>
              </a:cxn>
              <a:cxn ang="f57">
                <a:pos x="f77" y="f78"/>
              </a:cxn>
              <a:cxn ang="f58">
                <a:pos x="f76" y="f79"/>
              </a:cxn>
              <a:cxn ang="f59">
                <a:pos x="f72" y="f78"/>
              </a:cxn>
              <a:cxn ang="f57">
                <a:pos x="f72" y="f80"/>
              </a:cxn>
              <a:cxn ang="f57">
                <a:pos x="f81" y="f75"/>
              </a:cxn>
              <a:cxn ang="f57">
                <a:pos x="f82" y="f75"/>
              </a:cxn>
              <a:cxn ang="f57">
                <a:pos x="f77" y="f80"/>
              </a:cxn>
              <a:cxn ang="f57">
                <a:pos x="f77" y="f83"/>
              </a:cxn>
              <a:cxn ang="f57">
                <a:pos x="f82" y="f79"/>
              </a:cxn>
              <a:cxn ang="f57">
                <a:pos x="f81" y="f79"/>
              </a:cxn>
              <a:cxn ang="f57">
                <a:pos x="f72" y="f83"/>
              </a:cxn>
              <a:cxn ang="f57">
                <a:pos x="f72" y="f80"/>
              </a:cxn>
            </a:cxnLst>
            <a:rect l="f72" t="f75" r="f73" b="f74"/>
            <a:pathLst>
              <a:path w="11364463" h="5717969">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noFill/>
          <a:ln cap="flat">
            <a:noFill/>
            <a:prstDash val="solid"/>
          </a:ln>
        </p:spPr>
        <p:txBody>
          <a:bodyPr vert="horz" wrap="square" lIns="205740" tIns="205740" rIns="205740" bIns="6209598" anchor="ctr" anchorCtr="1" compatLnSpc="1">
            <a:noAutofit/>
          </a:bodyPr>
          <a:lstStyle/>
          <a:p>
            <a:pPr marL="0" marR="0" lvl="0" indent="0" algn="just" defTabSz="1600200" rtl="0" fontAlgn="auto" hangingPunct="1">
              <a:lnSpc>
                <a:spcPct val="90000"/>
              </a:lnSpc>
              <a:spcBef>
                <a:spcPts val="0"/>
              </a:spcBef>
              <a:spcAft>
                <a:spcPts val="2250"/>
              </a:spcAft>
              <a:buNone/>
              <a:tabLst/>
              <a:defRPr sz="1800" b="0" i="0" u="none" strike="noStrike" kern="0" cap="none" spc="0" baseline="0">
                <a:solidFill>
                  <a:srgbClr val="000000"/>
                </a:solidFill>
                <a:uFillTx/>
              </a:defRPr>
            </a:pPr>
            <a:endParaRPr lang="zh-TW" sz="5400" b="1" i="0" u="none" strike="noStrike" kern="1200" cap="none" spc="0" baseline="0">
              <a:solidFill>
                <a:srgbClr val="000000"/>
              </a:solidFill>
              <a:uFillTx/>
              <a:latin typeface="Calibri" pitchFamily="34"/>
              <a:ea typeface="新細明體" pitchFamily="18"/>
            </a:endParaRPr>
          </a:p>
        </p:txBody>
      </p:sp>
      <p:sp>
        <p:nvSpPr>
          <p:cNvPr id="3" name="標題 1"/>
          <p:cNvSpPr txBox="1">
            <a:spLocks noGrp="1"/>
          </p:cNvSpPr>
          <p:nvPr>
            <p:ph type="title"/>
          </p:nvPr>
        </p:nvSpPr>
        <p:spPr>
          <a:xfrm>
            <a:off x="765983" y="0"/>
            <a:ext cx="16238098" cy="1685925"/>
          </a:xfrm>
        </p:spPr>
        <p:txBody>
          <a:bodyPr>
            <a:noAutofit/>
          </a:bodyPr>
          <a:lstStyle/>
          <a:p>
            <a:pPr lvl="0"/>
            <a:r>
              <a:rPr lang="zh-TW" altLang="en-US" sz="6000" b="1" dirty="0">
                <a:latin typeface="微軟正黑體" panose="020B0604030504040204" pitchFamily="34" charset="-120"/>
                <a:ea typeface="微軟正黑體" panose="020B0604030504040204" pitchFamily="34" charset="-120"/>
              </a:rPr>
              <a:t>性騷擾定義</a:t>
            </a:r>
            <a:r>
              <a:rPr lang="en-US" sz="6000" b="1" dirty="0">
                <a:latin typeface="微軟正黑體" panose="020B0604030504040204" pitchFamily="34" charset="-120"/>
                <a:ea typeface="微軟正黑體" panose="020B0604030504040204" pitchFamily="34" charset="-120"/>
              </a:rPr>
              <a:t>(</a:t>
            </a:r>
            <a:r>
              <a:rPr lang="zh-TW" altLang="en-US" sz="6000" b="1" dirty="0">
                <a:latin typeface="微軟正黑體" panose="020B0604030504040204" pitchFamily="34" charset="-120"/>
                <a:ea typeface="微軟正黑體" panose="020B0604030504040204" pitchFamily="34" charset="-120"/>
              </a:rPr>
              <a:t>二</a:t>
            </a:r>
            <a:r>
              <a:rPr lang="en-US" sz="6000" b="1" dirty="0">
                <a:latin typeface="微軟正黑體" panose="020B0604030504040204" pitchFamily="34" charset="-120"/>
                <a:ea typeface="微軟正黑體" panose="020B0604030504040204" pitchFamily="34" charset="-120"/>
              </a:rPr>
              <a:t>)</a:t>
            </a:r>
          </a:p>
        </p:txBody>
      </p:sp>
      <p:sp>
        <p:nvSpPr>
          <p:cNvPr id="4" name="文字版面配置區 2"/>
          <p:cNvSpPr txBox="1"/>
          <p:nvPr/>
        </p:nvSpPr>
        <p:spPr>
          <a:xfrm>
            <a:off x="5415510" y="1357107"/>
            <a:ext cx="6939043" cy="1094070"/>
          </a:xfrm>
          <a:prstGeom prst="rect">
            <a:avLst/>
          </a:prstGeom>
          <a:noFill/>
          <a:ln cap="flat">
            <a:noFill/>
          </a:ln>
        </p:spPr>
        <p:txBody>
          <a:bodyPr vert="horz" wrap="square" lIns="91421" tIns="45701" rIns="91421" bIns="45701" anchor="t" anchorCtr="0" compatLnSpc="1">
            <a:normAutofit/>
          </a:bodyPr>
          <a:lstStyle/>
          <a:p>
            <a:pPr marL="25402" marR="0" lvl="0" indent="0" algn="l" defTabSz="914400" rtl="0" fontAlgn="auto" hangingPunct="1">
              <a:lnSpc>
                <a:spcPct val="100000"/>
              </a:lnSpc>
              <a:spcBef>
                <a:spcPts val="360"/>
              </a:spcBef>
              <a:spcAft>
                <a:spcPts val="0"/>
              </a:spcAft>
              <a:buNone/>
              <a:tabLst/>
              <a:defRPr sz="1800" b="0" i="0" u="none" strike="noStrike" kern="0" cap="none" spc="0" baseline="0">
                <a:solidFill>
                  <a:srgbClr val="000000"/>
                </a:solidFill>
                <a:uFillTx/>
              </a:defRPr>
            </a:pPr>
            <a:r>
              <a:rPr lang="zh-TW" sz="52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Open Sans"/>
              </a:rPr>
              <a:t>性別平等工作法第</a:t>
            </a:r>
            <a:r>
              <a:rPr lang="en-US" sz="52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Open Sans"/>
              </a:rPr>
              <a:t>12</a:t>
            </a:r>
            <a:r>
              <a:rPr lang="zh-TW" sz="52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Open Sans"/>
              </a:rPr>
              <a:t>條</a:t>
            </a:r>
          </a:p>
          <a:p>
            <a:pPr marL="457200" marR="0" lvl="0" indent="-431797" algn="l" defTabSz="914400" rtl="0" fontAlgn="auto" hangingPunct="1">
              <a:lnSpc>
                <a:spcPct val="100000"/>
              </a:lnSpc>
              <a:spcBef>
                <a:spcPts val="360"/>
              </a:spcBef>
              <a:spcAft>
                <a:spcPts val="0"/>
              </a:spcAft>
              <a:buClr>
                <a:srgbClr val="000000"/>
              </a:buClr>
              <a:buSzPts val="3200"/>
              <a:buFont typeface="Open Sans"/>
              <a:buChar char="•"/>
              <a:tabLst/>
              <a:defRPr sz="1800" b="0" i="0" u="none" strike="noStrike" kern="0" cap="none" spc="0" baseline="0">
                <a:solidFill>
                  <a:srgbClr val="000000"/>
                </a:solidFill>
                <a:uFillTx/>
              </a:defRPr>
            </a:pPr>
            <a:endParaRPr lang="en-US" sz="3200" b="0" i="0" u="none" strike="noStrike" kern="0" cap="none" spc="0" baseline="0" dirty="0">
              <a:solidFill>
                <a:srgbClr val="FF0000"/>
              </a:solidFill>
              <a:uFillTx/>
              <a:latin typeface="Open Sans"/>
              <a:ea typeface="Open Sans"/>
              <a:cs typeface="Open Sans"/>
            </a:endParaRPr>
          </a:p>
        </p:txBody>
      </p:sp>
      <p:sp>
        <p:nvSpPr>
          <p:cNvPr id="5" name="Google Shape;1947;p37"/>
          <p:cNvSpPr/>
          <p:nvPr/>
        </p:nvSpPr>
        <p:spPr>
          <a:xfrm>
            <a:off x="1539867" y="2451177"/>
            <a:ext cx="15464213" cy="2160087"/>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cap="flat">
            <a:noFill/>
            <a:prstDash val="solid"/>
          </a:ln>
        </p:spPr>
        <p:txBody>
          <a:bodyPr vert="horz" wrap="square" lIns="91421" tIns="45701" rIns="91421" bIns="45701" anchor="ctr" anchorCtr="0" compatLnSpc="1">
            <a:noAutofit/>
          </a:bodyPr>
          <a:lstStyle/>
          <a:p>
            <a:pPr marL="0" marR="0" lvl="0" indent="0" algn="l" defTabSz="914400" rtl="0" fontAlgn="auto" hangingPunct="1">
              <a:lnSpc>
                <a:spcPct val="100000"/>
              </a:lnSpc>
              <a:spcBef>
                <a:spcPts val="0"/>
              </a:spcBef>
              <a:spcAft>
                <a:spcPts val="1350"/>
              </a:spcAft>
              <a:buNone/>
              <a:tabLst/>
              <a:defRPr sz="1800" b="0" i="0" u="none" strike="noStrike" kern="0" cap="none" spc="0" baseline="0">
                <a:solidFill>
                  <a:srgbClr val="000000"/>
                </a:solidFill>
                <a:uFillTx/>
              </a:defRPr>
            </a:pPr>
            <a:r>
              <a:rPr lang="zh-TW"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一、受僱者於執行職務時，任何人以性要求、具有性意味或性別歧視之言詞或</a:t>
            </a:r>
            <a:endParaRPr lang="en-US" altLang="zh-TW"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715963" marR="0" lvl="0" indent="92075" algn="l" defTabSz="914400" rtl="0" fontAlgn="auto" hangingPunct="1">
              <a:lnSpc>
                <a:spcPct val="100000"/>
              </a:lnSpc>
              <a:spcBef>
                <a:spcPts val="0"/>
              </a:spcBef>
              <a:spcAft>
                <a:spcPts val="1350"/>
              </a:spcAft>
              <a:buNone/>
              <a:tabLst/>
              <a:defRPr sz="1800" b="0" i="0" u="none" strike="noStrike" kern="0" cap="none" spc="0" baseline="0">
                <a:solidFill>
                  <a:srgbClr val="000000"/>
                </a:solidFill>
                <a:uFillTx/>
              </a:defRPr>
            </a:pPr>
            <a:r>
              <a:rPr lang="zh-TW"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行為，對其造成敵意性、脅迫性或冒犯性之工作環境，致侵犯或干擾其人格</a:t>
            </a:r>
            <a:endParaRPr lang="en-US" altLang="zh-TW"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715963" marR="0" lvl="0" indent="92075" algn="l" defTabSz="914400" rtl="0" fontAlgn="auto" hangingPunct="1">
              <a:lnSpc>
                <a:spcPct val="100000"/>
              </a:lnSpc>
              <a:spcBef>
                <a:spcPts val="0"/>
              </a:spcBef>
              <a:spcAft>
                <a:spcPts val="1350"/>
              </a:spcAft>
              <a:buNone/>
              <a:tabLst/>
              <a:defRPr sz="1800" b="0" i="0" u="none" strike="noStrike" kern="0" cap="none" spc="0" baseline="0">
                <a:solidFill>
                  <a:srgbClr val="000000"/>
                </a:solidFill>
                <a:uFillTx/>
              </a:defRPr>
            </a:pPr>
            <a:r>
              <a:rPr lang="zh-TW"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尊嚴、人身自由或影響其工作表現</a:t>
            </a:r>
            <a:r>
              <a:rPr lang="zh-TW" sz="3600" b="1" i="0" u="none" strike="noStrike" kern="1200" cap="none" spc="0" baseline="0" dirty="0">
                <a:solidFill>
                  <a:srgbClr val="000000"/>
                </a:solidFill>
                <a:uFillTx/>
                <a:latin typeface="新細明體" pitchFamily="18"/>
                <a:ea typeface="Arial"/>
                <a:cs typeface="Arial"/>
              </a:rPr>
              <a:t>。</a:t>
            </a:r>
            <a:endParaRPr lang="en-US" sz="3600" b="1" i="0" u="none" strike="noStrike" kern="1200" cap="none" spc="0" baseline="0" dirty="0">
              <a:solidFill>
                <a:srgbClr val="000000"/>
              </a:solidFill>
              <a:uFillTx/>
              <a:latin typeface="新細明體" pitchFamily="18"/>
              <a:ea typeface="Arial"/>
              <a:cs typeface="Arial"/>
            </a:endParaRPr>
          </a:p>
        </p:txBody>
      </p:sp>
      <p:sp>
        <p:nvSpPr>
          <p:cNvPr id="6" name="Google Shape;1947;p37"/>
          <p:cNvSpPr/>
          <p:nvPr/>
        </p:nvSpPr>
        <p:spPr>
          <a:xfrm>
            <a:off x="1411893" y="4672843"/>
            <a:ext cx="15464213" cy="2160087"/>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cap="flat">
            <a:noFill/>
            <a:prstDash val="solid"/>
          </a:ln>
        </p:spPr>
        <p:txBody>
          <a:bodyPr vert="horz" wrap="square" lIns="91421" tIns="45701" rIns="91421" bIns="45701" anchor="ctr" anchorCtr="0" compatLnSpc="1">
            <a:noAutofit/>
          </a:bodyPr>
          <a:lstStyle/>
          <a:p>
            <a:pPr marL="0" marR="0" lvl="0" indent="0" algn="l" defTabSz="914400" rtl="0" fontAlgn="auto" hangingPunct="1">
              <a:lnSpc>
                <a:spcPct val="100000"/>
              </a:lnSpc>
              <a:spcBef>
                <a:spcPts val="0"/>
              </a:spcBef>
              <a:spcAft>
                <a:spcPts val="1350"/>
              </a:spcAft>
              <a:buNone/>
              <a:tabLst/>
              <a:defRPr sz="1800" b="0" i="0" u="none" strike="noStrike" kern="0" cap="none" spc="0" baseline="0">
                <a:solidFill>
                  <a:srgbClr val="000000"/>
                </a:solidFill>
                <a:uFillTx/>
              </a:defRPr>
            </a:pPr>
            <a:r>
              <a:rPr lang="zh-TW"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二、雇主對受僱者或求職者為明示或暗示之性要求、具有性意味或性別歧視之</a:t>
            </a:r>
            <a:endParaRPr lang="en-US" altLang="zh-TW"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808038" marR="0" lvl="0" algn="l" defTabSz="914400" rtl="0" fontAlgn="auto" hangingPunct="1">
              <a:lnSpc>
                <a:spcPct val="100000"/>
              </a:lnSpc>
              <a:spcBef>
                <a:spcPts val="0"/>
              </a:spcBef>
              <a:spcAft>
                <a:spcPts val="1350"/>
              </a:spcAft>
              <a:buNone/>
              <a:tabLst/>
              <a:defRPr sz="1800" b="0" i="0" u="none" strike="noStrike" kern="0" cap="none" spc="0" baseline="0">
                <a:solidFill>
                  <a:srgbClr val="000000"/>
                </a:solidFill>
                <a:uFillTx/>
              </a:defRPr>
            </a:pPr>
            <a:r>
              <a:rPr lang="zh-TW"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言詞或行為，作為勞務契約成立、存續、變更或分發、配置、報酬、考</a:t>
            </a:r>
            <a:r>
              <a:rPr lang="zh-TW" altLang="zh-TW" sz="3300" b="1" dirty="0">
                <a:solidFill>
                  <a:srgbClr val="000000"/>
                </a:solidFill>
                <a:latin typeface="微軟正黑體" panose="020B0604030504040204" pitchFamily="34" charset="-120"/>
                <a:ea typeface="微軟正黑體" panose="020B0604030504040204" pitchFamily="34" charset="-120"/>
                <a:cs typeface="Arial"/>
              </a:rPr>
              <a:t>績</a:t>
            </a:r>
            <a:r>
              <a:rPr lang="zh-TW"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a:t>
            </a:r>
            <a:endParaRPr lang="en-US" altLang="zh-TW"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808038" marR="0" lvl="0" algn="l" defTabSz="914400" rtl="0" fontAlgn="auto" hangingPunct="1">
              <a:lnSpc>
                <a:spcPct val="100000"/>
              </a:lnSpc>
              <a:spcBef>
                <a:spcPts val="0"/>
              </a:spcBef>
              <a:spcAft>
                <a:spcPts val="1350"/>
              </a:spcAft>
              <a:buNone/>
              <a:tabLst/>
              <a:defRPr sz="1800" b="0" i="0" u="none" strike="noStrike" kern="0" cap="none" spc="0" baseline="0">
                <a:solidFill>
                  <a:srgbClr val="000000"/>
                </a:solidFill>
                <a:uFillTx/>
              </a:defRPr>
            </a:pPr>
            <a:r>
              <a:rPr lang="zh-TW"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陞遷、降調、獎懲等之交換條件。</a:t>
            </a:r>
            <a:endParaRPr lang="en-US"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7" name="Google Shape;1946;p37"/>
          <p:cNvSpPr/>
          <p:nvPr/>
        </p:nvSpPr>
        <p:spPr>
          <a:xfrm>
            <a:off x="1539867" y="8600069"/>
            <a:ext cx="15464213" cy="1416670"/>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45E5C"/>
          </a:solidFill>
          <a:ln cap="flat">
            <a:noFill/>
            <a:prstDash val="solid"/>
          </a:ln>
        </p:spPr>
        <p:txBody>
          <a:bodyPr vert="horz" wrap="square" lIns="91421" tIns="45701" rIns="91421" bIns="4570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3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性騷擾</a:t>
            </a:r>
            <a:r>
              <a:rPr lang="zh-TW" sz="3300" b="1" i="0" u="none" strike="noStrike" kern="1200" cap="none" spc="0" baseline="0" dirty="0">
                <a:solidFill>
                  <a:srgbClr val="FFFFFF"/>
                </a:solidFill>
                <a:uFillTx/>
                <a:latin typeface="微軟正黑體" panose="020B0604030504040204" pitchFamily="34" charset="-120"/>
                <a:ea typeface="微軟正黑體" panose="020B0604030504040204" pitchFamily="34" charset="-120"/>
                <a:cs typeface="Arial"/>
              </a:rPr>
              <a:t>應就個案審酌事件發生之背景、工作環境、當事人之關係、行為人之言詞、行為及相對人之認知等具體事實為之。</a:t>
            </a:r>
            <a:endParaRPr lang="en-US" sz="3300" b="1" i="0" u="none" strike="noStrike" kern="1200" cap="none" spc="0" baseline="0" dirty="0">
              <a:solidFill>
                <a:srgbClr val="FFFFFF"/>
              </a:solidFill>
              <a:uFillTx/>
              <a:latin typeface="微軟正黑體" panose="020B0604030504040204" pitchFamily="34" charset="-120"/>
              <a:ea typeface="微軟正黑體" panose="020B0604030504040204" pitchFamily="34" charset="-120"/>
              <a:cs typeface="Arial"/>
            </a:endParaRPr>
          </a:p>
        </p:txBody>
      </p:sp>
      <p:pic>
        <p:nvPicPr>
          <p:cNvPr id="8" name="圖片 3"/>
          <p:cNvPicPr>
            <a:picLocks noChangeAspect="1"/>
          </p:cNvPicPr>
          <p:nvPr/>
        </p:nvPicPr>
        <p:blipFill>
          <a:blip r:embed="rId2"/>
          <a:stretch>
            <a:fillRect/>
          </a:stretch>
        </p:blipFill>
        <p:spPr>
          <a:xfrm>
            <a:off x="193084" y="8709714"/>
            <a:ext cx="1956989" cy="1505843"/>
          </a:xfrm>
          <a:prstGeom prst="rect">
            <a:avLst/>
          </a:prstGeom>
          <a:noFill/>
          <a:ln cap="flat">
            <a:noFill/>
          </a:ln>
        </p:spPr>
      </p:pic>
      <p:sp>
        <p:nvSpPr>
          <p:cNvPr id="9" name="Google Shape;1946;p37"/>
          <p:cNvSpPr/>
          <p:nvPr/>
        </p:nvSpPr>
        <p:spPr>
          <a:xfrm>
            <a:off x="1539867" y="7023899"/>
            <a:ext cx="15464213" cy="1416670"/>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45E5C"/>
          </a:solidFill>
          <a:ln cap="flat">
            <a:noFill/>
            <a:prstDash val="solid"/>
          </a:ln>
        </p:spPr>
        <p:txBody>
          <a:bodyPr vert="horz" wrap="square" lIns="91421" tIns="45701" rIns="91421" bIns="45701" anchor="ctr" anchorCtr="0" compatLnSpc="1">
            <a:noAutofit/>
          </a:bodyPr>
          <a:lstStyle/>
          <a:p>
            <a:pPr marL="442917" marR="0" lvl="0" indent="-442917"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3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★權勢性騷擾：指對於因僱用、求職或執行職務關係受自己指揮、監督之人，利</a:t>
            </a:r>
            <a:endParaRPr lang="en-US" altLang="zh-TW" sz="33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endParaRPr>
          </a:p>
          <a:p>
            <a:pPr marL="442913" marR="0" lvl="0" indent="-77788"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300" b="1" i="0" u="none" strike="noStrike" kern="0" cap="none" spc="0" baseline="0" dirty="0">
                <a:solidFill>
                  <a:srgbClr val="FFFFFF"/>
                </a:solidFill>
                <a:uFillTx/>
                <a:latin typeface="微軟正黑體" panose="020B0604030504040204" pitchFamily="34" charset="-120"/>
                <a:ea typeface="微軟正黑體" panose="020B0604030504040204" pitchFamily="34" charset="-120"/>
                <a:cs typeface="Arial"/>
              </a:rPr>
              <a:t>用權勢或機會為性騷擾。</a:t>
            </a:r>
            <a:endParaRPr lang="en-US" sz="3300" b="1" i="0" u="none" strike="noStrike" kern="1200" cap="none" spc="0" baseline="0" dirty="0">
              <a:solidFill>
                <a:srgbClr val="FFFFFF"/>
              </a:solidFill>
              <a:uFillTx/>
              <a:latin typeface="微軟正黑體" panose="020B0604030504040204" pitchFamily="34" charset="-120"/>
              <a:ea typeface="微軟正黑體" panose="020B0604030504040204" pitchFamily="34" charset="-120"/>
              <a:cs typeface="Arial"/>
            </a:endParaRPr>
          </a:p>
        </p:txBody>
      </p:sp>
    </p:spTree>
    <p:extLst>
      <p:ext uri="{BB962C8B-B14F-4D97-AF65-F5344CB8AC3E}">
        <p14:creationId xmlns:p14="http://schemas.microsoft.com/office/powerpoint/2010/main" val="37936278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a:xfrm>
            <a:off x="1117802" y="69472"/>
            <a:ext cx="16238098" cy="1787450"/>
          </a:xfrm>
        </p:spPr>
        <p:txBody>
          <a:bodyPr>
            <a:normAutofit/>
          </a:bodyPr>
          <a:lstStyle/>
          <a:p>
            <a:pPr lvl="0"/>
            <a:r>
              <a:rPr lang="zh-TW" altLang="en-US" sz="6000" b="1" dirty="0">
                <a:latin typeface="微軟正黑體" panose="020B0604030504040204" pitchFamily="34" charset="-120"/>
                <a:ea typeface="微軟正黑體" panose="020B0604030504040204" pitchFamily="34" charset="-120"/>
              </a:rPr>
              <a:t>性騷擾定義</a:t>
            </a:r>
            <a:r>
              <a:rPr lang="en-US" sz="6000" b="1" dirty="0">
                <a:latin typeface="微軟正黑體" panose="020B0604030504040204" pitchFamily="34" charset="-120"/>
                <a:ea typeface="微軟正黑體" panose="020B0604030504040204" pitchFamily="34" charset="-120"/>
              </a:rPr>
              <a:t>(</a:t>
            </a:r>
            <a:r>
              <a:rPr lang="zh-TW" altLang="en-US" sz="6000" b="1" dirty="0">
                <a:latin typeface="微軟正黑體" panose="020B0604030504040204" pitchFamily="34" charset="-120"/>
                <a:ea typeface="微軟正黑體" panose="020B0604030504040204" pitchFamily="34" charset="-120"/>
              </a:rPr>
              <a:t>三</a:t>
            </a:r>
            <a:r>
              <a:rPr lang="en-US" sz="6000" b="1" dirty="0">
                <a:latin typeface="微軟正黑體" panose="020B0604030504040204" pitchFamily="34" charset="-120"/>
                <a:ea typeface="微軟正黑體" panose="020B0604030504040204" pitchFamily="34" charset="-120"/>
              </a:rPr>
              <a:t>)</a:t>
            </a:r>
          </a:p>
        </p:txBody>
      </p:sp>
      <p:sp>
        <p:nvSpPr>
          <p:cNvPr id="3" name="文字版面配置區 2"/>
          <p:cNvSpPr txBox="1"/>
          <p:nvPr/>
        </p:nvSpPr>
        <p:spPr>
          <a:xfrm>
            <a:off x="6205871" y="1578048"/>
            <a:ext cx="6061959" cy="1094070"/>
          </a:xfrm>
          <a:prstGeom prst="rect">
            <a:avLst/>
          </a:prstGeom>
          <a:noFill/>
          <a:ln cap="flat">
            <a:noFill/>
          </a:ln>
        </p:spPr>
        <p:txBody>
          <a:bodyPr vert="horz" wrap="square" lIns="91421" tIns="45701" rIns="91421" bIns="45701" anchor="t" anchorCtr="0" compatLnSpc="1">
            <a:normAutofit/>
          </a:bodyPr>
          <a:lstStyle/>
          <a:p>
            <a:pPr marL="25402" marR="0" lvl="0" indent="0" algn="l" defTabSz="914400" rtl="0" fontAlgn="auto" hangingPunct="1">
              <a:lnSpc>
                <a:spcPct val="100000"/>
              </a:lnSpc>
              <a:spcBef>
                <a:spcPts val="360"/>
              </a:spcBef>
              <a:spcAft>
                <a:spcPts val="0"/>
              </a:spcAft>
              <a:buNone/>
              <a:tabLst/>
              <a:defRPr sz="1800" b="0" i="0" u="none" strike="noStrike" kern="0" cap="none" spc="0" baseline="0">
                <a:solidFill>
                  <a:srgbClr val="000000"/>
                </a:solidFill>
                <a:uFillTx/>
              </a:defRPr>
            </a:pPr>
            <a:r>
              <a:rPr lang="zh-TW" sz="52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Open Sans"/>
              </a:rPr>
              <a:t>性騷擾防治法第</a:t>
            </a:r>
            <a:r>
              <a:rPr lang="en-US" sz="52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Open Sans"/>
              </a:rPr>
              <a:t>2</a:t>
            </a:r>
            <a:r>
              <a:rPr lang="zh-TW" sz="5200" b="0"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Open Sans"/>
              </a:rPr>
              <a:t>條</a:t>
            </a:r>
          </a:p>
          <a:p>
            <a:pPr marL="457200" marR="0" lvl="0" indent="-431797" algn="l" defTabSz="914400" rtl="0" fontAlgn="auto" hangingPunct="1">
              <a:lnSpc>
                <a:spcPct val="100000"/>
              </a:lnSpc>
              <a:spcBef>
                <a:spcPts val="360"/>
              </a:spcBef>
              <a:spcAft>
                <a:spcPts val="0"/>
              </a:spcAft>
              <a:buClr>
                <a:srgbClr val="000000"/>
              </a:buClr>
              <a:buSzPts val="3200"/>
              <a:buFont typeface="Open Sans"/>
              <a:buChar char="•"/>
              <a:tabLst/>
              <a:defRPr sz="1800" b="0" i="0" u="none" strike="noStrike" kern="0" cap="none" spc="0" baseline="0">
                <a:solidFill>
                  <a:srgbClr val="000000"/>
                </a:solidFill>
                <a:uFillTx/>
              </a:defRPr>
            </a:pPr>
            <a:endParaRPr lang="en-US" sz="3200" b="0" i="0" u="none" strike="noStrike" kern="0" cap="none" spc="0" baseline="0" dirty="0">
              <a:solidFill>
                <a:srgbClr val="FF0000"/>
              </a:solidFill>
              <a:uFillTx/>
              <a:latin typeface="Open Sans"/>
              <a:ea typeface="Open Sans"/>
              <a:cs typeface="Open Sans"/>
            </a:endParaRPr>
          </a:p>
        </p:txBody>
      </p:sp>
      <p:sp>
        <p:nvSpPr>
          <p:cNvPr id="4" name="Google Shape;1946;p37"/>
          <p:cNvSpPr/>
          <p:nvPr/>
        </p:nvSpPr>
        <p:spPr>
          <a:xfrm>
            <a:off x="1690487" y="2799773"/>
            <a:ext cx="15464213" cy="1416670"/>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45E5C"/>
          </a:solidFill>
          <a:ln cap="flat">
            <a:noFill/>
            <a:prstDash val="solid"/>
          </a:ln>
        </p:spPr>
        <p:txBody>
          <a:bodyPr vert="horz" wrap="square" lIns="91421" tIns="45701" rIns="91421" bIns="45701" anchor="ctr" anchorCtr="0" compatLnSpc="1">
            <a:noAutofit/>
          </a:bodyPr>
          <a:lstStyle/>
          <a:p>
            <a:pPr marL="0" marR="0" lvl="0" indent="0" algn="just"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zh-TW" sz="3300" b="1" i="0" u="none" strike="noStrike" kern="1200" cap="none" spc="0" baseline="0" dirty="0">
                <a:solidFill>
                  <a:srgbClr val="FFFFFF"/>
                </a:solidFill>
                <a:uFillTx/>
                <a:latin typeface="微軟正黑體" panose="020B0604030504040204" pitchFamily="34" charset="-120"/>
                <a:ea typeface="微軟正黑體" panose="020B0604030504040204" pitchFamily="34" charset="-120"/>
                <a:cs typeface="Arial"/>
              </a:rPr>
              <a:t>本法所稱性騷擾，指性侵害犯罪以外，對他人實施違反其意願而與性或性別有關之行為，且有下列情形之一：</a:t>
            </a:r>
          </a:p>
        </p:txBody>
      </p:sp>
      <p:sp>
        <p:nvSpPr>
          <p:cNvPr id="5" name="Google Shape;1947;p37"/>
          <p:cNvSpPr/>
          <p:nvPr/>
        </p:nvSpPr>
        <p:spPr>
          <a:xfrm>
            <a:off x="1504745" y="4471754"/>
            <a:ext cx="15464213" cy="1924876"/>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cap="flat">
            <a:noFill/>
            <a:prstDash val="solid"/>
          </a:ln>
        </p:spPr>
        <p:txBody>
          <a:bodyPr vert="horz" wrap="square" lIns="91421" tIns="45701" rIns="91421" bIns="45701" anchor="ctr" anchorCtr="0" compatLnSpc="1">
            <a:noAutofit/>
          </a:bodyPr>
          <a:lstStyle/>
          <a:p>
            <a:pPr marL="0" marR="0" lvl="0" indent="0" algn="l" defTabSz="914400" rtl="0" fontAlgn="auto" hangingPunct="1">
              <a:lnSpc>
                <a:spcPct val="100000"/>
              </a:lnSpc>
              <a:spcBef>
                <a:spcPts val="0"/>
              </a:spcBef>
              <a:spcAft>
                <a:spcPts val="1350"/>
              </a:spcAft>
              <a:buNone/>
              <a:tabLst/>
              <a:defRPr sz="1800" b="0" i="0" u="none" strike="noStrike" kern="0" cap="none" spc="0" baseline="0">
                <a:solidFill>
                  <a:srgbClr val="000000"/>
                </a:solidFill>
                <a:uFillTx/>
              </a:defRPr>
            </a:pPr>
            <a:r>
              <a:rPr lang="zh-TW"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一、以明示或暗示之方式，或以歧視、侮辱之言行，或以他法，而有損害他人人</a:t>
            </a:r>
            <a:r>
              <a:rPr lang="en-US"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 </a:t>
            </a:r>
          </a:p>
          <a:p>
            <a:pPr marL="808038" marR="0" lvl="0" algn="l" defTabSz="914400" rtl="0" fontAlgn="auto" hangingPunct="1">
              <a:lnSpc>
                <a:spcPct val="100000"/>
              </a:lnSpc>
              <a:spcBef>
                <a:spcPts val="0"/>
              </a:spcBef>
              <a:spcAft>
                <a:spcPts val="1350"/>
              </a:spcAft>
              <a:buNone/>
              <a:tabLst/>
              <a:defRPr sz="1800" b="0" i="0" u="none" strike="noStrike" kern="0" cap="none" spc="0" baseline="0">
                <a:solidFill>
                  <a:srgbClr val="000000"/>
                </a:solidFill>
                <a:uFillTx/>
              </a:defRPr>
            </a:pPr>
            <a:r>
              <a:rPr lang="zh-TW"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格尊嚴，或造成使人心生畏怖、感受敵意或冒犯之情境，或不當影響其工</a:t>
            </a:r>
            <a:r>
              <a:rPr lang="zh-TW" altLang="zh-TW" sz="3300" b="1" dirty="0">
                <a:solidFill>
                  <a:srgbClr val="000000"/>
                </a:solidFill>
                <a:latin typeface="微軟正黑體" panose="020B0604030504040204" pitchFamily="34" charset="-120"/>
                <a:ea typeface="微軟正黑體" panose="020B0604030504040204" pitchFamily="34" charset="-120"/>
                <a:cs typeface="Arial"/>
              </a:rPr>
              <a:t>作</a:t>
            </a:r>
            <a:r>
              <a:rPr lang="zh-TW"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 </a:t>
            </a:r>
            <a:endParaRPr lang="en-US" altLang="zh-TW"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808038" marR="0" lvl="0" algn="l" defTabSz="914400" rtl="0" fontAlgn="auto" hangingPunct="1">
              <a:lnSpc>
                <a:spcPct val="100000"/>
              </a:lnSpc>
              <a:spcBef>
                <a:spcPts val="0"/>
              </a:spcBef>
              <a:spcAft>
                <a:spcPts val="1350"/>
              </a:spcAft>
              <a:buNone/>
              <a:tabLst/>
              <a:defRPr sz="1800" b="0" i="0" u="none" strike="noStrike" kern="0" cap="none" spc="0" baseline="0">
                <a:solidFill>
                  <a:srgbClr val="000000"/>
                </a:solidFill>
                <a:uFillTx/>
              </a:defRPr>
            </a:pPr>
            <a:r>
              <a:rPr lang="zh-TW"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教育、訓練、服務、計畫、活動或正常生活之進行。</a:t>
            </a:r>
            <a:endParaRPr lang="en-US"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6" name="Google Shape;1947;p37"/>
          <p:cNvSpPr/>
          <p:nvPr/>
        </p:nvSpPr>
        <p:spPr>
          <a:xfrm>
            <a:off x="1504745" y="6651939"/>
            <a:ext cx="15464213" cy="1558869"/>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cap="flat">
            <a:noFill/>
            <a:prstDash val="solid"/>
          </a:ln>
        </p:spPr>
        <p:txBody>
          <a:bodyPr vert="horz" wrap="square" lIns="91421" tIns="45701" rIns="91421" bIns="45701" anchor="ctr" anchorCtr="0" compatLnSpc="1">
            <a:noAutofit/>
          </a:bodyPr>
          <a:lstStyle/>
          <a:p>
            <a:pPr marL="0" marR="0" lvl="0" indent="0" algn="l" defTabSz="914400" rtl="0" fontAlgn="auto" hangingPunct="1">
              <a:lnSpc>
                <a:spcPct val="100000"/>
              </a:lnSpc>
              <a:spcBef>
                <a:spcPts val="0"/>
              </a:spcBef>
              <a:spcAft>
                <a:spcPts val="1350"/>
              </a:spcAft>
              <a:buNone/>
              <a:tabLst/>
              <a:defRPr sz="1800" b="0" i="0" u="none" strike="noStrike" kern="0" cap="none" spc="0" baseline="0">
                <a:solidFill>
                  <a:srgbClr val="000000"/>
                </a:solidFill>
                <a:uFillTx/>
              </a:defRPr>
            </a:pPr>
            <a:r>
              <a:rPr lang="zh-TW"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二、以該他人順服或拒絕該行為，作為自己或他人獲得、喪失或減損其學習、工</a:t>
            </a:r>
            <a:endParaRPr lang="en-US" altLang="zh-TW" sz="3300" b="1" dirty="0">
              <a:solidFill>
                <a:srgbClr val="000000"/>
              </a:solidFill>
              <a:latin typeface="微軟正黑體" panose="020B0604030504040204" pitchFamily="34" charset="-120"/>
              <a:ea typeface="微軟正黑體" panose="020B0604030504040204" pitchFamily="34" charset="-120"/>
              <a:cs typeface="Arial"/>
            </a:endParaRPr>
          </a:p>
          <a:p>
            <a:pPr marL="808038" marR="0" lvl="0" algn="l" defTabSz="914400" rtl="0" fontAlgn="auto" hangingPunct="1">
              <a:lnSpc>
                <a:spcPct val="100000"/>
              </a:lnSpc>
              <a:spcBef>
                <a:spcPts val="0"/>
              </a:spcBef>
              <a:spcAft>
                <a:spcPts val="1350"/>
              </a:spcAft>
              <a:buNone/>
              <a:tabLst/>
              <a:defRPr sz="1800" b="0" i="0" u="none" strike="noStrike" kern="0" cap="none" spc="0" baseline="0">
                <a:solidFill>
                  <a:srgbClr val="000000"/>
                </a:solidFill>
                <a:uFillTx/>
              </a:defRPr>
            </a:pPr>
            <a:r>
              <a:rPr lang="zh-TW" sz="33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作、訓練、服務、計畫、活動有關權益之條件。</a:t>
            </a:r>
          </a:p>
        </p:txBody>
      </p:sp>
      <p:pic>
        <p:nvPicPr>
          <p:cNvPr id="7" name="圖片 3"/>
          <p:cNvPicPr>
            <a:picLocks noChangeAspect="1"/>
          </p:cNvPicPr>
          <p:nvPr/>
        </p:nvPicPr>
        <p:blipFill>
          <a:blip r:embed="rId2"/>
          <a:stretch>
            <a:fillRect/>
          </a:stretch>
        </p:blipFill>
        <p:spPr>
          <a:xfrm>
            <a:off x="193084" y="8576815"/>
            <a:ext cx="1956989" cy="1505843"/>
          </a:xfrm>
          <a:prstGeom prst="rect">
            <a:avLst/>
          </a:prstGeom>
          <a:noFill/>
          <a:ln cap="flat">
            <a:noFill/>
          </a:ln>
        </p:spPr>
      </p:pic>
      <p:sp>
        <p:nvSpPr>
          <p:cNvPr id="8" name="Google Shape;1946;p37"/>
          <p:cNvSpPr/>
          <p:nvPr/>
        </p:nvSpPr>
        <p:spPr>
          <a:xfrm>
            <a:off x="1504745" y="8466118"/>
            <a:ext cx="15464213" cy="1416670"/>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2CC"/>
          </a:solidFill>
          <a:ln cap="flat">
            <a:noFill/>
            <a:prstDash val="solid"/>
          </a:ln>
        </p:spPr>
        <p:txBody>
          <a:bodyPr vert="horz" wrap="square" lIns="91421" tIns="45701" rIns="91421" bIns="45701" anchor="ctr" anchorCtr="0" compatLnSpc="1">
            <a:noAutofit/>
          </a:bodyPr>
          <a:lstStyle/>
          <a:p>
            <a:pPr marL="442917" marR="0" lvl="0" indent="-442917"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3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★權勢性騷擾：指對於因</a:t>
            </a:r>
            <a:r>
              <a:rPr lang="zh-TW" altLang="en-US" sz="33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教育</a:t>
            </a:r>
            <a:r>
              <a:rPr lang="zh-TW" sz="33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altLang="en-US" sz="33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訓練、醫療、公務、業務、求職</a:t>
            </a:r>
            <a:r>
              <a:rPr lang="zh-TW" sz="33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或</a:t>
            </a:r>
            <a:r>
              <a:rPr lang="zh-TW" altLang="en-US" sz="33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其他相類</a:t>
            </a:r>
            <a:r>
              <a:rPr lang="zh-TW" sz="33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關係受自己監督</a:t>
            </a:r>
            <a:r>
              <a:rPr lang="zh-TW" altLang="en-US" sz="3300" kern="0" dirty="0">
                <a:solidFill>
                  <a:srgbClr val="000000"/>
                </a:solidFill>
                <a:latin typeface="微軟正黑體" panose="020B0604030504040204" pitchFamily="34" charset="-120"/>
                <a:ea typeface="微軟正黑體" panose="020B0604030504040204" pitchFamily="34" charset="-120"/>
                <a:cs typeface="Arial"/>
              </a:rPr>
              <a:t>、照護、指導</a:t>
            </a:r>
            <a:r>
              <a:rPr lang="zh-TW" sz="33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之人，利用權勢或機會為性騷擾。</a:t>
            </a:r>
            <a:endParaRPr lang="en-US" sz="33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Tree>
    <p:extLst>
      <p:ext uri="{BB962C8B-B14F-4D97-AF65-F5344CB8AC3E}">
        <p14:creationId xmlns:p14="http://schemas.microsoft.com/office/powerpoint/2010/main" val="8374030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rtoon stick drawing conceptual illustration of two woman with me too or metoo sign going to lynch and execute man without trial. Concept of injustice and criminalization by social media."/>
          <p:cNvPicPr>
            <a:picLocks noChangeAspect="1"/>
          </p:cNvPicPr>
          <p:nvPr/>
        </p:nvPicPr>
        <p:blipFill>
          <a:blip r:embed="rId2"/>
          <a:srcRect b="13756"/>
          <a:stretch>
            <a:fillRect/>
          </a:stretch>
        </p:blipFill>
        <p:spPr>
          <a:xfrm>
            <a:off x="0" y="-194227"/>
            <a:ext cx="5784302" cy="4108307"/>
          </a:xfrm>
          <a:prstGeom prst="rect">
            <a:avLst/>
          </a:prstGeom>
          <a:noFill/>
          <a:ln cap="flat">
            <a:noFill/>
          </a:ln>
        </p:spPr>
      </p:pic>
      <p:grpSp>
        <p:nvGrpSpPr>
          <p:cNvPr id="3" name="資料庫圖表 2"/>
          <p:cNvGrpSpPr/>
          <p:nvPr/>
        </p:nvGrpSpPr>
        <p:grpSpPr>
          <a:xfrm>
            <a:off x="4574207" y="976685"/>
            <a:ext cx="8407352" cy="7799934"/>
            <a:chOff x="4194874" y="170233"/>
            <a:chExt cx="9474902" cy="8942923"/>
          </a:xfrm>
        </p:grpSpPr>
        <p:sp>
          <p:nvSpPr>
            <p:cNvPr id="4" name="手繪多邊形 3"/>
            <p:cNvSpPr/>
            <p:nvPr/>
          </p:nvSpPr>
          <p:spPr>
            <a:xfrm>
              <a:off x="6180658" y="170233"/>
              <a:ext cx="5503334" cy="5503334"/>
            </a:xfrm>
            <a:custGeom>
              <a:avLst/>
              <a:gdLst>
                <a:gd name="f0" fmla="val 10800000"/>
                <a:gd name="f1" fmla="val 5400000"/>
                <a:gd name="f2" fmla="val 180"/>
                <a:gd name="f3" fmla="val w"/>
                <a:gd name="f4" fmla="val h"/>
                <a:gd name="f5" fmla="val 0"/>
                <a:gd name="f6" fmla="val 5503336"/>
                <a:gd name="f7" fmla="val 2751668"/>
                <a:gd name="f8" fmla="val 1231964"/>
                <a:gd name="f9" fmla="val 4271372"/>
                <a:gd name="f10" fmla="+- 0 0 -90"/>
                <a:gd name="f11" fmla="*/ f3 1 5503336"/>
                <a:gd name="f12" fmla="*/ f4 1 5503336"/>
                <a:gd name="f13" fmla="+- f6 0 f5"/>
                <a:gd name="f14" fmla="*/ f10 f0 1"/>
                <a:gd name="f15" fmla="*/ f13 1 5503336"/>
                <a:gd name="f16" fmla="*/ 0 f13 1"/>
                <a:gd name="f17" fmla="*/ 2751668 f13 1"/>
                <a:gd name="f18" fmla="*/ 5503336 f13 1"/>
                <a:gd name="f19" fmla="*/ f14 1 f2"/>
                <a:gd name="f20" fmla="*/ f16 1 5503336"/>
                <a:gd name="f21" fmla="*/ f17 1 5503336"/>
                <a:gd name="f22" fmla="*/ f18 1 5503336"/>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5503336" h="5503336">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5B9BD5">
                <a:alpha val="50000"/>
              </a:srgbClr>
            </a:solidFill>
            <a:ln cap="flat">
              <a:noFill/>
              <a:prstDash val="solid"/>
            </a:ln>
          </p:spPr>
          <p:txBody>
            <a:bodyPr vert="horz" wrap="square" lIns="733778" tIns="963082" rIns="733778" bIns="2063755"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r>
                <a:rPr lang="zh-TW" sz="65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性騷擾</a:t>
              </a:r>
            </a:p>
          </p:txBody>
        </p:sp>
        <p:sp>
          <p:nvSpPr>
            <p:cNvPr id="5" name="手繪多邊形 4"/>
            <p:cNvSpPr/>
            <p:nvPr/>
          </p:nvSpPr>
          <p:spPr>
            <a:xfrm>
              <a:off x="8166442" y="3609822"/>
              <a:ext cx="5503334" cy="5503334"/>
            </a:xfrm>
            <a:custGeom>
              <a:avLst/>
              <a:gdLst>
                <a:gd name="f0" fmla="val 10800000"/>
                <a:gd name="f1" fmla="val 5400000"/>
                <a:gd name="f2" fmla="val 180"/>
                <a:gd name="f3" fmla="val w"/>
                <a:gd name="f4" fmla="val h"/>
                <a:gd name="f5" fmla="val 0"/>
                <a:gd name="f6" fmla="val 5503336"/>
                <a:gd name="f7" fmla="val 2751668"/>
                <a:gd name="f8" fmla="val 1231964"/>
                <a:gd name="f9" fmla="val 4271372"/>
                <a:gd name="f10" fmla="+- 0 0 -90"/>
                <a:gd name="f11" fmla="*/ f3 1 5503336"/>
                <a:gd name="f12" fmla="*/ f4 1 5503336"/>
                <a:gd name="f13" fmla="+- f6 0 f5"/>
                <a:gd name="f14" fmla="*/ f10 f0 1"/>
                <a:gd name="f15" fmla="*/ f13 1 5503336"/>
                <a:gd name="f16" fmla="*/ 0 f13 1"/>
                <a:gd name="f17" fmla="*/ 2751668 f13 1"/>
                <a:gd name="f18" fmla="*/ 5503336 f13 1"/>
                <a:gd name="f19" fmla="*/ f14 1 f2"/>
                <a:gd name="f20" fmla="*/ f16 1 5503336"/>
                <a:gd name="f21" fmla="*/ f17 1 5503336"/>
                <a:gd name="f22" fmla="*/ f18 1 5503336"/>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5503336" h="5503336">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4DC58D">
                <a:alpha val="50000"/>
              </a:srgbClr>
            </a:solidFill>
            <a:ln cap="flat">
              <a:noFill/>
              <a:prstDash val="solid"/>
            </a:ln>
          </p:spPr>
          <p:txBody>
            <a:bodyPr vert="horz" wrap="square" lIns="1683099" tIns="1421699" rIns="518227" bIns="1054806"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r>
                <a:rPr lang="zh-TW" sz="65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性猥褻</a:t>
              </a:r>
            </a:p>
          </p:txBody>
        </p:sp>
        <p:sp>
          <p:nvSpPr>
            <p:cNvPr id="6" name="手繪多邊形 5"/>
            <p:cNvSpPr/>
            <p:nvPr/>
          </p:nvSpPr>
          <p:spPr>
            <a:xfrm>
              <a:off x="4194874" y="3609822"/>
              <a:ext cx="5503334" cy="5503334"/>
            </a:xfrm>
            <a:custGeom>
              <a:avLst/>
              <a:gdLst>
                <a:gd name="f0" fmla="val 10800000"/>
                <a:gd name="f1" fmla="val 5400000"/>
                <a:gd name="f2" fmla="val 180"/>
                <a:gd name="f3" fmla="val w"/>
                <a:gd name="f4" fmla="val h"/>
                <a:gd name="f5" fmla="val 0"/>
                <a:gd name="f6" fmla="val 5503336"/>
                <a:gd name="f7" fmla="val 2751668"/>
                <a:gd name="f8" fmla="val 1231964"/>
                <a:gd name="f9" fmla="val 4271372"/>
                <a:gd name="f10" fmla="+- 0 0 -90"/>
                <a:gd name="f11" fmla="*/ f3 1 5503336"/>
                <a:gd name="f12" fmla="*/ f4 1 5503336"/>
                <a:gd name="f13" fmla="+- f6 0 f5"/>
                <a:gd name="f14" fmla="*/ f10 f0 1"/>
                <a:gd name="f15" fmla="*/ f13 1 5503336"/>
                <a:gd name="f16" fmla="*/ 0 f13 1"/>
                <a:gd name="f17" fmla="*/ 2751668 f13 1"/>
                <a:gd name="f18" fmla="*/ 5503336 f13 1"/>
                <a:gd name="f19" fmla="*/ f14 1 f2"/>
                <a:gd name="f20" fmla="*/ f16 1 5503336"/>
                <a:gd name="f21" fmla="*/ f17 1 5503336"/>
                <a:gd name="f22" fmla="*/ f18 1 5503336"/>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5503336" h="5503336">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70AD47">
                <a:alpha val="50000"/>
              </a:srgbClr>
            </a:solidFill>
            <a:ln cap="flat">
              <a:noFill/>
              <a:prstDash val="solid"/>
            </a:ln>
          </p:spPr>
          <p:txBody>
            <a:bodyPr vert="horz" wrap="square" lIns="518227" tIns="1421699" rIns="1683099" bIns="1054806"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r>
                <a:rPr lang="zh-TW" sz="65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性侵害</a:t>
              </a:r>
            </a:p>
          </p:txBody>
        </p:sp>
      </p:grpSp>
      <p:sp>
        <p:nvSpPr>
          <p:cNvPr id="7" name="文字方塊 4"/>
          <p:cNvSpPr txBox="1"/>
          <p:nvPr/>
        </p:nvSpPr>
        <p:spPr>
          <a:xfrm>
            <a:off x="219744" y="4696669"/>
            <a:ext cx="4354463" cy="378565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4000" b="1" i="0" u="none" strike="noStrike" kern="1200" cap="none" spc="0" baseline="0" dirty="0">
                <a:solidFill>
                  <a:srgbClr val="C00000"/>
                </a:solidFill>
                <a:uFillTx/>
                <a:latin typeface="微軟正黑體" panose="020B0604030504040204" pitchFamily="34" charset="-120"/>
                <a:ea typeface="微軟正黑體" panose="020B0604030504040204" pitchFamily="34" charset="-120"/>
              </a:rPr>
              <a:t>在違反被害人意願的情況下，以脅迫或暴力等強制方式，和被害人發生性關係的攻擊行為。</a:t>
            </a:r>
          </a:p>
        </p:txBody>
      </p:sp>
      <p:sp>
        <p:nvSpPr>
          <p:cNvPr id="8" name="文字方塊 5"/>
          <p:cNvSpPr txBox="1"/>
          <p:nvPr/>
        </p:nvSpPr>
        <p:spPr>
          <a:xfrm>
            <a:off x="12110712" y="1199401"/>
            <a:ext cx="5094479" cy="2554545"/>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4000" b="1" i="0" u="none" strike="noStrike" kern="1200" cap="none" spc="0" baseline="0" dirty="0">
                <a:solidFill>
                  <a:srgbClr val="C00000"/>
                </a:solidFill>
                <a:uFillTx/>
                <a:latin typeface="微軟正黑體" panose="020B0604030504040204" pitchFamily="34" charset="-120"/>
                <a:ea typeface="微軟正黑體" panose="020B0604030504040204" pitchFamily="34" charset="-120"/>
              </a:rPr>
              <a:t>性侵害犯罪以外，對他人實施違反其意願而與性或性別有關之行為。</a:t>
            </a:r>
          </a:p>
        </p:txBody>
      </p:sp>
      <p:sp>
        <p:nvSpPr>
          <p:cNvPr id="9" name="文字方塊 6"/>
          <p:cNvSpPr txBox="1"/>
          <p:nvPr/>
        </p:nvSpPr>
        <p:spPr>
          <a:xfrm>
            <a:off x="13104997" y="5143500"/>
            <a:ext cx="5006996" cy="378565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4000" b="1" i="0" u="none" strike="noStrike" kern="1200" cap="none" spc="0" baseline="0" dirty="0">
                <a:solidFill>
                  <a:srgbClr val="C00000"/>
                </a:solidFill>
                <a:uFillTx/>
                <a:latin typeface="微軟正黑體" panose="020B0604030504040204" pitchFamily="34" charset="-120"/>
                <a:ea typeface="微軟正黑體" panose="020B0604030504040204" pitchFamily="34" charset="-120"/>
              </a:rPr>
              <a:t>除性交以外，按一般社會大眾之觀念，認為足以誘發、滿足和發洩人的性慾，而使被害人感到嫌惡或恐懼的一切行為。</a:t>
            </a:r>
          </a:p>
        </p:txBody>
      </p:sp>
      <p:pic>
        <p:nvPicPr>
          <p:cNvPr id="10" name="圖片 1"/>
          <p:cNvPicPr>
            <a:picLocks noChangeAspect="1"/>
          </p:cNvPicPr>
          <p:nvPr/>
        </p:nvPicPr>
        <p:blipFill>
          <a:blip r:embed="rId3"/>
          <a:stretch>
            <a:fillRect/>
          </a:stretch>
        </p:blipFill>
        <p:spPr>
          <a:xfrm>
            <a:off x="334963" y="8482321"/>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rtoon stick drawing conceptual illustration of two woman with me too or metoo sign going to lynch and execute man without trial. Concept of injustice and criminalization by social media."/>
          <p:cNvPicPr>
            <a:picLocks noChangeAspect="1"/>
          </p:cNvPicPr>
          <p:nvPr/>
        </p:nvPicPr>
        <p:blipFill>
          <a:blip r:embed="rId3"/>
          <a:srcRect b="13756"/>
          <a:stretch>
            <a:fillRect/>
          </a:stretch>
        </p:blipFill>
        <p:spPr>
          <a:xfrm>
            <a:off x="3968148" y="6326386"/>
            <a:ext cx="4505321" cy="3200400"/>
          </a:xfrm>
          <a:prstGeom prst="rect">
            <a:avLst/>
          </a:prstGeom>
          <a:noFill/>
          <a:ln cap="flat">
            <a:noFill/>
          </a:ln>
        </p:spPr>
      </p:pic>
      <p:cxnSp>
        <p:nvCxnSpPr>
          <p:cNvPr id="3" name="直接连接符 4"/>
          <p:cNvCxnSpPr/>
          <p:nvPr/>
        </p:nvCxnSpPr>
        <p:spPr>
          <a:xfrm>
            <a:off x="5607841" y="4493416"/>
            <a:ext cx="4683923" cy="2333631"/>
          </a:xfrm>
          <a:prstGeom prst="straightConnector1">
            <a:avLst/>
          </a:prstGeom>
          <a:noFill/>
          <a:ln w="28575" cap="flat">
            <a:solidFill>
              <a:srgbClr val="7F7F7F"/>
            </a:solidFill>
            <a:prstDash val="solid"/>
            <a:miter/>
          </a:ln>
        </p:spPr>
      </p:cxnSp>
      <p:cxnSp>
        <p:nvCxnSpPr>
          <p:cNvPr id="4" name="直接连接符 5"/>
          <p:cNvCxnSpPr/>
          <p:nvPr/>
        </p:nvCxnSpPr>
        <p:spPr>
          <a:xfrm flipH="1">
            <a:off x="10345933" y="2119314"/>
            <a:ext cx="538764" cy="4707733"/>
          </a:xfrm>
          <a:prstGeom prst="straightConnector1">
            <a:avLst/>
          </a:prstGeom>
          <a:noFill/>
          <a:ln w="28575" cap="flat">
            <a:solidFill>
              <a:srgbClr val="7F7F7F"/>
            </a:solidFill>
            <a:prstDash val="solid"/>
            <a:miter/>
          </a:ln>
        </p:spPr>
      </p:cxnSp>
      <p:cxnSp>
        <p:nvCxnSpPr>
          <p:cNvPr id="5" name="直接连接符 7"/>
          <p:cNvCxnSpPr/>
          <p:nvPr/>
        </p:nvCxnSpPr>
        <p:spPr>
          <a:xfrm flipV="1">
            <a:off x="5659038" y="2192145"/>
            <a:ext cx="5222001" cy="2301271"/>
          </a:xfrm>
          <a:prstGeom prst="straightConnector1">
            <a:avLst/>
          </a:prstGeom>
          <a:noFill/>
          <a:ln w="28575" cap="flat">
            <a:solidFill>
              <a:srgbClr val="7F7F7F"/>
            </a:solidFill>
            <a:prstDash val="solid"/>
            <a:miter/>
          </a:ln>
        </p:spPr>
      </p:cxnSp>
      <p:sp>
        <p:nvSpPr>
          <p:cNvPr id="6" name="文本框 20"/>
          <p:cNvSpPr txBox="1"/>
          <p:nvPr/>
        </p:nvSpPr>
        <p:spPr>
          <a:xfrm>
            <a:off x="12000046" y="843021"/>
            <a:ext cx="4334666" cy="1323439"/>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alt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申訴人感受遭冒犯及不舒服</a:t>
            </a:r>
            <a:endParaRPr 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p:txBody>
      </p:sp>
      <p:sp>
        <p:nvSpPr>
          <p:cNvPr id="7" name="文本框 22"/>
          <p:cNvSpPr txBox="1"/>
          <p:nvPr/>
        </p:nvSpPr>
        <p:spPr>
          <a:xfrm>
            <a:off x="468631" y="3527283"/>
            <a:ext cx="3781431" cy="2554545"/>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alt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行為人所為明顯違反申訴人意願，且與性或性別有關。</a:t>
            </a:r>
            <a:endParaRPr 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p:txBody>
      </p:sp>
      <p:sp>
        <p:nvSpPr>
          <p:cNvPr id="8" name="文本框 23"/>
          <p:cNvSpPr txBox="1"/>
          <p:nvPr/>
        </p:nvSpPr>
        <p:spPr>
          <a:xfrm>
            <a:off x="11823419" y="6286143"/>
            <a:ext cx="4592679" cy="2554545"/>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alt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審酌事件發生背景、兩造關係、行為人之言行與認知、案發之情狀</a:t>
            </a:r>
            <a:endParaRPr 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p:txBody>
      </p:sp>
      <p:sp>
        <p:nvSpPr>
          <p:cNvPr id="9" name="椭圆 2"/>
          <p:cNvSpPr/>
          <p:nvPr/>
        </p:nvSpPr>
        <p:spPr>
          <a:xfrm>
            <a:off x="10173559" y="592933"/>
            <a:ext cx="1804989" cy="1804989"/>
          </a:xfrm>
          <a:custGeom>
            <a:avLst/>
            <a:gdLst>
              <a:gd name="f0" fmla="val 10800000"/>
              <a:gd name="f1" fmla="val 5400000"/>
              <a:gd name="f2" fmla="val 180"/>
              <a:gd name="f3" fmla="val w"/>
              <a:gd name="f4" fmla="val h"/>
              <a:gd name="f5" fmla="val 0"/>
              <a:gd name="f6" fmla="val 1203332"/>
              <a:gd name="f7" fmla="val 601666"/>
              <a:gd name="f8" fmla="val 601665"/>
              <a:gd name="f9" fmla="val 933956"/>
              <a:gd name="f10" fmla="val 269375"/>
              <a:gd name="f11" fmla="+- 0 0 1"/>
              <a:gd name="f12" fmla="+- 0 0 -360"/>
              <a:gd name="f13" fmla="+- 0 0 -90"/>
              <a:gd name="f14" fmla="+- 0 0 -180"/>
              <a:gd name="f15" fmla="+- 0 0 -270"/>
              <a:gd name="f16" fmla="*/ f3 1 1203332"/>
              <a:gd name="f17" fmla="*/ f4 1 1203332"/>
              <a:gd name="f18" fmla="+- f6 0 f5"/>
              <a:gd name="f19" fmla="*/ f12 f0 1"/>
              <a:gd name="f20" fmla="*/ f13 f0 1"/>
              <a:gd name="f21" fmla="*/ f14 f0 1"/>
              <a:gd name="f22" fmla="*/ f15 f0 1"/>
              <a:gd name="f23" fmla="*/ f18 1 1203332"/>
              <a:gd name="f24" fmla="*/ 601657 f18 1"/>
              <a:gd name="f25" fmla="*/ 0 f18 1"/>
              <a:gd name="f26" fmla="*/ 1203311 f18 1"/>
              <a:gd name="f27" fmla="*/ 176221 f18 1"/>
              <a:gd name="f28" fmla="*/ 1027090 f18 1"/>
              <a:gd name="f29" fmla="*/ 176224 f18 1"/>
              <a:gd name="f30" fmla="*/ 1027108 f18 1"/>
              <a:gd name="f31" fmla="*/ f19 1 f2"/>
              <a:gd name="f32" fmla="*/ f20 1 f2"/>
              <a:gd name="f33" fmla="*/ f21 1 f2"/>
              <a:gd name="f34" fmla="*/ f22 1 f2"/>
              <a:gd name="f35" fmla="*/ f24 1 1203332"/>
              <a:gd name="f36" fmla="*/ f25 1 1203332"/>
              <a:gd name="f37" fmla="*/ f26 1 1203332"/>
              <a:gd name="f38" fmla="*/ f27 1 1203332"/>
              <a:gd name="f39" fmla="*/ f28 1 1203332"/>
              <a:gd name="f40" fmla="*/ f29 1 1203332"/>
              <a:gd name="f41" fmla="*/ f30 1 1203332"/>
              <a:gd name="f42" fmla="+- f31 0 f1"/>
              <a:gd name="f43" fmla="+- f32 0 f1"/>
              <a:gd name="f44" fmla="+- f33 0 f1"/>
              <a:gd name="f45" fmla="+- f34 0 f1"/>
              <a:gd name="f46" fmla="*/ f35 1 f23"/>
              <a:gd name="f47" fmla="*/ f36 1 f23"/>
              <a:gd name="f48" fmla="*/ f37 1 f23"/>
              <a:gd name="f49" fmla="*/ f38 1 f23"/>
              <a:gd name="f50" fmla="*/ f39 1 f23"/>
              <a:gd name="f51" fmla="*/ f40 1 f23"/>
              <a:gd name="f52" fmla="*/ f41 1 f23"/>
              <a:gd name="f53" fmla="*/ f51 f16 1"/>
              <a:gd name="f54" fmla="*/ f52 f16 1"/>
              <a:gd name="f55" fmla="*/ f52 f17 1"/>
              <a:gd name="f56" fmla="*/ f51 f17 1"/>
              <a:gd name="f57" fmla="*/ f46 f16 1"/>
              <a:gd name="f58" fmla="*/ f47 f17 1"/>
              <a:gd name="f59" fmla="*/ f48 f16 1"/>
              <a:gd name="f60" fmla="*/ f46 f17 1"/>
              <a:gd name="f61" fmla="*/ f48 f17 1"/>
              <a:gd name="f62" fmla="*/ f47 f16 1"/>
              <a:gd name="f63" fmla="*/ f49 f16 1"/>
              <a:gd name="f64" fmla="*/ f49 f17 1"/>
              <a:gd name="f65" fmla="*/ f50 f17 1"/>
              <a:gd name="f66" fmla="*/ f50 f16 1"/>
            </a:gdLst>
            <a:ahLst/>
            <a:cxnLst>
              <a:cxn ang="3cd4">
                <a:pos x="hc" y="t"/>
              </a:cxn>
              <a:cxn ang="0">
                <a:pos x="r" y="vc"/>
              </a:cxn>
              <a:cxn ang="cd4">
                <a:pos x="hc" y="b"/>
              </a:cxn>
              <a:cxn ang="cd2">
                <a:pos x="l" y="vc"/>
              </a:cxn>
              <a:cxn ang="f42">
                <a:pos x="f57" y="f58"/>
              </a:cxn>
              <a:cxn ang="f43">
                <a:pos x="f59" y="f60"/>
              </a:cxn>
              <a:cxn ang="f44">
                <a:pos x="f57" y="f61"/>
              </a:cxn>
              <a:cxn ang="f45">
                <a:pos x="f62" y="f60"/>
              </a:cxn>
              <a:cxn ang="f42">
                <a:pos x="f63" y="f64"/>
              </a:cxn>
              <a:cxn ang="f44">
                <a:pos x="f63" y="f65"/>
              </a:cxn>
              <a:cxn ang="f44">
                <a:pos x="f66" y="f65"/>
              </a:cxn>
              <a:cxn ang="f42">
                <a:pos x="f66" y="f64"/>
              </a:cxn>
            </a:cxnLst>
            <a:rect l="f53" t="f56" r="f54" b="f55"/>
            <a:pathLst>
              <a:path w="1203332" h="1203332">
                <a:moveTo>
                  <a:pt x="f5" y="f7"/>
                </a:moveTo>
                <a:lnTo>
                  <a:pt x="f5" y="f8"/>
                </a:lnTo>
                <a:cubicBezTo>
                  <a:pt x="f5" y="f9"/>
                  <a:pt x="f10" y="f6"/>
                  <a:pt x="f7" y="f6"/>
                </a:cubicBezTo>
                <a:cubicBezTo>
                  <a:pt x="f9" y="f6"/>
                  <a:pt x="f6" y="f9"/>
                  <a:pt x="f6" y="f7"/>
                </a:cubicBezTo>
                <a:cubicBezTo>
                  <a:pt x="f6" y="f10"/>
                  <a:pt x="f9" y="f5"/>
                  <a:pt x="f7" y="f5"/>
                </a:cubicBezTo>
                <a:cubicBezTo>
                  <a:pt x="f10" y="f11"/>
                  <a:pt x="f5" y="f10"/>
                  <a:pt x="f5" y="f8"/>
                </a:cubicBezTo>
                <a:lnTo>
                  <a:pt x="f5" y="f7"/>
                </a:lnTo>
                <a:close/>
              </a:path>
            </a:pathLst>
          </a:custGeom>
          <a:solidFill>
            <a:srgbClr val="73A06A"/>
          </a:solidFill>
          <a:ln w="12701" cap="flat">
            <a:solidFill>
              <a:srgbClr val="B1CC71"/>
            </a:solidFill>
            <a:prstDash val="solid"/>
            <a:miter/>
          </a:ln>
        </p:spPr>
        <p:txBody>
          <a:bodyPr vert="horz" wrap="square" lIns="91440" tIns="45720" rIns="91440" bIns="45720" anchor="ctr" anchorCtr="1"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000000"/>
              </a:solidFill>
              <a:uFillTx/>
              <a:latin typeface="Calibri" pitchFamily="34"/>
              <a:ea typeface="新細明體" pitchFamily="18"/>
            </a:endParaRPr>
          </a:p>
        </p:txBody>
      </p:sp>
      <p:sp>
        <p:nvSpPr>
          <p:cNvPr id="10" name="等腰三角形 3"/>
          <p:cNvSpPr/>
          <p:nvPr/>
        </p:nvSpPr>
        <p:spPr>
          <a:xfrm rot="1332986">
            <a:off x="5889347" y="1121411"/>
            <a:ext cx="5717377" cy="4929192"/>
          </a:xfrm>
          <a:custGeom>
            <a:avLst/>
            <a:gdLst>
              <a:gd name="f0" fmla="val 10800000"/>
              <a:gd name="f1" fmla="val 5400000"/>
              <a:gd name="f2" fmla="val 180"/>
              <a:gd name="f3" fmla="val w"/>
              <a:gd name="f4" fmla="val h"/>
              <a:gd name="f5" fmla="val 0"/>
              <a:gd name="f6" fmla="val 3811173"/>
              <a:gd name="f7" fmla="val 3285494"/>
              <a:gd name="f8" fmla="val 1905587"/>
              <a:gd name="f9" fmla="+- 0 0 -360"/>
              <a:gd name="f10" fmla="+- 0 0 -90"/>
              <a:gd name="f11" fmla="+- 0 0 -180"/>
              <a:gd name="f12" fmla="+- 0 0 -270"/>
              <a:gd name="f13" fmla="*/ f3 1 3811173"/>
              <a:gd name="f14" fmla="*/ f4 1 3285494"/>
              <a:gd name="f15" fmla="+- f7 0 f5"/>
              <a:gd name="f16" fmla="+- f6 0 f5"/>
              <a:gd name="f17" fmla="*/ f9 f0 1"/>
              <a:gd name="f18" fmla="*/ f10 f0 1"/>
              <a:gd name="f19" fmla="*/ f11 f0 1"/>
              <a:gd name="f20" fmla="*/ f12 f0 1"/>
              <a:gd name="f21" fmla="*/ f16 1 3811173"/>
              <a:gd name="f22" fmla="*/ f15 1 3285494"/>
              <a:gd name="f23" fmla="*/ 1906208 f16 1"/>
              <a:gd name="f24" fmla="*/ 0 f15 1"/>
              <a:gd name="f25" fmla="*/ 3812415 f16 1"/>
              <a:gd name="f26" fmla="*/ 1643695 f15 1"/>
              <a:gd name="f27" fmla="*/ 3287387 f15 1"/>
              <a:gd name="f28" fmla="*/ 0 f16 1"/>
              <a:gd name="f29" fmla="*/ 953104 f16 1"/>
              <a:gd name="f30" fmla="*/ 2859313 f16 1"/>
              <a:gd name="f31" fmla="*/ 952793 f16 1"/>
              <a:gd name="f32" fmla="*/ 1642747 f15 1"/>
              <a:gd name="f33" fmla="*/ 2858380 f16 1"/>
              <a:gd name="f34" fmla="*/ 3285494 f15 1"/>
              <a:gd name="f35" fmla="*/ f17 1 f2"/>
              <a:gd name="f36" fmla="*/ f18 1 f2"/>
              <a:gd name="f37" fmla="*/ f19 1 f2"/>
              <a:gd name="f38" fmla="*/ f20 1 f2"/>
              <a:gd name="f39" fmla="*/ f23 1 3811173"/>
              <a:gd name="f40" fmla="*/ f24 1 3285494"/>
              <a:gd name="f41" fmla="*/ f25 1 3811173"/>
              <a:gd name="f42" fmla="*/ f26 1 3285494"/>
              <a:gd name="f43" fmla="*/ f27 1 3285494"/>
              <a:gd name="f44" fmla="*/ f28 1 3811173"/>
              <a:gd name="f45" fmla="*/ f29 1 3811173"/>
              <a:gd name="f46" fmla="*/ f30 1 3811173"/>
              <a:gd name="f47" fmla="*/ f31 1 3811173"/>
              <a:gd name="f48" fmla="*/ f32 1 3285494"/>
              <a:gd name="f49" fmla="*/ f33 1 3811173"/>
              <a:gd name="f50" fmla="*/ f34 1 3285494"/>
              <a:gd name="f51" fmla="+- f35 0 f1"/>
              <a:gd name="f52" fmla="+- f36 0 f1"/>
              <a:gd name="f53" fmla="+- f37 0 f1"/>
              <a:gd name="f54" fmla="+- f38 0 f1"/>
              <a:gd name="f55" fmla="*/ f39 1 f21"/>
              <a:gd name="f56" fmla="*/ f40 1 f22"/>
              <a:gd name="f57" fmla="*/ f41 1 f21"/>
              <a:gd name="f58" fmla="*/ f42 1 f22"/>
              <a:gd name="f59" fmla="*/ f43 1 f22"/>
              <a:gd name="f60" fmla="*/ f44 1 f21"/>
              <a:gd name="f61" fmla="*/ f45 1 f21"/>
              <a:gd name="f62" fmla="*/ f46 1 f21"/>
              <a:gd name="f63" fmla="*/ f47 1 f21"/>
              <a:gd name="f64" fmla="*/ f49 1 f21"/>
              <a:gd name="f65" fmla="*/ f48 1 f22"/>
              <a:gd name="f66" fmla="*/ f50 1 f22"/>
              <a:gd name="f67" fmla="*/ f63 f13 1"/>
              <a:gd name="f68" fmla="*/ f64 f13 1"/>
              <a:gd name="f69" fmla="*/ f66 f14 1"/>
              <a:gd name="f70" fmla="*/ f65 f14 1"/>
              <a:gd name="f71" fmla="*/ f55 f13 1"/>
              <a:gd name="f72" fmla="*/ f56 f14 1"/>
              <a:gd name="f73" fmla="*/ f57 f13 1"/>
              <a:gd name="f74" fmla="*/ f58 f14 1"/>
              <a:gd name="f75" fmla="*/ f59 f14 1"/>
              <a:gd name="f76" fmla="*/ f60 f13 1"/>
              <a:gd name="f77" fmla="*/ f61 f13 1"/>
              <a:gd name="f78" fmla="*/ f62 f13 1"/>
            </a:gdLst>
            <a:ahLst/>
            <a:cxnLst>
              <a:cxn ang="3cd4">
                <a:pos x="hc" y="t"/>
              </a:cxn>
              <a:cxn ang="0">
                <a:pos x="r" y="vc"/>
              </a:cxn>
              <a:cxn ang="cd4">
                <a:pos x="hc" y="b"/>
              </a:cxn>
              <a:cxn ang="cd2">
                <a:pos x="l" y="vc"/>
              </a:cxn>
              <a:cxn ang="f51">
                <a:pos x="f71" y="f72"/>
              </a:cxn>
              <a:cxn ang="f52">
                <a:pos x="f73" y="f74"/>
              </a:cxn>
              <a:cxn ang="f53">
                <a:pos x="f71" y="f75"/>
              </a:cxn>
              <a:cxn ang="f54">
                <a:pos x="f76" y="f74"/>
              </a:cxn>
              <a:cxn ang="f51">
                <a:pos x="f71" y="f72"/>
              </a:cxn>
              <a:cxn ang="f54">
                <a:pos x="f77" y="f74"/>
              </a:cxn>
              <a:cxn ang="f53">
                <a:pos x="f76" y="f75"/>
              </a:cxn>
              <a:cxn ang="f53">
                <a:pos x="f71" y="f75"/>
              </a:cxn>
              <a:cxn ang="f53">
                <a:pos x="f73" y="f75"/>
              </a:cxn>
              <a:cxn ang="f52">
                <a:pos x="f78" y="f74"/>
              </a:cxn>
            </a:cxnLst>
            <a:rect l="f67" t="f70" r="f68" b="f69"/>
            <a:pathLst>
              <a:path w="3811173" h="3285494">
                <a:moveTo>
                  <a:pt x="f5" y="f7"/>
                </a:moveTo>
                <a:lnTo>
                  <a:pt x="f8" y="f5"/>
                </a:lnTo>
                <a:lnTo>
                  <a:pt x="f6" y="f7"/>
                </a:lnTo>
                <a:lnTo>
                  <a:pt x="f5" y="f7"/>
                </a:lnTo>
                <a:close/>
              </a:path>
            </a:pathLst>
          </a:custGeom>
          <a:solidFill>
            <a:srgbClr val="73A06A"/>
          </a:solidFill>
          <a:ln cap="flat">
            <a:noFill/>
            <a:prstDash val="solid"/>
          </a:ln>
        </p:spPr>
        <p:txBody>
          <a:bodyPr vert="horz" wrap="square" lIns="91440" tIns="45720" rIns="91440" bIns="45720" anchor="ctr" anchorCtr="1"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000000"/>
              </a:solidFill>
              <a:uFillTx/>
              <a:latin typeface="Calibri" pitchFamily="34"/>
              <a:ea typeface="新細明體" pitchFamily="18"/>
            </a:endParaRPr>
          </a:p>
        </p:txBody>
      </p:sp>
      <p:sp>
        <p:nvSpPr>
          <p:cNvPr id="11" name="man-with-speech-bubble_61915"/>
          <p:cNvSpPr/>
          <p:nvPr/>
        </p:nvSpPr>
        <p:spPr>
          <a:xfrm>
            <a:off x="10615315" y="1091619"/>
            <a:ext cx="942975" cy="842967"/>
          </a:xfrm>
          <a:custGeom>
            <a:avLst/>
            <a:gdLst>
              <a:gd name="f0" fmla="val 10800000"/>
              <a:gd name="f1" fmla="val 5400000"/>
              <a:gd name="f2" fmla="val 180"/>
              <a:gd name="f3" fmla="val w"/>
              <a:gd name="f4" fmla="val h"/>
              <a:gd name="f5" fmla="val 0"/>
              <a:gd name="f6" fmla="val 605578"/>
              <a:gd name="f7" fmla="val 541801"/>
              <a:gd name="f8" fmla="val 463671"/>
              <a:gd name="f9" fmla="val 107894"/>
              <a:gd name="f10" fmla="val 474077"/>
              <a:gd name="f11" fmla="val 482512"/>
              <a:gd name="f12" fmla="val 116314"/>
              <a:gd name="f13" fmla="val 126700"/>
              <a:gd name="f14" fmla="val 137086"/>
              <a:gd name="f15" fmla="val 145506"/>
              <a:gd name="f16" fmla="val 453265"/>
              <a:gd name="f17" fmla="val 444830"/>
              <a:gd name="f18" fmla="val 403126"/>
              <a:gd name="f19" fmla="val 413532"/>
              <a:gd name="f20" fmla="val 421967"/>
              <a:gd name="f21" fmla="val 392720"/>
              <a:gd name="f22" fmla="val 384285"/>
              <a:gd name="f23" fmla="val 342581"/>
              <a:gd name="f24" fmla="val 352987"/>
              <a:gd name="f25" fmla="val 361422"/>
              <a:gd name="f26" fmla="val 332175"/>
              <a:gd name="f27" fmla="val 323740"/>
              <a:gd name="f28" fmla="val 326516"/>
              <a:gd name="f29" fmla="val 30226"/>
              <a:gd name="f30" fmla="val 283532"/>
              <a:gd name="f31" fmla="val 247095"/>
              <a:gd name="f32" fmla="val 58652"/>
              <a:gd name="f33" fmla="val 235140"/>
              <a:gd name="f34" fmla="val 97785"/>
              <a:gd name="f35" fmla="val 238745"/>
              <a:gd name="f36" fmla="val 97501"/>
              <a:gd name="f37" fmla="val 241877"/>
              <a:gd name="f38" fmla="val 97406"/>
              <a:gd name="f39" fmla="val 244249"/>
              <a:gd name="f40" fmla="val 251935"/>
              <a:gd name="f41" fmla="val 270343"/>
              <a:gd name="f42" fmla="val 98259"/>
              <a:gd name="f43" fmla="val 275941"/>
              <a:gd name="f44" fmla="val 105745"/>
              <a:gd name="f45" fmla="val 278503"/>
              <a:gd name="f46" fmla="val 109251"/>
              <a:gd name="f47" fmla="val 285525"/>
              <a:gd name="f48" fmla="val 113610"/>
              <a:gd name="f49" fmla="val 292356"/>
              <a:gd name="f50" fmla="val 117874"/>
              <a:gd name="f51" fmla="val 297290"/>
              <a:gd name="f52" fmla="val 121001"/>
              <a:gd name="f53" fmla="val 302319"/>
              <a:gd name="f54" fmla="val 124127"/>
              <a:gd name="f55" fmla="val 306779"/>
              <a:gd name="f56" fmla="val 127539"/>
              <a:gd name="f57" fmla="val 316742"/>
              <a:gd name="f58" fmla="val 135214"/>
              <a:gd name="f59" fmla="val 321676"/>
              <a:gd name="f60" fmla="val 148763"/>
              <a:gd name="f61" fmla="val 168756"/>
              <a:gd name="f62" fmla="val 208174"/>
              <a:gd name="f63" fmla="val 321961"/>
              <a:gd name="f64" fmla="val 208269"/>
              <a:gd name="f65" fmla="val 322246"/>
              <a:gd name="f66" fmla="val 208363"/>
              <a:gd name="f67" fmla="val 322530"/>
              <a:gd name="f68" fmla="val 208458"/>
              <a:gd name="f69" fmla="val 326611"/>
              <a:gd name="f70" fmla="val 210353"/>
              <a:gd name="f71" fmla="val 328698"/>
              <a:gd name="f72" fmla="val 209500"/>
              <a:gd name="f73" fmla="val 329267"/>
              <a:gd name="f74" fmla="val 218123"/>
              <a:gd name="f75" fmla="val 218976"/>
              <a:gd name="f76" fmla="val 329362"/>
              <a:gd name="f77" fmla="val 220018"/>
              <a:gd name="f78" fmla="val 221060"/>
              <a:gd name="f79" fmla="val 398914"/>
              <a:gd name="f80" fmla="val 287956"/>
              <a:gd name="f81" fmla="val 466379"/>
              <a:gd name="f82" fmla="val 479758"/>
              <a:gd name="f83" fmla="val 532515"/>
              <a:gd name="f84" fmla="val 575404"/>
              <a:gd name="f85" fmla="val 178326"/>
              <a:gd name="f86" fmla="val 125644"/>
              <a:gd name="f87" fmla="val 73055"/>
              <a:gd name="f88" fmla="val 549120"/>
              <a:gd name="f89" fmla="val 56378"/>
              <a:gd name="f90" fmla="val 194908"/>
              <a:gd name="f91" fmla="val 251287"/>
              <a:gd name="f92" fmla="val 478809"/>
              <a:gd name="f93" fmla="val 412009"/>
              <a:gd name="f94" fmla="val 317519"/>
              <a:gd name="f95" fmla="val 407264"/>
              <a:gd name="f96" fmla="val 322257"/>
              <a:gd name="f97" fmla="val 400812"/>
              <a:gd name="f98" fmla="val 324910"/>
              <a:gd name="f99" fmla="val 394075"/>
              <a:gd name="f100" fmla="val 390754"/>
              <a:gd name="f101" fmla="val 387433"/>
              <a:gd name="f102" fmla="val 324247"/>
              <a:gd name="f103" fmla="val 384397"/>
              <a:gd name="f104" fmla="val 323015"/>
              <a:gd name="f105" fmla="val 374813"/>
              <a:gd name="f106" fmla="val 319036"/>
              <a:gd name="f107" fmla="val 368645"/>
              <a:gd name="f108" fmla="val 309844"/>
              <a:gd name="f109" fmla="val 299611"/>
              <a:gd name="f110" fmla="val 325757"/>
              <a:gd name="f111" fmla="val 325092"/>
              <a:gd name="f112" fmla="val 324333"/>
              <a:gd name="f113" fmla="val 322625"/>
              <a:gd name="f114" fmla="val 255172"/>
              <a:gd name="f115" fmla="val 320443"/>
              <a:gd name="f116" fmla="val 258393"/>
              <a:gd name="f117" fmla="val 317501"/>
              <a:gd name="f118" fmla="val 260194"/>
              <a:gd name="f119" fmla="val 315983"/>
              <a:gd name="f120" fmla="val 261804"/>
              <a:gd name="f121" fmla="val 314939"/>
              <a:gd name="f122" fmla="val 266258"/>
              <a:gd name="f123" fmla="val 314275"/>
              <a:gd name="f124" fmla="val 271090"/>
              <a:gd name="f125" fmla="val 313137"/>
              <a:gd name="f126" fmla="val 280376"/>
              <a:gd name="f127" fmla="val 311808"/>
              <a:gd name="f128" fmla="val 290799"/>
              <a:gd name="f129" fmla="val 306589"/>
              <a:gd name="f130" fmla="val 297621"/>
              <a:gd name="f131" fmla="val 294729"/>
              <a:gd name="f132" fmla="val 313256"/>
              <a:gd name="f133" fmla="val 297860"/>
              <a:gd name="f134" fmla="val 337323"/>
              <a:gd name="f135" fmla="val 298144"/>
              <a:gd name="f136" fmla="val 339218"/>
              <a:gd name="f137" fmla="val 298239"/>
              <a:gd name="f138" fmla="val 298334"/>
              <a:gd name="f139" fmla="val 339313"/>
              <a:gd name="f140" fmla="val 305546"/>
              <a:gd name="f141" fmla="val 342534"/>
              <a:gd name="f142" fmla="val 307538"/>
              <a:gd name="f143" fmla="val 348978"/>
              <a:gd name="f144" fmla="val 308867"/>
              <a:gd name="f145" fmla="val 353621"/>
              <a:gd name="f146" fmla="val 309626"/>
              <a:gd name="f147" fmla="val 355895"/>
              <a:gd name="f148" fmla="val 311524"/>
              <a:gd name="f149" fmla="val 362054"/>
              <a:gd name="f150" fmla="val 313326"/>
              <a:gd name="f151" fmla="val 367739"/>
              <a:gd name="f152" fmla="val 315793"/>
              <a:gd name="f153" fmla="val 373235"/>
              <a:gd name="f154" fmla="val 316078"/>
              <a:gd name="f155" fmla="val 373708"/>
              <a:gd name="f156" fmla="val 374845"/>
              <a:gd name="f157" fmla="val 319399"/>
              <a:gd name="f158" fmla="val 375509"/>
              <a:gd name="f159" fmla="val 324808"/>
              <a:gd name="f160" fmla="val 377593"/>
              <a:gd name="f161" fmla="val 358872"/>
              <a:gd name="f162" fmla="val 390669"/>
              <a:gd name="f163" fmla="val 394170"/>
              <a:gd name="f164" fmla="val 404124"/>
              <a:gd name="f165" fmla="val 427001"/>
              <a:gd name="f166" fmla="val 422222"/>
              <a:gd name="f167" fmla="val 457934"/>
              <a:gd name="f168" fmla="val 439373"/>
              <a:gd name="f169" fmla="val 464481"/>
              <a:gd name="f170" fmla="val 531947"/>
              <a:gd name="f171" fmla="val 464766"/>
              <a:gd name="f172" fmla="val 534884"/>
              <a:gd name="f173" fmla="val 464861"/>
              <a:gd name="f174" fmla="val 536685"/>
              <a:gd name="f175" fmla="val 464291"/>
              <a:gd name="f176" fmla="val 538390"/>
              <a:gd name="f177" fmla="val 463058"/>
              <a:gd name="f178" fmla="val 539717"/>
              <a:gd name="f179" fmla="val 461919"/>
              <a:gd name="f180" fmla="val 541043"/>
              <a:gd name="f181" fmla="val 460211"/>
              <a:gd name="f182" fmla="val 458408"/>
              <a:gd name="f183" fmla="val 232388"/>
              <a:gd name="f184" fmla="val 6367"/>
              <a:gd name="f185" fmla="val 4564"/>
              <a:gd name="f186" fmla="val 2857"/>
              <a:gd name="f187" fmla="val 1623"/>
              <a:gd name="f188" fmla="val 484"/>
              <a:gd name="f189" fmla="+- 0 0 85"/>
              <a:gd name="f190" fmla="val 10"/>
              <a:gd name="f191" fmla="val 295"/>
              <a:gd name="f192" fmla="val 6842"/>
              <a:gd name="f193" fmla="val 37775"/>
              <a:gd name="f194" fmla="val 70606"/>
              <a:gd name="f195" fmla="val 105809"/>
              <a:gd name="f196" fmla="val 139968"/>
              <a:gd name="f197" fmla="val 145377"/>
              <a:gd name="f198" fmla="val 147274"/>
              <a:gd name="f199" fmla="val 148698"/>
              <a:gd name="f200" fmla="val 148982"/>
              <a:gd name="f201" fmla="val 151449"/>
              <a:gd name="f202" fmla="val 153252"/>
              <a:gd name="f203" fmla="val 155150"/>
              <a:gd name="f204" fmla="val 155814"/>
              <a:gd name="f205" fmla="val 157237"/>
              <a:gd name="f206" fmla="val 159135"/>
              <a:gd name="f207" fmla="val 166441"/>
              <a:gd name="f208" fmla="val 166536"/>
              <a:gd name="f209" fmla="val 166631"/>
              <a:gd name="f210" fmla="val 166916"/>
              <a:gd name="f211" fmla="val 170047"/>
              <a:gd name="f212" fmla="val 158186"/>
              <a:gd name="f213" fmla="val 152968"/>
              <a:gd name="f214" fmla="val 151639"/>
              <a:gd name="f215" fmla="val 150500"/>
              <a:gd name="f216" fmla="val 149836"/>
              <a:gd name="f217" fmla="val 266163"/>
              <a:gd name="f218" fmla="val 148793"/>
              <a:gd name="f219" fmla="val 147179"/>
              <a:gd name="f220" fmla="val 136647"/>
              <a:gd name="f221" fmla="val 253750"/>
              <a:gd name="f222" fmla="val 134939"/>
              <a:gd name="f223" fmla="val 227883"/>
              <a:gd name="f224" fmla="val 135508"/>
              <a:gd name="f225" fmla="val 136078"/>
              <a:gd name="f226" fmla="val 138165"/>
              <a:gd name="f227" fmla="val 142245"/>
              <a:gd name="f228" fmla="val 142530"/>
              <a:gd name="f229" fmla="val 142815"/>
              <a:gd name="f230" fmla="val 143099"/>
              <a:gd name="f231" fmla="val 143194"/>
              <a:gd name="f232" fmla="val 168662"/>
              <a:gd name="f233" fmla="val 168567"/>
              <a:gd name="f234" fmla="val 143953"/>
              <a:gd name="f235" fmla="val 145068"/>
              <a:gd name="f236" fmla="val 152019"/>
              <a:gd name="f237" fmla="val 129813"/>
              <a:gd name="f238" fmla="val 169288"/>
              <a:gd name="f239" fmla="val 119106"/>
              <a:gd name="f240" fmla="val 180675"/>
              <a:gd name="f241" fmla="val 111999"/>
              <a:gd name="f242" fmla="val 192061"/>
              <a:gd name="f243" fmla="val 107166"/>
              <a:gd name="f244" fmla="val 202593"/>
              <a:gd name="f245" fmla="val 103944"/>
              <a:gd name="f246" fmla="val 212936"/>
              <a:gd name="f247" fmla="val 45008"/>
              <a:gd name="f248" fmla="val 264555"/>
              <a:gd name="f249" fmla="+- 0 0 -90"/>
              <a:gd name="f250" fmla="*/ f3 1 605578"/>
              <a:gd name="f251" fmla="*/ f4 1 541801"/>
              <a:gd name="f252" fmla="+- f7 0 f5"/>
              <a:gd name="f253" fmla="+- f6 0 f5"/>
              <a:gd name="f254" fmla="*/ f249 f0 1"/>
              <a:gd name="f255" fmla="*/ f253 1 605578"/>
              <a:gd name="f256" fmla="*/ f252 1 541801"/>
              <a:gd name="f257" fmla="*/ 519979 f253 1"/>
              <a:gd name="f258" fmla="*/ 136311 f252 1"/>
              <a:gd name="f259" fmla="*/ 479371 f253 1"/>
              <a:gd name="f260" fmla="*/ 434429 f253 1"/>
              <a:gd name="f261" fmla="*/ 116078 f252 1"/>
              <a:gd name="f262" fmla="*/ 156544 f252 1"/>
              <a:gd name="f263" fmla="*/ 389486 f253 1"/>
              <a:gd name="f264" fmla="*/ 348878 f253 1"/>
              <a:gd name="f265" fmla="*/ 351870 f253 1"/>
              <a:gd name="f266" fmla="*/ 32518 f252 1"/>
              <a:gd name="f267" fmla="*/ 263215 f253 1"/>
              <a:gd name="f268" fmla="*/ 104795 f252 1"/>
              <a:gd name="f269" fmla="*/ 315058 f253 1"/>
              <a:gd name="f270" fmla="*/ 126815 f252 1"/>
              <a:gd name="f271" fmla="*/ 346655 f253 1"/>
              <a:gd name="f272" fmla="*/ 181558 f252 1"/>
              <a:gd name="f273" fmla="*/ 347574 f253 1"/>
              <a:gd name="f274" fmla="*/ 224271 f252 1"/>
              <a:gd name="f275" fmla="*/ 354936 f253 1"/>
              <a:gd name="f276" fmla="*/ 237829 f252 1"/>
              <a:gd name="f277" fmla="*/ 429889 f253 1"/>
              <a:gd name="f278" fmla="*/ 309799 f252 1"/>
              <a:gd name="f279" fmla="*/ 517011 f253 1"/>
              <a:gd name="f280" fmla="*/ 0 f252 1"/>
              <a:gd name="f281" fmla="*/ 652601 f253 1"/>
              <a:gd name="f282" fmla="*/ 135175 f252 1"/>
              <a:gd name="f283" fmla="*/ 515988 f253 1"/>
              <a:gd name="f284" fmla="*/ 270349 f252 1"/>
              <a:gd name="f285" fmla="*/ 424675 f253 1"/>
              <a:gd name="f286" fmla="*/ 349557 f252 1"/>
              <a:gd name="f287" fmla="*/ 397270 f253 1"/>
              <a:gd name="f288" fmla="*/ 322338 f252 1"/>
              <a:gd name="f289" fmla="*/ 342155 f253 1"/>
              <a:gd name="f290" fmla="*/ 279931 f252 1"/>
              <a:gd name="f291" fmla="*/ 330396 f253 1"/>
              <a:gd name="f292" fmla="*/ 320198 f252 1"/>
              <a:gd name="f293" fmla="*/ 321499 f253 1"/>
              <a:gd name="f294" fmla="*/ 365052 f252 1"/>
              <a:gd name="f295" fmla="*/ 333668 f253 1"/>
              <a:gd name="f296" fmla="*/ 382892 f252 1"/>
              <a:gd name="f297" fmla="*/ 344200 f253 1"/>
              <a:gd name="f298" fmla="*/ 403994 f252 1"/>
              <a:gd name="f299" fmla="*/ 460157 f253 1"/>
              <a:gd name="f300" fmla="*/ 454250 f252 1"/>
              <a:gd name="f301" fmla="*/ 499014 f253 1"/>
              <a:gd name="f302" fmla="*/ 580658 f252 1"/>
              <a:gd name="f303" fmla="*/ 250433 f253 1"/>
              <a:gd name="f304" fmla="*/ 582900 f252 1"/>
              <a:gd name="f305" fmla="*/ 1749 f253 1"/>
              <a:gd name="f306" fmla="*/ 40708 f253 1"/>
              <a:gd name="f307" fmla="*/ 156666 f253 1"/>
              <a:gd name="f308" fmla="*/ 167197 f253 1"/>
              <a:gd name="f309" fmla="*/ 179365 f253 1"/>
              <a:gd name="f310" fmla="*/ 170469 f253 1"/>
              <a:gd name="f311" fmla="*/ 158607 f253 1"/>
              <a:gd name="f312" fmla="*/ 153290 f253 1"/>
              <a:gd name="f313" fmla="*/ 154313 f253 1"/>
              <a:gd name="f314" fmla="*/ 154211 f253 1"/>
              <a:gd name="f315" fmla="*/ 181354 f252 1"/>
              <a:gd name="f316" fmla="*/ 218325 f253 1"/>
              <a:gd name="f317" fmla="*/ 111828 f252 1"/>
              <a:gd name="f318" fmla="*/ 0 f253 1"/>
              <a:gd name="f319" fmla="*/ 605578 f253 1"/>
              <a:gd name="f320" fmla="*/ 541801 f252 1"/>
              <a:gd name="f321" fmla="*/ f254 1 f2"/>
              <a:gd name="f322" fmla="*/ f257 1 605578"/>
              <a:gd name="f323" fmla="*/ f258 1 541801"/>
              <a:gd name="f324" fmla="*/ f259 1 605578"/>
              <a:gd name="f325" fmla="*/ f260 1 605578"/>
              <a:gd name="f326" fmla="*/ f261 1 541801"/>
              <a:gd name="f327" fmla="*/ f262 1 541801"/>
              <a:gd name="f328" fmla="*/ f263 1 605578"/>
              <a:gd name="f329" fmla="*/ f264 1 605578"/>
              <a:gd name="f330" fmla="*/ f265 1 605578"/>
              <a:gd name="f331" fmla="*/ f266 1 541801"/>
              <a:gd name="f332" fmla="*/ f267 1 605578"/>
              <a:gd name="f333" fmla="*/ f268 1 541801"/>
              <a:gd name="f334" fmla="*/ f269 1 605578"/>
              <a:gd name="f335" fmla="*/ f270 1 541801"/>
              <a:gd name="f336" fmla="*/ f271 1 605578"/>
              <a:gd name="f337" fmla="*/ f272 1 541801"/>
              <a:gd name="f338" fmla="*/ f273 1 605578"/>
              <a:gd name="f339" fmla="*/ f274 1 541801"/>
              <a:gd name="f340" fmla="*/ f275 1 605578"/>
              <a:gd name="f341" fmla="*/ f276 1 541801"/>
              <a:gd name="f342" fmla="*/ f277 1 605578"/>
              <a:gd name="f343" fmla="*/ f278 1 541801"/>
              <a:gd name="f344" fmla="*/ f279 1 605578"/>
              <a:gd name="f345" fmla="*/ f280 1 541801"/>
              <a:gd name="f346" fmla="*/ f281 1 605578"/>
              <a:gd name="f347" fmla="*/ f282 1 541801"/>
              <a:gd name="f348" fmla="*/ f283 1 605578"/>
              <a:gd name="f349" fmla="*/ f284 1 541801"/>
              <a:gd name="f350" fmla="*/ f285 1 605578"/>
              <a:gd name="f351" fmla="*/ f286 1 541801"/>
              <a:gd name="f352" fmla="*/ f287 1 605578"/>
              <a:gd name="f353" fmla="*/ f288 1 541801"/>
              <a:gd name="f354" fmla="*/ f289 1 605578"/>
              <a:gd name="f355" fmla="*/ f290 1 541801"/>
              <a:gd name="f356" fmla="*/ f291 1 605578"/>
              <a:gd name="f357" fmla="*/ f292 1 541801"/>
              <a:gd name="f358" fmla="*/ f293 1 605578"/>
              <a:gd name="f359" fmla="*/ f294 1 541801"/>
              <a:gd name="f360" fmla="*/ f295 1 605578"/>
              <a:gd name="f361" fmla="*/ f296 1 541801"/>
              <a:gd name="f362" fmla="*/ f297 1 605578"/>
              <a:gd name="f363" fmla="*/ f298 1 541801"/>
              <a:gd name="f364" fmla="*/ f299 1 605578"/>
              <a:gd name="f365" fmla="*/ f300 1 541801"/>
              <a:gd name="f366" fmla="*/ f301 1 605578"/>
              <a:gd name="f367" fmla="*/ f302 1 541801"/>
              <a:gd name="f368" fmla="*/ f303 1 605578"/>
              <a:gd name="f369" fmla="*/ f304 1 541801"/>
              <a:gd name="f370" fmla="*/ f305 1 605578"/>
              <a:gd name="f371" fmla="*/ f306 1 605578"/>
              <a:gd name="f372" fmla="*/ f307 1 605578"/>
              <a:gd name="f373" fmla="*/ f308 1 605578"/>
              <a:gd name="f374" fmla="*/ f309 1 605578"/>
              <a:gd name="f375" fmla="*/ f310 1 605578"/>
              <a:gd name="f376" fmla="*/ f311 1 605578"/>
              <a:gd name="f377" fmla="*/ f312 1 605578"/>
              <a:gd name="f378" fmla="*/ f313 1 605578"/>
              <a:gd name="f379" fmla="*/ f314 1 605578"/>
              <a:gd name="f380" fmla="*/ f315 1 541801"/>
              <a:gd name="f381" fmla="*/ f316 1 605578"/>
              <a:gd name="f382" fmla="*/ f317 1 541801"/>
              <a:gd name="f383" fmla="*/ f318 1 605578"/>
              <a:gd name="f384" fmla="*/ f319 1 605578"/>
              <a:gd name="f385" fmla="*/ f320 1 541801"/>
              <a:gd name="f386" fmla="+- f321 0 f1"/>
              <a:gd name="f387" fmla="*/ f322 1 f255"/>
              <a:gd name="f388" fmla="*/ f323 1 f256"/>
              <a:gd name="f389" fmla="*/ f324 1 f255"/>
              <a:gd name="f390" fmla="*/ f325 1 f255"/>
              <a:gd name="f391" fmla="*/ f326 1 f256"/>
              <a:gd name="f392" fmla="*/ f327 1 f256"/>
              <a:gd name="f393" fmla="*/ f328 1 f255"/>
              <a:gd name="f394" fmla="*/ f329 1 f255"/>
              <a:gd name="f395" fmla="*/ f330 1 f255"/>
              <a:gd name="f396" fmla="*/ f331 1 f256"/>
              <a:gd name="f397" fmla="*/ f332 1 f255"/>
              <a:gd name="f398" fmla="*/ f333 1 f256"/>
              <a:gd name="f399" fmla="*/ f334 1 f255"/>
              <a:gd name="f400" fmla="*/ f335 1 f256"/>
              <a:gd name="f401" fmla="*/ f336 1 f255"/>
              <a:gd name="f402" fmla="*/ f337 1 f256"/>
              <a:gd name="f403" fmla="*/ f338 1 f255"/>
              <a:gd name="f404" fmla="*/ f339 1 f256"/>
              <a:gd name="f405" fmla="*/ f340 1 f255"/>
              <a:gd name="f406" fmla="*/ f341 1 f256"/>
              <a:gd name="f407" fmla="*/ f342 1 f255"/>
              <a:gd name="f408" fmla="*/ f343 1 f256"/>
              <a:gd name="f409" fmla="*/ f344 1 f255"/>
              <a:gd name="f410" fmla="*/ f345 1 f256"/>
              <a:gd name="f411" fmla="*/ f346 1 f255"/>
              <a:gd name="f412" fmla="*/ f347 1 f256"/>
              <a:gd name="f413" fmla="*/ f348 1 f255"/>
              <a:gd name="f414" fmla="*/ f349 1 f256"/>
              <a:gd name="f415" fmla="*/ f350 1 f255"/>
              <a:gd name="f416" fmla="*/ f351 1 f256"/>
              <a:gd name="f417" fmla="*/ f352 1 f255"/>
              <a:gd name="f418" fmla="*/ f353 1 f256"/>
              <a:gd name="f419" fmla="*/ f354 1 f255"/>
              <a:gd name="f420" fmla="*/ f355 1 f256"/>
              <a:gd name="f421" fmla="*/ f356 1 f255"/>
              <a:gd name="f422" fmla="*/ f357 1 f256"/>
              <a:gd name="f423" fmla="*/ f358 1 f255"/>
              <a:gd name="f424" fmla="*/ f359 1 f256"/>
              <a:gd name="f425" fmla="*/ f360 1 f255"/>
              <a:gd name="f426" fmla="*/ f361 1 f256"/>
              <a:gd name="f427" fmla="*/ f362 1 f255"/>
              <a:gd name="f428" fmla="*/ f363 1 f256"/>
              <a:gd name="f429" fmla="*/ f364 1 f255"/>
              <a:gd name="f430" fmla="*/ f365 1 f256"/>
              <a:gd name="f431" fmla="*/ f366 1 f255"/>
              <a:gd name="f432" fmla="*/ f367 1 f256"/>
              <a:gd name="f433" fmla="*/ f368 1 f255"/>
              <a:gd name="f434" fmla="*/ f369 1 f256"/>
              <a:gd name="f435" fmla="*/ f370 1 f255"/>
              <a:gd name="f436" fmla="*/ f371 1 f255"/>
              <a:gd name="f437" fmla="*/ f372 1 f255"/>
              <a:gd name="f438" fmla="*/ f373 1 f255"/>
              <a:gd name="f439" fmla="*/ f374 1 f255"/>
              <a:gd name="f440" fmla="*/ f375 1 f255"/>
              <a:gd name="f441" fmla="*/ f376 1 f255"/>
              <a:gd name="f442" fmla="*/ f377 1 f255"/>
              <a:gd name="f443" fmla="*/ f378 1 f255"/>
              <a:gd name="f444" fmla="*/ f379 1 f255"/>
              <a:gd name="f445" fmla="*/ f380 1 f256"/>
              <a:gd name="f446" fmla="*/ f381 1 f255"/>
              <a:gd name="f447" fmla="*/ f382 1 f256"/>
              <a:gd name="f448" fmla="*/ f383 1 f255"/>
              <a:gd name="f449" fmla="*/ f384 1 f255"/>
              <a:gd name="f450" fmla="*/ f385 1 f256"/>
              <a:gd name="f451" fmla="*/ f448 f250 1"/>
              <a:gd name="f452" fmla="*/ f449 f250 1"/>
              <a:gd name="f453" fmla="*/ f450 f251 1"/>
              <a:gd name="f454" fmla="*/ f410 f251 1"/>
              <a:gd name="f455" fmla="*/ f387 f250 1"/>
              <a:gd name="f456" fmla="*/ f388 f251 1"/>
              <a:gd name="f457" fmla="*/ f389 f250 1"/>
              <a:gd name="f458" fmla="*/ f390 f250 1"/>
              <a:gd name="f459" fmla="*/ f391 f251 1"/>
              <a:gd name="f460" fmla="*/ f392 f251 1"/>
              <a:gd name="f461" fmla="*/ f393 f250 1"/>
              <a:gd name="f462" fmla="*/ f394 f250 1"/>
              <a:gd name="f463" fmla="*/ f395 f250 1"/>
              <a:gd name="f464" fmla="*/ f396 f251 1"/>
              <a:gd name="f465" fmla="*/ f397 f250 1"/>
              <a:gd name="f466" fmla="*/ f398 f251 1"/>
              <a:gd name="f467" fmla="*/ f399 f250 1"/>
              <a:gd name="f468" fmla="*/ f400 f251 1"/>
              <a:gd name="f469" fmla="*/ f401 f250 1"/>
              <a:gd name="f470" fmla="*/ f402 f251 1"/>
              <a:gd name="f471" fmla="*/ f403 f250 1"/>
              <a:gd name="f472" fmla="*/ f404 f251 1"/>
              <a:gd name="f473" fmla="*/ f405 f250 1"/>
              <a:gd name="f474" fmla="*/ f406 f251 1"/>
              <a:gd name="f475" fmla="*/ f407 f250 1"/>
              <a:gd name="f476" fmla="*/ f408 f251 1"/>
              <a:gd name="f477" fmla="*/ f409 f250 1"/>
              <a:gd name="f478" fmla="*/ f411 f250 1"/>
              <a:gd name="f479" fmla="*/ f412 f251 1"/>
              <a:gd name="f480" fmla="*/ f413 f250 1"/>
              <a:gd name="f481" fmla="*/ f414 f251 1"/>
              <a:gd name="f482" fmla="*/ f415 f250 1"/>
              <a:gd name="f483" fmla="*/ f416 f251 1"/>
              <a:gd name="f484" fmla="*/ f417 f250 1"/>
              <a:gd name="f485" fmla="*/ f418 f251 1"/>
              <a:gd name="f486" fmla="*/ f419 f250 1"/>
              <a:gd name="f487" fmla="*/ f420 f251 1"/>
              <a:gd name="f488" fmla="*/ f421 f250 1"/>
              <a:gd name="f489" fmla="*/ f422 f251 1"/>
              <a:gd name="f490" fmla="*/ f423 f250 1"/>
              <a:gd name="f491" fmla="*/ f424 f251 1"/>
              <a:gd name="f492" fmla="*/ f425 f250 1"/>
              <a:gd name="f493" fmla="*/ f426 f251 1"/>
              <a:gd name="f494" fmla="*/ f427 f250 1"/>
              <a:gd name="f495" fmla="*/ f428 f251 1"/>
              <a:gd name="f496" fmla="*/ f429 f250 1"/>
              <a:gd name="f497" fmla="*/ f430 f251 1"/>
              <a:gd name="f498" fmla="*/ f431 f250 1"/>
              <a:gd name="f499" fmla="*/ f432 f251 1"/>
              <a:gd name="f500" fmla="*/ f433 f250 1"/>
              <a:gd name="f501" fmla="*/ f434 f251 1"/>
              <a:gd name="f502" fmla="*/ f435 f250 1"/>
              <a:gd name="f503" fmla="*/ f436 f250 1"/>
              <a:gd name="f504" fmla="*/ f437 f250 1"/>
              <a:gd name="f505" fmla="*/ f438 f250 1"/>
              <a:gd name="f506" fmla="*/ f439 f250 1"/>
              <a:gd name="f507" fmla="*/ f440 f250 1"/>
              <a:gd name="f508" fmla="*/ f441 f250 1"/>
              <a:gd name="f509" fmla="*/ f442 f250 1"/>
              <a:gd name="f510" fmla="*/ f443 f250 1"/>
              <a:gd name="f511" fmla="*/ f444 f250 1"/>
              <a:gd name="f512" fmla="*/ f445 f251 1"/>
              <a:gd name="f513" fmla="*/ f446 f250 1"/>
              <a:gd name="f514" fmla="*/ f447 f251 1"/>
            </a:gdLst>
            <a:ahLst/>
            <a:cxnLst>
              <a:cxn ang="3cd4">
                <a:pos x="hc" y="t"/>
              </a:cxn>
              <a:cxn ang="0">
                <a:pos x="r" y="vc"/>
              </a:cxn>
              <a:cxn ang="cd4">
                <a:pos x="hc" y="b"/>
              </a:cxn>
              <a:cxn ang="cd2">
                <a:pos x="l" y="vc"/>
              </a:cxn>
              <a:cxn ang="f386">
                <a:pos x="f455" y="f456"/>
              </a:cxn>
              <a:cxn ang="f386">
                <a:pos x="f457" y="f456"/>
              </a:cxn>
              <a:cxn ang="f386">
                <a:pos x="f458" y="f459"/>
              </a:cxn>
              <a:cxn ang="f386">
                <a:pos x="f458" y="f460"/>
              </a:cxn>
              <a:cxn ang="f386">
                <a:pos x="f458" y="f459"/>
              </a:cxn>
              <a:cxn ang="f386">
                <a:pos x="f461" y="f456"/>
              </a:cxn>
              <a:cxn ang="f386">
                <a:pos x="f462" y="f456"/>
              </a:cxn>
              <a:cxn ang="f386">
                <a:pos x="f463" y="f464"/>
              </a:cxn>
              <a:cxn ang="f386">
                <a:pos x="f465" y="f466"/>
              </a:cxn>
              <a:cxn ang="f386">
                <a:pos x="f467" y="f468"/>
              </a:cxn>
              <a:cxn ang="f386">
                <a:pos x="f469" y="f470"/>
              </a:cxn>
              <a:cxn ang="f386">
                <a:pos x="f471" y="f472"/>
              </a:cxn>
              <a:cxn ang="f386">
                <a:pos x="f473" y="f474"/>
              </a:cxn>
              <a:cxn ang="f386">
                <a:pos x="f475" y="f476"/>
              </a:cxn>
              <a:cxn ang="f386">
                <a:pos x="f477" y="f474"/>
              </a:cxn>
              <a:cxn ang="f386">
                <a:pos x="f477" y="f464"/>
              </a:cxn>
              <a:cxn ang="f386">
                <a:pos x="f463" y="f454"/>
              </a:cxn>
              <a:cxn ang="f386">
                <a:pos x="f478" y="f479"/>
              </a:cxn>
              <a:cxn ang="f386">
                <a:pos x="f480" y="f481"/>
              </a:cxn>
              <a:cxn ang="f386">
                <a:pos x="f482" y="f483"/>
              </a:cxn>
              <a:cxn ang="f386">
                <a:pos x="f484" y="f485"/>
              </a:cxn>
              <a:cxn ang="f386">
                <a:pos x="f463" y="f481"/>
              </a:cxn>
              <a:cxn ang="f386">
                <a:pos x="f486" y="f487"/>
              </a:cxn>
              <a:cxn ang="f386">
                <a:pos x="f488" y="f489"/>
              </a:cxn>
              <a:cxn ang="f386">
                <a:pos x="f490" y="f491"/>
              </a:cxn>
              <a:cxn ang="f386">
                <a:pos x="f492" y="f493"/>
              </a:cxn>
              <a:cxn ang="f386">
                <a:pos x="f494" y="f495"/>
              </a:cxn>
              <a:cxn ang="f386">
                <a:pos x="f496" y="f497"/>
              </a:cxn>
              <a:cxn ang="f386">
                <a:pos x="f498" y="f499"/>
              </a:cxn>
              <a:cxn ang="f386">
                <a:pos x="f500" y="f501"/>
              </a:cxn>
              <a:cxn ang="f386">
                <a:pos x="f502" y="f499"/>
              </a:cxn>
              <a:cxn ang="f386">
                <a:pos x="f503" y="f497"/>
              </a:cxn>
              <a:cxn ang="f386">
                <a:pos x="f504" y="f495"/>
              </a:cxn>
              <a:cxn ang="f386">
                <a:pos x="f505" y="f493"/>
              </a:cxn>
              <a:cxn ang="f386">
                <a:pos x="f506" y="f491"/>
              </a:cxn>
              <a:cxn ang="f386">
                <a:pos x="f507" y="f489"/>
              </a:cxn>
              <a:cxn ang="f386">
                <a:pos x="f508" y="f487"/>
              </a:cxn>
              <a:cxn ang="f386">
                <a:pos x="f509" y="f472"/>
              </a:cxn>
              <a:cxn ang="f386">
                <a:pos x="f510" y="f470"/>
              </a:cxn>
              <a:cxn ang="f386">
                <a:pos x="f511" y="f512"/>
              </a:cxn>
              <a:cxn ang="f386">
                <a:pos x="f513" y="f514"/>
              </a:cxn>
            </a:cxnLst>
            <a:rect l="f451" t="f454" r="f452" b="f453"/>
            <a:pathLst>
              <a:path w="605578" h="541801">
                <a:moveTo>
                  <a:pt x="f8" y="f9"/>
                </a:moveTo>
                <a:cubicBezTo>
                  <a:pt x="f10" y="f9"/>
                  <a:pt x="f11" y="f12"/>
                  <a:pt x="f11" y="f13"/>
                </a:cubicBezTo>
                <a:cubicBezTo>
                  <a:pt x="f11" y="f14"/>
                  <a:pt x="f10" y="f15"/>
                  <a:pt x="f8" y="f15"/>
                </a:cubicBezTo>
                <a:cubicBezTo>
                  <a:pt x="f16" y="f15"/>
                  <a:pt x="f17" y="f14"/>
                  <a:pt x="f17" y="f13"/>
                </a:cubicBezTo>
                <a:cubicBezTo>
                  <a:pt x="f17" y="f12"/>
                  <a:pt x="f16" y="f9"/>
                  <a:pt x="f8" y="f9"/>
                </a:cubicBezTo>
                <a:close/>
                <a:moveTo>
                  <a:pt x="f18" y="f9"/>
                </a:moveTo>
                <a:cubicBezTo>
                  <a:pt x="f19" y="f9"/>
                  <a:pt x="f20" y="f12"/>
                  <a:pt x="f20" y="f13"/>
                </a:cubicBezTo>
                <a:cubicBezTo>
                  <a:pt x="f20" y="f14"/>
                  <a:pt x="f19" y="f15"/>
                  <a:pt x="f18" y="f15"/>
                </a:cubicBezTo>
                <a:cubicBezTo>
                  <a:pt x="f21" y="f15"/>
                  <a:pt x="f22" y="f14"/>
                  <a:pt x="f22" y="f13"/>
                </a:cubicBezTo>
                <a:cubicBezTo>
                  <a:pt x="f22" y="f12"/>
                  <a:pt x="f21" y="f9"/>
                  <a:pt x="f18" y="f9"/>
                </a:cubicBezTo>
                <a:close/>
                <a:moveTo>
                  <a:pt x="f23" y="f9"/>
                </a:moveTo>
                <a:cubicBezTo>
                  <a:pt x="f24" y="f9"/>
                  <a:pt x="f25" y="f12"/>
                  <a:pt x="f25" y="f13"/>
                </a:cubicBezTo>
                <a:cubicBezTo>
                  <a:pt x="f25" y="f14"/>
                  <a:pt x="f24" y="f15"/>
                  <a:pt x="f23" y="f15"/>
                </a:cubicBezTo>
                <a:cubicBezTo>
                  <a:pt x="f26" y="f15"/>
                  <a:pt x="f27" y="f14"/>
                  <a:pt x="f27" y="f13"/>
                </a:cubicBezTo>
                <a:cubicBezTo>
                  <a:pt x="f27" y="f12"/>
                  <a:pt x="f26" y="f9"/>
                  <a:pt x="f23" y="f9"/>
                </a:cubicBezTo>
                <a:close/>
                <a:moveTo>
                  <a:pt x="f28" y="f29"/>
                </a:moveTo>
                <a:cubicBezTo>
                  <a:pt x="f30" y="f29"/>
                  <a:pt x="f31" y="f32"/>
                  <a:pt x="f33" y="f34"/>
                </a:cubicBezTo>
                <a:cubicBezTo>
                  <a:pt x="f35" y="f36"/>
                  <a:pt x="f37" y="f38"/>
                  <a:pt x="f39" y="f38"/>
                </a:cubicBezTo>
                <a:cubicBezTo>
                  <a:pt x="f40" y="f38"/>
                  <a:pt x="f41" y="f42"/>
                  <a:pt x="f43" y="f44"/>
                </a:cubicBezTo>
                <a:cubicBezTo>
                  <a:pt x="f45" y="f46"/>
                  <a:pt x="f47" y="f48"/>
                  <a:pt x="f49" y="f50"/>
                </a:cubicBezTo>
                <a:cubicBezTo>
                  <a:pt x="f51" y="f52"/>
                  <a:pt x="f53" y="f54"/>
                  <a:pt x="f55" y="f56"/>
                </a:cubicBezTo>
                <a:cubicBezTo>
                  <a:pt x="f57" y="f58"/>
                  <a:pt x="f59" y="f60"/>
                  <a:pt x="f59" y="f61"/>
                </a:cubicBezTo>
                <a:lnTo>
                  <a:pt x="f59" y="f62"/>
                </a:lnTo>
                <a:cubicBezTo>
                  <a:pt x="f63" y="f64"/>
                  <a:pt x="f65" y="f66"/>
                  <a:pt x="f67" y="f68"/>
                </a:cubicBezTo>
                <a:cubicBezTo>
                  <a:pt x="f69" y="f70"/>
                  <a:pt x="f71" y="f72"/>
                  <a:pt x="f73" y="f74"/>
                </a:cubicBezTo>
                <a:cubicBezTo>
                  <a:pt x="f73" y="f75"/>
                  <a:pt x="f76" y="f77"/>
                  <a:pt x="f76" y="f78"/>
                </a:cubicBezTo>
                <a:lnTo>
                  <a:pt x="f79" y="f78"/>
                </a:lnTo>
                <a:lnTo>
                  <a:pt x="f79" y="f80"/>
                </a:lnTo>
                <a:lnTo>
                  <a:pt x="f81" y="f78"/>
                </a:lnTo>
                <a:lnTo>
                  <a:pt x="f82" y="f78"/>
                </a:lnTo>
                <a:cubicBezTo>
                  <a:pt x="f83" y="f78"/>
                  <a:pt x="f84" y="f85"/>
                  <a:pt x="f84" y="f86"/>
                </a:cubicBezTo>
                <a:cubicBezTo>
                  <a:pt x="f84" y="f87"/>
                  <a:pt x="f83" y="f29"/>
                  <a:pt x="f82" y="f29"/>
                </a:cubicBezTo>
                <a:lnTo>
                  <a:pt x="f28" y="f29"/>
                </a:lnTo>
                <a:close/>
                <a:moveTo>
                  <a:pt x="f28" y="f5"/>
                </a:moveTo>
                <a:lnTo>
                  <a:pt x="f82" y="f5"/>
                </a:lnTo>
                <a:cubicBezTo>
                  <a:pt x="f88" y="f5"/>
                  <a:pt x="f6" y="f89"/>
                  <a:pt x="f6" y="f86"/>
                </a:cubicBezTo>
                <a:cubicBezTo>
                  <a:pt x="f6" y="f90"/>
                  <a:pt x="f88" y="f91"/>
                  <a:pt x="f82" y="f91"/>
                </a:cubicBezTo>
                <a:lnTo>
                  <a:pt x="f92" y="f91"/>
                </a:lnTo>
                <a:lnTo>
                  <a:pt x="f93" y="f94"/>
                </a:lnTo>
                <a:cubicBezTo>
                  <a:pt x="f95" y="f96"/>
                  <a:pt x="f97" y="f98"/>
                  <a:pt x="f99" y="f98"/>
                </a:cubicBezTo>
                <a:cubicBezTo>
                  <a:pt x="f100" y="f98"/>
                  <a:pt x="f101" y="f102"/>
                  <a:pt x="f103" y="f104"/>
                </a:cubicBezTo>
                <a:cubicBezTo>
                  <a:pt x="f105" y="f106"/>
                  <a:pt x="f107" y="f108"/>
                  <a:pt x="f107" y="f109"/>
                </a:cubicBezTo>
                <a:lnTo>
                  <a:pt x="f107" y="f91"/>
                </a:lnTo>
                <a:lnTo>
                  <a:pt x="f28" y="f91"/>
                </a:lnTo>
                <a:cubicBezTo>
                  <a:pt x="f110" y="f91"/>
                  <a:pt x="f111" y="f91"/>
                  <a:pt x="f112" y="f91"/>
                </a:cubicBezTo>
                <a:cubicBezTo>
                  <a:pt x="f113" y="f114"/>
                  <a:pt x="f115" y="f116"/>
                  <a:pt x="f117" y="f118"/>
                </a:cubicBezTo>
                <a:cubicBezTo>
                  <a:pt x="f119" y="f120"/>
                  <a:pt x="f121" y="f122"/>
                  <a:pt x="f123" y="f124"/>
                </a:cubicBezTo>
                <a:cubicBezTo>
                  <a:pt x="f125" y="f126"/>
                  <a:pt x="f127" y="f128"/>
                  <a:pt x="f129" y="f130"/>
                </a:cubicBezTo>
                <a:cubicBezTo>
                  <a:pt x="f131" y="f132"/>
                  <a:pt x="f133" y="f134"/>
                  <a:pt x="f135" y="f136"/>
                </a:cubicBezTo>
                <a:cubicBezTo>
                  <a:pt x="f135" y="f136"/>
                  <a:pt x="f137" y="f136"/>
                  <a:pt x="f138" y="f139"/>
                </a:cubicBezTo>
                <a:cubicBezTo>
                  <a:pt x="f140" y="f141"/>
                  <a:pt x="f142" y="f143"/>
                  <a:pt x="f144" y="f145"/>
                </a:cubicBezTo>
                <a:lnTo>
                  <a:pt x="f146" y="f147"/>
                </a:lnTo>
                <a:cubicBezTo>
                  <a:pt x="f148" y="f149"/>
                  <a:pt x="f150" y="f151"/>
                  <a:pt x="f152" y="f153"/>
                </a:cubicBezTo>
                <a:cubicBezTo>
                  <a:pt x="f154" y="f155"/>
                  <a:pt x="f117" y="f156"/>
                  <a:pt x="f157" y="f158"/>
                </a:cubicBezTo>
                <a:lnTo>
                  <a:pt x="f159" y="f160"/>
                </a:lnTo>
                <a:cubicBezTo>
                  <a:pt x="f161" y="f162"/>
                  <a:pt x="f163" y="f164"/>
                  <a:pt x="f165" y="f166"/>
                </a:cubicBezTo>
                <a:cubicBezTo>
                  <a:pt x="f167" y="f168"/>
                  <a:pt x="f169" y="f170"/>
                  <a:pt x="f171" y="f172"/>
                </a:cubicBezTo>
                <a:cubicBezTo>
                  <a:pt x="f173" y="f174"/>
                  <a:pt x="f175" y="f176"/>
                  <a:pt x="f177" y="f178"/>
                </a:cubicBezTo>
                <a:cubicBezTo>
                  <a:pt x="f179" y="f180"/>
                  <a:pt x="f181" y="f7"/>
                  <a:pt x="f182" y="f7"/>
                </a:cubicBezTo>
                <a:lnTo>
                  <a:pt x="f183" y="f7"/>
                </a:lnTo>
                <a:lnTo>
                  <a:pt x="f184" y="f7"/>
                </a:lnTo>
                <a:cubicBezTo>
                  <a:pt x="f185" y="f7"/>
                  <a:pt x="f186" y="f180"/>
                  <a:pt x="f187" y="f178"/>
                </a:cubicBezTo>
                <a:cubicBezTo>
                  <a:pt x="f188" y="f176"/>
                  <a:pt x="f189" y="f174"/>
                  <a:pt x="f190" y="f172"/>
                </a:cubicBezTo>
                <a:cubicBezTo>
                  <a:pt x="f191" y="f170"/>
                  <a:pt x="f192" y="f168"/>
                  <a:pt x="f193" y="f166"/>
                </a:cubicBezTo>
                <a:cubicBezTo>
                  <a:pt x="f194" y="f164"/>
                  <a:pt x="f195" y="f162"/>
                  <a:pt x="f196" y="f160"/>
                </a:cubicBezTo>
                <a:lnTo>
                  <a:pt x="f197" y="f158"/>
                </a:lnTo>
                <a:cubicBezTo>
                  <a:pt x="f198" y="f156"/>
                  <a:pt x="f199" y="f155"/>
                  <a:pt x="f200" y="f153"/>
                </a:cubicBezTo>
                <a:cubicBezTo>
                  <a:pt x="f201" y="f151"/>
                  <a:pt x="f202" y="f149"/>
                  <a:pt x="f203" y="f147"/>
                </a:cubicBezTo>
                <a:lnTo>
                  <a:pt x="f204" y="f145"/>
                </a:lnTo>
                <a:cubicBezTo>
                  <a:pt x="f205" y="f143"/>
                  <a:pt x="f206" y="f141"/>
                  <a:pt x="f207" y="f139"/>
                </a:cubicBezTo>
                <a:cubicBezTo>
                  <a:pt x="f208" y="f136"/>
                  <a:pt x="f209" y="f136"/>
                  <a:pt x="f209" y="f136"/>
                </a:cubicBezTo>
                <a:cubicBezTo>
                  <a:pt x="f210" y="f134"/>
                  <a:pt x="f211" y="f132"/>
                  <a:pt x="f212" y="f130"/>
                </a:cubicBezTo>
                <a:cubicBezTo>
                  <a:pt x="f213" y="f128"/>
                  <a:pt x="f214" y="f126"/>
                  <a:pt x="f215" y="f124"/>
                </a:cubicBezTo>
                <a:cubicBezTo>
                  <a:pt x="f216" y="f217"/>
                  <a:pt x="f218" y="f120"/>
                  <a:pt x="f219" y="f118"/>
                </a:cubicBezTo>
                <a:cubicBezTo>
                  <a:pt x="f220" y="f221"/>
                  <a:pt x="f222" y="f223"/>
                  <a:pt x="f224" y="f74"/>
                </a:cubicBezTo>
                <a:cubicBezTo>
                  <a:pt x="f225" y="f72"/>
                  <a:pt x="f226" y="f70"/>
                  <a:pt x="f227" y="f68"/>
                </a:cubicBezTo>
                <a:cubicBezTo>
                  <a:pt x="f228" y="f66"/>
                  <a:pt x="f229" y="f64"/>
                  <a:pt x="f230" y="f62"/>
                </a:cubicBezTo>
                <a:lnTo>
                  <a:pt x="f231" y="f61"/>
                </a:lnTo>
                <a:lnTo>
                  <a:pt x="f230" y="f61"/>
                </a:lnTo>
                <a:cubicBezTo>
                  <a:pt x="f230" y="f61"/>
                  <a:pt x="f230" y="f232"/>
                  <a:pt x="f230" y="f233"/>
                </a:cubicBezTo>
                <a:cubicBezTo>
                  <a:pt x="f234" y="f235"/>
                  <a:pt x="f236" y="f237"/>
                  <a:pt x="f238" y="f239"/>
                </a:cubicBezTo>
                <a:cubicBezTo>
                  <a:pt x="f240" y="f241"/>
                  <a:pt x="f242" y="f243"/>
                  <a:pt x="f244" y="f245"/>
                </a:cubicBezTo>
                <a:cubicBezTo>
                  <a:pt x="f246" y="f247"/>
                  <a:pt x="f248" y="f5"/>
                  <a:pt x="f28" y="f5"/>
                </a:cubicBezTo>
                <a:close/>
              </a:path>
            </a:pathLst>
          </a:custGeom>
          <a:solidFill>
            <a:srgbClr val="FCEBD1"/>
          </a:solidFill>
          <a:ln cap="flat">
            <a:noFill/>
            <a:prstDash val="solid"/>
          </a:ln>
        </p:spPr>
        <p:txBody>
          <a:bodyPr vert="horz" wrap="square" lIns="0" tIns="0" rIns="0" bIns="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000000"/>
              </a:solidFill>
              <a:uFillTx/>
              <a:latin typeface="Calibri" pitchFamily="34"/>
              <a:ea typeface="新細明體" pitchFamily="18"/>
            </a:endParaRPr>
          </a:p>
        </p:txBody>
      </p:sp>
      <p:sp>
        <p:nvSpPr>
          <p:cNvPr id="12" name="椭圆 40"/>
          <p:cNvSpPr/>
          <p:nvPr/>
        </p:nvSpPr>
        <p:spPr>
          <a:xfrm>
            <a:off x="9697559" y="6310310"/>
            <a:ext cx="1804989" cy="1804989"/>
          </a:xfrm>
          <a:custGeom>
            <a:avLst/>
            <a:gdLst>
              <a:gd name="f0" fmla="val 10800000"/>
              <a:gd name="f1" fmla="val 5400000"/>
              <a:gd name="f2" fmla="val 180"/>
              <a:gd name="f3" fmla="val w"/>
              <a:gd name="f4" fmla="val h"/>
              <a:gd name="f5" fmla="val 0"/>
              <a:gd name="f6" fmla="val 1203332"/>
              <a:gd name="f7" fmla="val 601666"/>
              <a:gd name="f8" fmla="val 601665"/>
              <a:gd name="f9" fmla="val 933956"/>
              <a:gd name="f10" fmla="val 269375"/>
              <a:gd name="f11" fmla="+- 0 0 1"/>
              <a:gd name="f12" fmla="+- 0 0 -360"/>
              <a:gd name="f13" fmla="+- 0 0 -90"/>
              <a:gd name="f14" fmla="+- 0 0 -180"/>
              <a:gd name="f15" fmla="+- 0 0 -270"/>
              <a:gd name="f16" fmla="*/ f3 1 1203332"/>
              <a:gd name="f17" fmla="*/ f4 1 1203332"/>
              <a:gd name="f18" fmla="+- f6 0 f5"/>
              <a:gd name="f19" fmla="*/ f12 f0 1"/>
              <a:gd name="f20" fmla="*/ f13 f0 1"/>
              <a:gd name="f21" fmla="*/ f14 f0 1"/>
              <a:gd name="f22" fmla="*/ f15 f0 1"/>
              <a:gd name="f23" fmla="*/ f18 1 1203332"/>
              <a:gd name="f24" fmla="*/ 601657 f18 1"/>
              <a:gd name="f25" fmla="*/ 0 f18 1"/>
              <a:gd name="f26" fmla="*/ 1203311 f18 1"/>
              <a:gd name="f27" fmla="*/ 176221 f18 1"/>
              <a:gd name="f28" fmla="*/ 1027090 f18 1"/>
              <a:gd name="f29" fmla="*/ 176224 f18 1"/>
              <a:gd name="f30" fmla="*/ 1027108 f18 1"/>
              <a:gd name="f31" fmla="*/ f19 1 f2"/>
              <a:gd name="f32" fmla="*/ f20 1 f2"/>
              <a:gd name="f33" fmla="*/ f21 1 f2"/>
              <a:gd name="f34" fmla="*/ f22 1 f2"/>
              <a:gd name="f35" fmla="*/ f24 1 1203332"/>
              <a:gd name="f36" fmla="*/ f25 1 1203332"/>
              <a:gd name="f37" fmla="*/ f26 1 1203332"/>
              <a:gd name="f38" fmla="*/ f27 1 1203332"/>
              <a:gd name="f39" fmla="*/ f28 1 1203332"/>
              <a:gd name="f40" fmla="*/ f29 1 1203332"/>
              <a:gd name="f41" fmla="*/ f30 1 1203332"/>
              <a:gd name="f42" fmla="+- f31 0 f1"/>
              <a:gd name="f43" fmla="+- f32 0 f1"/>
              <a:gd name="f44" fmla="+- f33 0 f1"/>
              <a:gd name="f45" fmla="+- f34 0 f1"/>
              <a:gd name="f46" fmla="*/ f35 1 f23"/>
              <a:gd name="f47" fmla="*/ f36 1 f23"/>
              <a:gd name="f48" fmla="*/ f37 1 f23"/>
              <a:gd name="f49" fmla="*/ f38 1 f23"/>
              <a:gd name="f50" fmla="*/ f39 1 f23"/>
              <a:gd name="f51" fmla="*/ f40 1 f23"/>
              <a:gd name="f52" fmla="*/ f41 1 f23"/>
              <a:gd name="f53" fmla="*/ f51 f16 1"/>
              <a:gd name="f54" fmla="*/ f52 f16 1"/>
              <a:gd name="f55" fmla="*/ f52 f17 1"/>
              <a:gd name="f56" fmla="*/ f51 f17 1"/>
              <a:gd name="f57" fmla="*/ f46 f16 1"/>
              <a:gd name="f58" fmla="*/ f47 f17 1"/>
              <a:gd name="f59" fmla="*/ f48 f16 1"/>
              <a:gd name="f60" fmla="*/ f46 f17 1"/>
              <a:gd name="f61" fmla="*/ f48 f17 1"/>
              <a:gd name="f62" fmla="*/ f47 f16 1"/>
              <a:gd name="f63" fmla="*/ f49 f16 1"/>
              <a:gd name="f64" fmla="*/ f49 f17 1"/>
              <a:gd name="f65" fmla="*/ f50 f17 1"/>
              <a:gd name="f66" fmla="*/ f50 f16 1"/>
            </a:gdLst>
            <a:ahLst/>
            <a:cxnLst>
              <a:cxn ang="3cd4">
                <a:pos x="hc" y="t"/>
              </a:cxn>
              <a:cxn ang="0">
                <a:pos x="r" y="vc"/>
              </a:cxn>
              <a:cxn ang="cd4">
                <a:pos x="hc" y="b"/>
              </a:cxn>
              <a:cxn ang="cd2">
                <a:pos x="l" y="vc"/>
              </a:cxn>
              <a:cxn ang="f42">
                <a:pos x="f57" y="f58"/>
              </a:cxn>
              <a:cxn ang="f43">
                <a:pos x="f59" y="f60"/>
              </a:cxn>
              <a:cxn ang="f44">
                <a:pos x="f57" y="f61"/>
              </a:cxn>
              <a:cxn ang="f45">
                <a:pos x="f62" y="f60"/>
              </a:cxn>
              <a:cxn ang="f42">
                <a:pos x="f63" y="f64"/>
              </a:cxn>
              <a:cxn ang="f44">
                <a:pos x="f63" y="f65"/>
              </a:cxn>
              <a:cxn ang="f44">
                <a:pos x="f66" y="f65"/>
              </a:cxn>
              <a:cxn ang="f42">
                <a:pos x="f66" y="f64"/>
              </a:cxn>
            </a:cxnLst>
            <a:rect l="f53" t="f56" r="f54" b="f55"/>
            <a:pathLst>
              <a:path w="1203332" h="1203332">
                <a:moveTo>
                  <a:pt x="f5" y="f7"/>
                </a:moveTo>
                <a:lnTo>
                  <a:pt x="f5" y="f8"/>
                </a:lnTo>
                <a:cubicBezTo>
                  <a:pt x="f5" y="f9"/>
                  <a:pt x="f10" y="f6"/>
                  <a:pt x="f7" y="f6"/>
                </a:cubicBezTo>
                <a:cubicBezTo>
                  <a:pt x="f9" y="f6"/>
                  <a:pt x="f6" y="f9"/>
                  <a:pt x="f6" y="f7"/>
                </a:cubicBezTo>
                <a:cubicBezTo>
                  <a:pt x="f6" y="f10"/>
                  <a:pt x="f9" y="f5"/>
                  <a:pt x="f7" y="f5"/>
                </a:cubicBezTo>
                <a:cubicBezTo>
                  <a:pt x="f10" y="f11"/>
                  <a:pt x="f5" y="f10"/>
                  <a:pt x="f5" y="f8"/>
                </a:cubicBezTo>
                <a:lnTo>
                  <a:pt x="f5" y="f7"/>
                </a:lnTo>
                <a:close/>
              </a:path>
            </a:pathLst>
          </a:custGeom>
          <a:solidFill>
            <a:srgbClr val="73A06A"/>
          </a:solidFill>
          <a:ln w="12701" cap="flat">
            <a:solidFill>
              <a:srgbClr val="B1CC71"/>
            </a:solidFill>
            <a:prstDash val="solid"/>
            <a:miter/>
          </a:ln>
        </p:spPr>
        <p:txBody>
          <a:bodyPr vert="horz" wrap="square" lIns="91440" tIns="45720" rIns="91440" bIns="45720" anchor="ctr" anchorCtr="1"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000000"/>
              </a:solidFill>
              <a:uFillTx/>
              <a:latin typeface="Calibri" pitchFamily="34"/>
              <a:ea typeface="新細明體" pitchFamily="18"/>
            </a:endParaRPr>
          </a:p>
        </p:txBody>
      </p:sp>
      <p:sp>
        <p:nvSpPr>
          <p:cNvPr id="13" name="椭圆 41"/>
          <p:cNvSpPr/>
          <p:nvPr/>
        </p:nvSpPr>
        <p:spPr>
          <a:xfrm>
            <a:off x="4123139" y="3400635"/>
            <a:ext cx="1804989" cy="1804989"/>
          </a:xfrm>
          <a:custGeom>
            <a:avLst/>
            <a:gdLst>
              <a:gd name="f0" fmla="val 10800000"/>
              <a:gd name="f1" fmla="val 5400000"/>
              <a:gd name="f2" fmla="val 180"/>
              <a:gd name="f3" fmla="val w"/>
              <a:gd name="f4" fmla="val h"/>
              <a:gd name="f5" fmla="val 0"/>
              <a:gd name="f6" fmla="val 1203332"/>
              <a:gd name="f7" fmla="val 601666"/>
              <a:gd name="f8" fmla="val 601665"/>
              <a:gd name="f9" fmla="val 933956"/>
              <a:gd name="f10" fmla="val 269375"/>
              <a:gd name="f11" fmla="+- 0 0 1"/>
              <a:gd name="f12" fmla="+- 0 0 -360"/>
              <a:gd name="f13" fmla="+- 0 0 -90"/>
              <a:gd name="f14" fmla="+- 0 0 -180"/>
              <a:gd name="f15" fmla="+- 0 0 -270"/>
              <a:gd name="f16" fmla="*/ f3 1 1203332"/>
              <a:gd name="f17" fmla="*/ f4 1 1203332"/>
              <a:gd name="f18" fmla="+- f6 0 f5"/>
              <a:gd name="f19" fmla="*/ f12 f0 1"/>
              <a:gd name="f20" fmla="*/ f13 f0 1"/>
              <a:gd name="f21" fmla="*/ f14 f0 1"/>
              <a:gd name="f22" fmla="*/ f15 f0 1"/>
              <a:gd name="f23" fmla="*/ f18 1 1203332"/>
              <a:gd name="f24" fmla="*/ 601657 f18 1"/>
              <a:gd name="f25" fmla="*/ 0 f18 1"/>
              <a:gd name="f26" fmla="*/ 1203311 f18 1"/>
              <a:gd name="f27" fmla="*/ 176221 f18 1"/>
              <a:gd name="f28" fmla="*/ 1027090 f18 1"/>
              <a:gd name="f29" fmla="*/ 176224 f18 1"/>
              <a:gd name="f30" fmla="*/ 1027108 f18 1"/>
              <a:gd name="f31" fmla="*/ f19 1 f2"/>
              <a:gd name="f32" fmla="*/ f20 1 f2"/>
              <a:gd name="f33" fmla="*/ f21 1 f2"/>
              <a:gd name="f34" fmla="*/ f22 1 f2"/>
              <a:gd name="f35" fmla="*/ f24 1 1203332"/>
              <a:gd name="f36" fmla="*/ f25 1 1203332"/>
              <a:gd name="f37" fmla="*/ f26 1 1203332"/>
              <a:gd name="f38" fmla="*/ f27 1 1203332"/>
              <a:gd name="f39" fmla="*/ f28 1 1203332"/>
              <a:gd name="f40" fmla="*/ f29 1 1203332"/>
              <a:gd name="f41" fmla="*/ f30 1 1203332"/>
              <a:gd name="f42" fmla="+- f31 0 f1"/>
              <a:gd name="f43" fmla="+- f32 0 f1"/>
              <a:gd name="f44" fmla="+- f33 0 f1"/>
              <a:gd name="f45" fmla="+- f34 0 f1"/>
              <a:gd name="f46" fmla="*/ f35 1 f23"/>
              <a:gd name="f47" fmla="*/ f36 1 f23"/>
              <a:gd name="f48" fmla="*/ f37 1 f23"/>
              <a:gd name="f49" fmla="*/ f38 1 f23"/>
              <a:gd name="f50" fmla="*/ f39 1 f23"/>
              <a:gd name="f51" fmla="*/ f40 1 f23"/>
              <a:gd name="f52" fmla="*/ f41 1 f23"/>
              <a:gd name="f53" fmla="*/ f51 f16 1"/>
              <a:gd name="f54" fmla="*/ f52 f16 1"/>
              <a:gd name="f55" fmla="*/ f52 f17 1"/>
              <a:gd name="f56" fmla="*/ f51 f17 1"/>
              <a:gd name="f57" fmla="*/ f46 f16 1"/>
              <a:gd name="f58" fmla="*/ f47 f17 1"/>
              <a:gd name="f59" fmla="*/ f48 f16 1"/>
              <a:gd name="f60" fmla="*/ f46 f17 1"/>
              <a:gd name="f61" fmla="*/ f48 f17 1"/>
              <a:gd name="f62" fmla="*/ f47 f16 1"/>
              <a:gd name="f63" fmla="*/ f49 f16 1"/>
              <a:gd name="f64" fmla="*/ f49 f17 1"/>
              <a:gd name="f65" fmla="*/ f50 f17 1"/>
              <a:gd name="f66" fmla="*/ f50 f16 1"/>
            </a:gdLst>
            <a:ahLst/>
            <a:cxnLst>
              <a:cxn ang="3cd4">
                <a:pos x="hc" y="t"/>
              </a:cxn>
              <a:cxn ang="0">
                <a:pos x="r" y="vc"/>
              </a:cxn>
              <a:cxn ang="cd4">
                <a:pos x="hc" y="b"/>
              </a:cxn>
              <a:cxn ang="cd2">
                <a:pos x="l" y="vc"/>
              </a:cxn>
              <a:cxn ang="f42">
                <a:pos x="f57" y="f58"/>
              </a:cxn>
              <a:cxn ang="f43">
                <a:pos x="f59" y="f60"/>
              </a:cxn>
              <a:cxn ang="f44">
                <a:pos x="f57" y="f61"/>
              </a:cxn>
              <a:cxn ang="f45">
                <a:pos x="f62" y="f60"/>
              </a:cxn>
              <a:cxn ang="f42">
                <a:pos x="f63" y="f64"/>
              </a:cxn>
              <a:cxn ang="f44">
                <a:pos x="f63" y="f65"/>
              </a:cxn>
              <a:cxn ang="f44">
                <a:pos x="f66" y="f65"/>
              </a:cxn>
              <a:cxn ang="f42">
                <a:pos x="f66" y="f64"/>
              </a:cxn>
            </a:cxnLst>
            <a:rect l="f53" t="f56" r="f54" b="f55"/>
            <a:pathLst>
              <a:path w="1203332" h="1203332">
                <a:moveTo>
                  <a:pt x="f5" y="f7"/>
                </a:moveTo>
                <a:lnTo>
                  <a:pt x="f5" y="f8"/>
                </a:lnTo>
                <a:cubicBezTo>
                  <a:pt x="f5" y="f9"/>
                  <a:pt x="f10" y="f6"/>
                  <a:pt x="f7" y="f6"/>
                </a:cubicBezTo>
                <a:cubicBezTo>
                  <a:pt x="f9" y="f6"/>
                  <a:pt x="f6" y="f9"/>
                  <a:pt x="f6" y="f7"/>
                </a:cubicBezTo>
                <a:cubicBezTo>
                  <a:pt x="f6" y="f10"/>
                  <a:pt x="f9" y="f5"/>
                  <a:pt x="f7" y="f5"/>
                </a:cubicBezTo>
                <a:cubicBezTo>
                  <a:pt x="f10" y="f11"/>
                  <a:pt x="f5" y="f10"/>
                  <a:pt x="f5" y="f8"/>
                </a:cubicBezTo>
                <a:lnTo>
                  <a:pt x="f5" y="f7"/>
                </a:lnTo>
                <a:close/>
              </a:path>
            </a:pathLst>
          </a:custGeom>
          <a:solidFill>
            <a:srgbClr val="73A06A"/>
          </a:solidFill>
          <a:ln w="12701" cap="flat">
            <a:solidFill>
              <a:srgbClr val="B1CC71"/>
            </a:solidFill>
            <a:prstDash val="solid"/>
            <a:miter/>
          </a:ln>
        </p:spPr>
        <p:txBody>
          <a:bodyPr vert="horz" wrap="square" lIns="91440" tIns="45720" rIns="91440" bIns="45720" anchor="ctr" anchorCtr="1"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000000"/>
              </a:solidFill>
              <a:uFillTx/>
              <a:latin typeface="Calibri" pitchFamily="34"/>
              <a:ea typeface="新細明體" pitchFamily="18"/>
            </a:endParaRPr>
          </a:p>
        </p:txBody>
      </p:sp>
      <p:sp>
        <p:nvSpPr>
          <p:cNvPr id="14" name="phone-tablet-and-laptop_81043"/>
          <p:cNvSpPr/>
          <p:nvPr/>
        </p:nvSpPr>
        <p:spPr>
          <a:xfrm>
            <a:off x="10158115" y="6910385"/>
            <a:ext cx="914400" cy="747714"/>
          </a:xfrm>
          <a:custGeom>
            <a:avLst/>
            <a:gdLst>
              <a:gd name="f0" fmla="val 10800000"/>
              <a:gd name="f1" fmla="val 5400000"/>
              <a:gd name="f2" fmla="val 180"/>
              <a:gd name="f3" fmla="val w"/>
              <a:gd name="f4" fmla="val h"/>
              <a:gd name="f5" fmla="val 0"/>
              <a:gd name="f6" fmla="val 605733"/>
              <a:gd name="f7" fmla="val 496357"/>
              <a:gd name="f8" fmla="val 73776"/>
              <a:gd name="f9" fmla="val 463060"/>
              <a:gd name="f10" fmla="val 67934"/>
              <a:gd name="f11" fmla="val 63223"/>
              <a:gd name="f12" fmla="val 467763"/>
              <a:gd name="f13" fmla="val 473595"/>
              <a:gd name="f14" fmla="val 476699"/>
              <a:gd name="f15" fmla="val 64542"/>
              <a:gd name="f16" fmla="val 479426"/>
              <a:gd name="f17" fmla="val 66709"/>
              <a:gd name="f18" fmla="val 481402"/>
              <a:gd name="f19" fmla="val 68594"/>
              <a:gd name="f20" fmla="val 483095"/>
              <a:gd name="f21" fmla="val 71044"/>
              <a:gd name="f22" fmla="val 484223"/>
              <a:gd name="f23" fmla="val 76508"/>
              <a:gd name="f24" fmla="val 79052"/>
              <a:gd name="f25" fmla="val 80937"/>
              <a:gd name="f26" fmla="val 83010"/>
              <a:gd name="f27" fmla="val 84423"/>
              <a:gd name="f28" fmla="val 79618"/>
              <a:gd name="f29" fmla="val 211779"/>
              <a:gd name="f30" fmla="val 386666"/>
              <a:gd name="f31" fmla="val 204524"/>
              <a:gd name="f32" fmla="val 198683"/>
              <a:gd name="f33" fmla="val 392498"/>
              <a:gd name="f34" fmla="val 399740"/>
              <a:gd name="f35" fmla="val 401903"/>
              <a:gd name="f36" fmla="val 199248"/>
              <a:gd name="f37" fmla="val 403784"/>
              <a:gd name="f38" fmla="val 200190"/>
              <a:gd name="f39" fmla="val 405572"/>
              <a:gd name="f40" fmla="val 202357"/>
              <a:gd name="f41" fmla="val 409804"/>
              <a:gd name="f42" fmla="val 206691"/>
              <a:gd name="f43" fmla="val 412814"/>
              <a:gd name="f44" fmla="val 216866"/>
              <a:gd name="f45" fmla="val 221106"/>
              <a:gd name="f46" fmla="val 223273"/>
              <a:gd name="f47" fmla="val 224215"/>
              <a:gd name="f48" fmla="val 224875"/>
              <a:gd name="f49" fmla="val 218939"/>
              <a:gd name="f50" fmla="val 354026"/>
              <a:gd name="f51" fmla="val 306536"/>
              <a:gd name="f52" fmla="val 593016"/>
              <a:gd name="f53" fmla="val 600081"/>
              <a:gd name="f54" fmla="val 312181"/>
              <a:gd name="f55" fmla="val 319144"/>
              <a:gd name="f56" fmla="val 337396"/>
              <a:gd name="f57" fmla="val 590849"/>
              <a:gd name="f58" fmla="val 352262"/>
              <a:gd name="f59" fmla="val 572574"/>
              <a:gd name="f60" fmla="val 30057"/>
              <a:gd name="f61" fmla="val 292249"/>
              <a:gd name="f62" fmla="val 451303"/>
              <a:gd name="f63" fmla="val 117495"/>
              <a:gd name="f64" fmla="val 25157"/>
              <a:gd name="f65" fmla="val 262150"/>
              <a:gd name="f66" fmla="val 122489"/>
              <a:gd name="f67" fmla="val 136340"/>
              <a:gd name="f68" fmla="val 147552"/>
              <a:gd name="f69" fmla="val 273437"/>
              <a:gd name="f70" fmla="val 287264"/>
              <a:gd name="f71" fmla="val 471337"/>
              <a:gd name="f72" fmla="val 485164"/>
              <a:gd name="f73" fmla="val 11307"/>
              <a:gd name="f74" fmla="val 141305"/>
              <a:gd name="f75" fmla="val 137603"/>
              <a:gd name="f76" fmla="val 282252"/>
              <a:gd name="f77" fmla="val 305240"/>
              <a:gd name="f78" fmla="val 323895"/>
              <a:gd name="f79" fmla="val 156226"/>
              <a:gd name="f80" fmla="val 179176"/>
              <a:gd name="f81" fmla="val 389488"/>
              <a:gd name="f82" fmla="val 412438"/>
              <a:gd name="f83" fmla="val 431155"/>
              <a:gd name="f84" fmla="val 172679"/>
              <a:gd name="f85" fmla="val 374533"/>
              <a:gd name="f86" fmla="val 283759"/>
              <a:gd name="f87" fmla="val 178330"/>
              <a:gd name="f88" fmla="val 283100"/>
              <a:gd name="f89" fmla="val 177671"/>
              <a:gd name="f90" fmla="val 140363"/>
              <a:gd name="f91" fmla="val 139704"/>
              <a:gd name="f92" fmla="val 240313"/>
              <a:gd name="f93" fmla="val 134334"/>
              <a:gd name="f94" fmla="val 238338"/>
              <a:gd name="f95" fmla="val 128492"/>
              <a:gd name="f96" fmla="val 237115"/>
              <a:gd name="f97" fmla="val 122462"/>
              <a:gd name="f98" fmla="val 99568"/>
              <a:gd name="f99" fmla="val 118317"/>
              <a:gd name="f100" fmla="val 208945"/>
              <a:gd name="f101" fmla="val 533286"/>
              <a:gd name="f102" fmla="val 554670"/>
              <a:gd name="f103" fmla="val 572003"/>
              <a:gd name="f104" fmla="val 17401"/>
              <a:gd name="f105" fmla="val 38752"/>
              <a:gd name="f106" fmla="val 258563"/>
              <a:gd name="f107" fmla="val 279820"/>
              <a:gd name="f108" fmla="val 297221"/>
              <a:gd name="f109" fmla="val 354017"/>
              <a:gd name="f110" fmla="val 257905"/>
              <a:gd name="f111" fmla="val 531873"/>
              <a:gd name="f112" fmla="val 257153"/>
              <a:gd name="f113" fmla="val 40068"/>
              <a:gd name="f114" fmla="val 209321"/>
              <a:gd name="f115" fmla="val 107507"/>
              <a:gd name="f116" fmla="val 170133"/>
              <a:gd name="f117" fmla="val 187561"/>
              <a:gd name="f118" fmla="+- 0 0 -90"/>
              <a:gd name="f119" fmla="*/ f3 1 605733"/>
              <a:gd name="f120" fmla="*/ f4 1 496357"/>
              <a:gd name="f121" fmla="+- f7 0 f5"/>
              <a:gd name="f122" fmla="+- f6 0 f5"/>
              <a:gd name="f123" fmla="*/ f118 f0 1"/>
              <a:gd name="f124" fmla="*/ f122 1 605733"/>
              <a:gd name="f125" fmla="*/ f121 1 496357"/>
              <a:gd name="f126" fmla="*/ 64033 f122 1"/>
              <a:gd name="f127" fmla="*/ 477645 f121 1"/>
              <a:gd name="f128" fmla="*/ 74721 f122 1"/>
              <a:gd name="f129" fmla="*/ 488364 f121 1"/>
              <a:gd name="f130" fmla="*/ 85504 f122 1"/>
              <a:gd name="f131" fmla="*/ 214492 f122 1"/>
              <a:gd name="f132" fmla="*/ 389973 f121 1"/>
              <a:gd name="f133" fmla="*/ 202754 f122 1"/>
              <a:gd name="f134" fmla="*/ 409041 f121 1"/>
              <a:gd name="f135" fmla="*/ 226132 f122 1"/>
              <a:gd name="f136" fmla="*/ 600612 f122 1"/>
              <a:gd name="f137" fmla="*/ 309158 f121 1"/>
              <a:gd name="f138" fmla="*/ 579908 f122 1"/>
              <a:gd name="f139" fmla="*/ 355275 f121 1"/>
              <a:gd name="f140" fmla="*/ 358561 f122 1"/>
              <a:gd name="f141" fmla="*/ 30442 f122 1"/>
              <a:gd name="f142" fmla="*/ 455163 f121 1"/>
              <a:gd name="f143" fmla="*/ 119000 f122 1"/>
              <a:gd name="f144" fmla="*/ 294748 f121 1"/>
              <a:gd name="f145" fmla="*/ 25480 f122 1"/>
              <a:gd name="f146" fmla="*/ 264392 f121 1"/>
              <a:gd name="f147" fmla="*/ 149442 f122 1"/>
              <a:gd name="f148" fmla="*/ 289721 f121 1"/>
              <a:gd name="f149" fmla="*/ 124058 f122 1"/>
              <a:gd name="f150" fmla="*/ 500602 f121 1"/>
              <a:gd name="f151" fmla="*/ 0 f122 1"/>
              <a:gd name="f152" fmla="*/ 475368 f121 1"/>
              <a:gd name="f153" fmla="*/ 285867 f122 1"/>
              <a:gd name="f154" fmla="*/ 138780 f121 1"/>
              <a:gd name="f155" fmla="*/ 328044 f122 1"/>
              <a:gd name="f156" fmla="*/ 392819 f121 1"/>
              <a:gd name="f157" fmla="*/ 174890 f122 1"/>
              <a:gd name="f158" fmla="*/ 434843 f121 1"/>
              <a:gd name="f159" fmla="*/ 287394 f122 1"/>
              <a:gd name="f160" fmla="*/ 377736 f121 1"/>
              <a:gd name="f161" fmla="*/ 179190 f121 1"/>
              <a:gd name="f162" fmla="*/ 141494 f122 1"/>
              <a:gd name="f163" fmla="*/ 180709 f121 1"/>
              <a:gd name="f164" fmla="*/ 124031 f122 1"/>
              <a:gd name="f165" fmla="*/ 239143 f121 1"/>
              <a:gd name="f166" fmla="*/ 100844 f122 1"/>
              <a:gd name="f167" fmla="*/ 211621 f122 1"/>
              <a:gd name="f168" fmla="*/ 0 f121 1"/>
              <a:gd name="f169" fmla="*/ 579330 f122 1"/>
              <a:gd name="f170" fmla="*/ 39083 f121 1"/>
              <a:gd name="f171" fmla="*/ 540116 f122 1"/>
              <a:gd name="f172" fmla="*/ 299763 f121 1"/>
              <a:gd name="f173" fmla="*/ 358551 f122 1"/>
              <a:gd name="f174" fmla="*/ 260111 f121 1"/>
              <a:gd name="f175" fmla="*/ 538685 f122 1"/>
              <a:gd name="f176" fmla="*/ 212002 f122 1"/>
              <a:gd name="f177" fmla="*/ 108427 f121 1"/>
              <a:gd name="f178" fmla="*/ 172312 f122 1"/>
              <a:gd name="f179" fmla="*/ 605733 f122 1"/>
              <a:gd name="f180" fmla="*/ 496357 f121 1"/>
              <a:gd name="f181" fmla="*/ f123 1 f2"/>
              <a:gd name="f182" fmla="*/ f126 1 605733"/>
              <a:gd name="f183" fmla="*/ f127 1 496357"/>
              <a:gd name="f184" fmla="*/ f128 1 605733"/>
              <a:gd name="f185" fmla="*/ f129 1 496357"/>
              <a:gd name="f186" fmla="*/ f130 1 605733"/>
              <a:gd name="f187" fmla="*/ f131 1 605733"/>
              <a:gd name="f188" fmla="*/ f132 1 496357"/>
              <a:gd name="f189" fmla="*/ f133 1 605733"/>
              <a:gd name="f190" fmla="*/ f134 1 496357"/>
              <a:gd name="f191" fmla="*/ f135 1 605733"/>
              <a:gd name="f192" fmla="*/ f136 1 605733"/>
              <a:gd name="f193" fmla="*/ f137 1 496357"/>
              <a:gd name="f194" fmla="*/ f138 1 605733"/>
              <a:gd name="f195" fmla="*/ f139 1 496357"/>
              <a:gd name="f196" fmla="*/ f140 1 605733"/>
              <a:gd name="f197" fmla="*/ f141 1 605733"/>
              <a:gd name="f198" fmla="*/ f142 1 496357"/>
              <a:gd name="f199" fmla="*/ f143 1 605733"/>
              <a:gd name="f200" fmla="*/ f144 1 496357"/>
              <a:gd name="f201" fmla="*/ f145 1 605733"/>
              <a:gd name="f202" fmla="*/ f146 1 496357"/>
              <a:gd name="f203" fmla="*/ f147 1 605733"/>
              <a:gd name="f204" fmla="*/ f148 1 496357"/>
              <a:gd name="f205" fmla="*/ f149 1 605733"/>
              <a:gd name="f206" fmla="*/ f150 1 496357"/>
              <a:gd name="f207" fmla="*/ f151 1 605733"/>
              <a:gd name="f208" fmla="*/ f152 1 496357"/>
              <a:gd name="f209" fmla="*/ f153 1 605733"/>
              <a:gd name="f210" fmla="*/ f154 1 496357"/>
              <a:gd name="f211" fmla="*/ f155 1 605733"/>
              <a:gd name="f212" fmla="*/ f156 1 496357"/>
              <a:gd name="f213" fmla="*/ f157 1 605733"/>
              <a:gd name="f214" fmla="*/ f158 1 496357"/>
              <a:gd name="f215" fmla="*/ f159 1 605733"/>
              <a:gd name="f216" fmla="*/ f160 1 496357"/>
              <a:gd name="f217" fmla="*/ f161 1 496357"/>
              <a:gd name="f218" fmla="*/ f162 1 605733"/>
              <a:gd name="f219" fmla="*/ f163 1 496357"/>
              <a:gd name="f220" fmla="*/ f164 1 605733"/>
              <a:gd name="f221" fmla="*/ f165 1 496357"/>
              <a:gd name="f222" fmla="*/ f166 1 605733"/>
              <a:gd name="f223" fmla="*/ f167 1 605733"/>
              <a:gd name="f224" fmla="*/ f168 1 496357"/>
              <a:gd name="f225" fmla="*/ f169 1 605733"/>
              <a:gd name="f226" fmla="*/ f170 1 496357"/>
              <a:gd name="f227" fmla="*/ f171 1 605733"/>
              <a:gd name="f228" fmla="*/ f172 1 496357"/>
              <a:gd name="f229" fmla="*/ f173 1 605733"/>
              <a:gd name="f230" fmla="*/ f174 1 496357"/>
              <a:gd name="f231" fmla="*/ f175 1 605733"/>
              <a:gd name="f232" fmla="*/ f176 1 605733"/>
              <a:gd name="f233" fmla="*/ f177 1 496357"/>
              <a:gd name="f234" fmla="*/ f178 1 605733"/>
              <a:gd name="f235" fmla="*/ f179 1 605733"/>
              <a:gd name="f236" fmla="*/ f180 1 496357"/>
              <a:gd name="f237" fmla="+- f181 0 f1"/>
              <a:gd name="f238" fmla="*/ f182 1 f124"/>
              <a:gd name="f239" fmla="*/ f183 1 f125"/>
              <a:gd name="f240" fmla="*/ f184 1 f124"/>
              <a:gd name="f241" fmla="*/ f185 1 f125"/>
              <a:gd name="f242" fmla="*/ f186 1 f124"/>
              <a:gd name="f243" fmla="*/ f187 1 f124"/>
              <a:gd name="f244" fmla="*/ f188 1 f125"/>
              <a:gd name="f245" fmla="*/ f189 1 f124"/>
              <a:gd name="f246" fmla="*/ f190 1 f125"/>
              <a:gd name="f247" fmla="*/ f191 1 f124"/>
              <a:gd name="f248" fmla="*/ f192 1 f124"/>
              <a:gd name="f249" fmla="*/ f193 1 f125"/>
              <a:gd name="f250" fmla="*/ f194 1 f124"/>
              <a:gd name="f251" fmla="*/ f195 1 f125"/>
              <a:gd name="f252" fmla="*/ f196 1 f124"/>
              <a:gd name="f253" fmla="*/ f197 1 f124"/>
              <a:gd name="f254" fmla="*/ f198 1 f125"/>
              <a:gd name="f255" fmla="*/ f199 1 f124"/>
              <a:gd name="f256" fmla="*/ f200 1 f125"/>
              <a:gd name="f257" fmla="*/ f201 1 f124"/>
              <a:gd name="f258" fmla="*/ f202 1 f125"/>
              <a:gd name="f259" fmla="*/ f203 1 f124"/>
              <a:gd name="f260" fmla="*/ f204 1 f125"/>
              <a:gd name="f261" fmla="*/ f205 1 f124"/>
              <a:gd name="f262" fmla="*/ f206 1 f125"/>
              <a:gd name="f263" fmla="*/ f207 1 f124"/>
              <a:gd name="f264" fmla="*/ f208 1 f125"/>
              <a:gd name="f265" fmla="*/ f209 1 f124"/>
              <a:gd name="f266" fmla="*/ f210 1 f125"/>
              <a:gd name="f267" fmla="*/ f211 1 f124"/>
              <a:gd name="f268" fmla="*/ f212 1 f125"/>
              <a:gd name="f269" fmla="*/ f213 1 f124"/>
              <a:gd name="f270" fmla="*/ f214 1 f125"/>
              <a:gd name="f271" fmla="*/ f215 1 f124"/>
              <a:gd name="f272" fmla="*/ f216 1 f125"/>
              <a:gd name="f273" fmla="*/ f217 1 f125"/>
              <a:gd name="f274" fmla="*/ f218 1 f124"/>
              <a:gd name="f275" fmla="*/ f219 1 f125"/>
              <a:gd name="f276" fmla="*/ f220 1 f124"/>
              <a:gd name="f277" fmla="*/ f221 1 f125"/>
              <a:gd name="f278" fmla="*/ f222 1 f124"/>
              <a:gd name="f279" fmla="*/ f223 1 f124"/>
              <a:gd name="f280" fmla="*/ f224 1 f125"/>
              <a:gd name="f281" fmla="*/ f225 1 f124"/>
              <a:gd name="f282" fmla="*/ f226 1 f125"/>
              <a:gd name="f283" fmla="*/ f227 1 f124"/>
              <a:gd name="f284" fmla="*/ f228 1 f125"/>
              <a:gd name="f285" fmla="*/ f229 1 f124"/>
              <a:gd name="f286" fmla="*/ f230 1 f125"/>
              <a:gd name="f287" fmla="*/ f231 1 f124"/>
              <a:gd name="f288" fmla="*/ f232 1 f124"/>
              <a:gd name="f289" fmla="*/ f233 1 f125"/>
              <a:gd name="f290" fmla="*/ f234 1 f124"/>
              <a:gd name="f291" fmla="*/ f235 1 f124"/>
              <a:gd name="f292" fmla="*/ f236 1 f125"/>
              <a:gd name="f293" fmla="*/ f263 f119 1"/>
              <a:gd name="f294" fmla="*/ f291 f119 1"/>
              <a:gd name="f295" fmla="*/ f292 f120 1"/>
              <a:gd name="f296" fmla="*/ f280 f120 1"/>
              <a:gd name="f297" fmla="*/ f238 f119 1"/>
              <a:gd name="f298" fmla="*/ f239 f120 1"/>
              <a:gd name="f299" fmla="*/ f240 f119 1"/>
              <a:gd name="f300" fmla="*/ f241 f120 1"/>
              <a:gd name="f301" fmla="*/ f242 f119 1"/>
              <a:gd name="f302" fmla="*/ f243 f119 1"/>
              <a:gd name="f303" fmla="*/ f244 f120 1"/>
              <a:gd name="f304" fmla="*/ f245 f119 1"/>
              <a:gd name="f305" fmla="*/ f246 f120 1"/>
              <a:gd name="f306" fmla="*/ f247 f119 1"/>
              <a:gd name="f307" fmla="*/ f248 f119 1"/>
              <a:gd name="f308" fmla="*/ f249 f120 1"/>
              <a:gd name="f309" fmla="*/ f250 f119 1"/>
              <a:gd name="f310" fmla="*/ f251 f120 1"/>
              <a:gd name="f311" fmla="*/ f252 f119 1"/>
              <a:gd name="f312" fmla="*/ f253 f119 1"/>
              <a:gd name="f313" fmla="*/ f254 f120 1"/>
              <a:gd name="f314" fmla="*/ f255 f119 1"/>
              <a:gd name="f315" fmla="*/ f256 f120 1"/>
              <a:gd name="f316" fmla="*/ f257 f119 1"/>
              <a:gd name="f317" fmla="*/ f258 f120 1"/>
              <a:gd name="f318" fmla="*/ f259 f119 1"/>
              <a:gd name="f319" fmla="*/ f260 f120 1"/>
              <a:gd name="f320" fmla="*/ f261 f119 1"/>
              <a:gd name="f321" fmla="*/ f262 f120 1"/>
              <a:gd name="f322" fmla="*/ f264 f120 1"/>
              <a:gd name="f323" fmla="*/ f265 f119 1"/>
              <a:gd name="f324" fmla="*/ f266 f120 1"/>
              <a:gd name="f325" fmla="*/ f267 f119 1"/>
              <a:gd name="f326" fmla="*/ f268 f120 1"/>
              <a:gd name="f327" fmla="*/ f269 f119 1"/>
              <a:gd name="f328" fmla="*/ f270 f120 1"/>
              <a:gd name="f329" fmla="*/ f271 f119 1"/>
              <a:gd name="f330" fmla="*/ f272 f120 1"/>
              <a:gd name="f331" fmla="*/ f273 f120 1"/>
              <a:gd name="f332" fmla="*/ f274 f119 1"/>
              <a:gd name="f333" fmla="*/ f275 f120 1"/>
              <a:gd name="f334" fmla="*/ f276 f119 1"/>
              <a:gd name="f335" fmla="*/ f277 f120 1"/>
              <a:gd name="f336" fmla="*/ f278 f119 1"/>
              <a:gd name="f337" fmla="*/ f279 f119 1"/>
              <a:gd name="f338" fmla="*/ f281 f119 1"/>
              <a:gd name="f339" fmla="*/ f282 f120 1"/>
              <a:gd name="f340" fmla="*/ f283 f119 1"/>
              <a:gd name="f341" fmla="*/ f284 f120 1"/>
              <a:gd name="f342" fmla="*/ f285 f119 1"/>
              <a:gd name="f343" fmla="*/ f286 f120 1"/>
              <a:gd name="f344" fmla="*/ f287 f119 1"/>
              <a:gd name="f345" fmla="*/ f288 f119 1"/>
              <a:gd name="f346" fmla="*/ f289 f120 1"/>
              <a:gd name="f347" fmla="*/ f290 f119 1"/>
            </a:gdLst>
            <a:ahLst/>
            <a:cxnLst>
              <a:cxn ang="3cd4">
                <a:pos x="hc" y="t"/>
              </a:cxn>
              <a:cxn ang="0">
                <a:pos x="r" y="vc"/>
              </a:cxn>
              <a:cxn ang="cd4">
                <a:pos x="hc" y="b"/>
              </a:cxn>
              <a:cxn ang="cd2">
                <a:pos x="l" y="vc"/>
              </a:cxn>
              <a:cxn ang="f237">
                <a:pos x="f297" y="f298"/>
              </a:cxn>
              <a:cxn ang="f237">
                <a:pos x="f299" y="f300"/>
              </a:cxn>
              <a:cxn ang="f237">
                <a:pos x="f301" y="f298"/>
              </a:cxn>
              <a:cxn ang="f237">
                <a:pos x="f302" y="f303"/>
              </a:cxn>
              <a:cxn ang="f237">
                <a:pos x="f304" y="f305"/>
              </a:cxn>
              <a:cxn ang="f237">
                <a:pos x="f306" y="f305"/>
              </a:cxn>
              <a:cxn ang="f237">
                <a:pos x="f302" y="f303"/>
              </a:cxn>
              <a:cxn ang="f237">
                <a:pos x="f307" y="f308"/>
              </a:cxn>
              <a:cxn ang="f237">
                <a:pos x="f309" y="f310"/>
              </a:cxn>
              <a:cxn ang="f237">
                <a:pos x="f311" y="f308"/>
              </a:cxn>
              <a:cxn ang="f237">
                <a:pos x="f312" y="f313"/>
              </a:cxn>
              <a:cxn ang="f237">
                <a:pos x="f314" y="f315"/>
              </a:cxn>
              <a:cxn ang="f237">
                <a:pos x="f316" y="f317"/>
              </a:cxn>
              <a:cxn ang="f237">
                <a:pos x="f318" y="f319"/>
              </a:cxn>
              <a:cxn ang="f237">
                <a:pos x="f320" y="f321"/>
              </a:cxn>
              <a:cxn ang="f237">
                <a:pos x="f293" y="f322"/>
              </a:cxn>
              <a:cxn ang="f237">
                <a:pos x="f316" y="f317"/>
              </a:cxn>
              <a:cxn ang="f237">
                <a:pos x="f323" y="f324"/>
              </a:cxn>
              <a:cxn ang="f237">
                <a:pos x="f325" y="f326"/>
              </a:cxn>
              <a:cxn ang="f237">
                <a:pos x="f327" y="f328"/>
              </a:cxn>
              <a:cxn ang="f237">
                <a:pos x="f329" y="f330"/>
              </a:cxn>
              <a:cxn ang="f237">
                <a:pos x="f323" y="f331"/>
              </a:cxn>
              <a:cxn ang="f237">
                <a:pos x="f332" y="f333"/>
              </a:cxn>
              <a:cxn ang="f237">
                <a:pos x="f334" y="f335"/>
              </a:cxn>
              <a:cxn ang="f237">
                <a:pos x="f336" y="f333"/>
              </a:cxn>
              <a:cxn ang="f237">
                <a:pos x="f337" y="f296"/>
              </a:cxn>
              <a:cxn ang="f237">
                <a:pos x="f338" y="f339"/>
              </a:cxn>
              <a:cxn ang="f237">
                <a:pos x="f340" y="f341"/>
              </a:cxn>
              <a:cxn ang="f237">
                <a:pos x="f342" y="f343"/>
              </a:cxn>
              <a:cxn ang="f237">
                <a:pos x="f344" y="f339"/>
              </a:cxn>
              <a:cxn ang="f237">
                <a:pos x="f345" y="f346"/>
              </a:cxn>
              <a:cxn ang="f237">
                <a:pos x="f347" y="f339"/>
              </a:cxn>
            </a:cxnLst>
            <a:rect l="f293" t="f296" r="f294" b="f295"/>
            <a:pathLst>
              <a:path w="605733" h="496357">
                <a:moveTo>
                  <a:pt x="f8" y="f9"/>
                </a:moveTo>
                <a:cubicBezTo>
                  <a:pt x="f10" y="f9"/>
                  <a:pt x="f11" y="f12"/>
                  <a:pt x="f11" y="f13"/>
                </a:cubicBezTo>
                <a:cubicBezTo>
                  <a:pt x="f11" y="f14"/>
                  <a:pt x="f15" y="f16"/>
                  <a:pt x="f17" y="f18"/>
                </a:cubicBezTo>
                <a:cubicBezTo>
                  <a:pt x="f19" y="f20"/>
                  <a:pt x="f21" y="f22"/>
                  <a:pt x="f8" y="f22"/>
                </a:cubicBezTo>
                <a:cubicBezTo>
                  <a:pt x="f23" y="f22"/>
                  <a:pt x="f24" y="f20"/>
                  <a:pt x="f25" y="f18"/>
                </a:cubicBezTo>
                <a:cubicBezTo>
                  <a:pt x="f26" y="f16"/>
                  <a:pt x="f27" y="f14"/>
                  <a:pt x="f27" y="f13"/>
                </a:cubicBezTo>
                <a:cubicBezTo>
                  <a:pt x="f27" y="f12"/>
                  <a:pt x="f28" y="f9"/>
                  <a:pt x="f8" y="f9"/>
                </a:cubicBezTo>
                <a:close/>
                <a:moveTo>
                  <a:pt x="f29" y="f30"/>
                </a:moveTo>
                <a:cubicBezTo>
                  <a:pt x="f31" y="f30"/>
                  <a:pt x="f32" y="f33"/>
                  <a:pt x="f32" y="f34"/>
                </a:cubicBezTo>
                <a:cubicBezTo>
                  <a:pt x="f32" y="f35"/>
                  <a:pt x="f36" y="f37"/>
                  <a:pt x="f38" y="f39"/>
                </a:cubicBezTo>
                <a:cubicBezTo>
                  <a:pt x="f40" y="f41"/>
                  <a:pt x="f42" y="f43"/>
                  <a:pt x="f29" y="f43"/>
                </a:cubicBezTo>
                <a:cubicBezTo>
                  <a:pt x="f44" y="f43"/>
                  <a:pt x="f45" y="f41"/>
                  <a:pt x="f46" y="f39"/>
                </a:cubicBezTo>
                <a:cubicBezTo>
                  <a:pt x="f47" y="f37"/>
                  <a:pt x="f48" y="f35"/>
                  <a:pt x="f48" y="f34"/>
                </a:cubicBezTo>
                <a:cubicBezTo>
                  <a:pt x="f48" y="f33"/>
                  <a:pt x="f49" y="f30"/>
                  <a:pt x="f29" y="f30"/>
                </a:cubicBezTo>
                <a:close/>
                <a:moveTo>
                  <a:pt x="f50" y="f51"/>
                </a:moveTo>
                <a:lnTo>
                  <a:pt x="f52" y="f51"/>
                </a:lnTo>
                <a:cubicBezTo>
                  <a:pt x="f53" y="f51"/>
                  <a:pt x="f6" y="f54"/>
                  <a:pt x="f6" y="f55"/>
                </a:cubicBezTo>
                <a:cubicBezTo>
                  <a:pt x="f6" y="f56"/>
                  <a:pt x="f57" y="f58"/>
                  <a:pt x="f59" y="f58"/>
                </a:cubicBezTo>
                <a:lnTo>
                  <a:pt x="f50" y="f58"/>
                </a:lnTo>
                <a:lnTo>
                  <a:pt x="f50" y="f51"/>
                </a:lnTo>
                <a:close/>
                <a:moveTo>
                  <a:pt x="f60" y="f61"/>
                </a:moveTo>
                <a:lnTo>
                  <a:pt x="f60" y="f62"/>
                </a:lnTo>
                <a:lnTo>
                  <a:pt x="f63" y="f62"/>
                </a:lnTo>
                <a:lnTo>
                  <a:pt x="f63" y="f61"/>
                </a:lnTo>
                <a:lnTo>
                  <a:pt x="f60" y="f61"/>
                </a:lnTo>
                <a:close/>
                <a:moveTo>
                  <a:pt x="f64" y="f65"/>
                </a:moveTo>
                <a:lnTo>
                  <a:pt x="f66" y="f65"/>
                </a:lnTo>
                <a:cubicBezTo>
                  <a:pt x="f67" y="f65"/>
                  <a:pt x="f68" y="f69"/>
                  <a:pt x="f68" y="f70"/>
                </a:cubicBezTo>
                <a:lnTo>
                  <a:pt x="f68" y="f71"/>
                </a:lnTo>
                <a:cubicBezTo>
                  <a:pt x="f68" y="f72"/>
                  <a:pt x="f67" y="f7"/>
                  <a:pt x="f66" y="f7"/>
                </a:cubicBezTo>
                <a:lnTo>
                  <a:pt x="f64" y="f7"/>
                </a:lnTo>
                <a:cubicBezTo>
                  <a:pt x="f73" y="f7"/>
                  <a:pt x="f5" y="f72"/>
                  <a:pt x="f5" y="f71"/>
                </a:cubicBezTo>
                <a:lnTo>
                  <a:pt x="f5" y="f70"/>
                </a:lnTo>
                <a:cubicBezTo>
                  <a:pt x="f5" y="f69"/>
                  <a:pt x="f73" y="f65"/>
                  <a:pt x="f64" y="f65"/>
                </a:cubicBezTo>
                <a:close/>
                <a:moveTo>
                  <a:pt x="f74" y="f75"/>
                </a:moveTo>
                <a:lnTo>
                  <a:pt x="f76" y="f75"/>
                </a:lnTo>
                <a:cubicBezTo>
                  <a:pt x="f77" y="f75"/>
                  <a:pt x="f78" y="f79"/>
                  <a:pt x="f78" y="f80"/>
                </a:cubicBezTo>
                <a:lnTo>
                  <a:pt x="f78" y="f81"/>
                </a:lnTo>
                <a:cubicBezTo>
                  <a:pt x="f78" y="f82"/>
                  <a:pt x="f77" y="f83"/>
                  <a:pt x="f76" y="f83"/>
                </a:cubicBezTo>
                <a:lnTo>
                  <a:pt x="f84" y="f83"/>
                </a:lnTo>
                <a:lnTo>
                  <a:pt x="f84" y="f85"/>
                </a:lnTo>
                <a:lnTo>
                  <a:pt x="f86" y="f85"/>
                </a:lnTo>
                <a:lnTo>
                  <a:pt x="f86" y="f80"/>
                </a:lnTo>
                <a:cubicBezTo>
                  <a:pt x="f86" y="f87"/>
                  <a:pt x="f88" y="f89"/>
                  <a:pt x="f76" y="f89"/>
                </a:cubicBezTo>
                <a:lnTo>
                  <a:pt x="f74" y="f89"/>
                </a:lnTo>
                <a:cubicBezTo>
                  <a:pt x="f90" y="f89"/>
                  <a:pt x="f91" y="f87"/>
                  <a:pt x="f91" y="f80"/>
                </a:cubicBezTo>
                <a:lnTo>
                  <a:pt x="f91" y="f92"/>
                </a:lnTo>
                <a:cubicBezTo>
                  <a:pt x="f93" y="f94"/>
                  <a:pt x="f95" y="f96"/>
                  <a:pt x="f97" y="f96"/>
                </a:cubicBezTo>
                <a:lnTo>
                  <a:pt x="f98" y="f96"/>
                </a:lnTo>
                <a:lnTo>
                  <a:pt x="f98" y="f80"/>
                </a:lnTo>
                <a:cubicBezTo>
                  <a:pt x="f98" y="f79"/>
                  <a:pt x="f99" y="f75"/>
                  <a:pt x="f74" y="f75"/>
                </a:cubicBezTo>
                <a:close/>
                <a:moveTo>
                  <a:pt x="f100" y="f5"/>
                </a:moveTo>
                <a:lnTo>
                  <a:pt x="f101" y="f5"/>
                </a:lnTo>
                <a:cubicBezTo>
                  <a:pt x="f102" y="f5"/>
                  <a:pt x="f103" y="f104"/>
                  <a:pt x="f103" y="f105"/>
                </a:cubicBezTo>
                <a:lnTo>
                  <a:pt x="f103" y="f106"/>
                </a:lnTo>
                <a:cubicBezTo>
                  <a:pt x="f103" y="f107"/>
                  <a:pt x="f102" y="f108"/>
                  <a:pt x="f101" y="f108"/>
                </a:cubicBezTo>
                <a:lnTo>
                  <a:pt x="f109" y="f108"/>
                </a:lnTo>
                <a:lnTo>
                  <a:pt x="f109" y="f110"/>
                </a:lnTo>
                <a:lnTo>
                  <a:pt x="f111" y="f112"/>
                </a:lnTo>
                <a:lnTo>
                  <a:pt x="f111" y="f105"/>
                </a:lnTo>
                <a:lnTo>
                  <a:pt x="f100" y="f113"/>
                </a:lnTo>
                <a:lnTo>
                  <a:pt x="f114" y="f115"/>
                </a:lnTo>
                <a:lnTo>
                  <a:pt x="f116" y="f115"/>
                </a:lnTo>
                <a:lnTo>
                  <a:pt x="f116" y="f105"/>
                </a:lnTo>
                <a:cubicBezTo>
                  <a:pt x="f116" y="f104"/>
                  <a:pt x="f117" y="f5"/>
                  <a:pt x="f100" y="f5"/>
                </a:cubicBezTo>
                <a:close/>
              </a:path>
            </a:pathLst>
          </a:custGeom>
          <a:solidFill>
            <a:srgbClr val="FCEBD1"/>
          </a:solidFill>
          <a:ln cap="flat">
            <a:noFill/>
            <a:prstDash val="solid"/>
          </a:ln>
        </p:spPr>
        <p:txBody>
          <a:bodyPr vert="horz" wrap="square" lIns="0" tIns="0" rIns="0" bIns="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000000"/>
              </a:solidFill>
              <a:uFillTx/>
              <a:latin typeface="Calibri" pitchFamily="34"/>
              <a:ea typeface="新細明體" pitchFamily="18"/>
            </a:endParaRPr>
          </a:p>
        </p:txBody>
      </p:sp>
      <p:sp>
        <p:nvSpPr>
          <p:cNvPr id="15" name="banker_385664"/>
          <p:cNvSpPr/>
          <p:nvPr/>
        </p:nvSpPr>
        <p:spPr>
          <a:xfrm>
            <a:off x="4558348" y="3875903"/>
            <a:ext cx="914400" cy="821533"/>
          </a:xfrm>
          <a:custGeom>
            <a:avLst/>
            <a:gdLst>
              <a:gd name="f0" fmla="val 10800000"/>
              <a:gd name="f1" fmla="val 5400000"/>
              <a:gd name="f2" fmla="val 180"/>
              <a:gd name="f3" fmla="val w"/>
              <a:gd name="f4" fmla="val h"/>
              <a:gd name="f5" fmla="val 0"/>
              <a:gd name="f6" fmla="val 607568"/>
              <a:gd name="f7" fmla="val 546529"/>
              <a:gd name="f8" fmla="val 54024"/>
              <a:gd name="f9" fmla="val 450648"/>
              <a:gd name="f10" fmla="val 486637"/>
              <a:gd name="f11" fmla="val 241819"/>
              <a:gd name="f12" fmla="val 390756"/>
              <a:gd name="f13" fmla="val 426744"/>
              <a:gd name="f14" fmla="val 330863"/>
              <a:gd name="f15" fmla="val 366852"/>
              <a:gd name="f16" fmla="val 270971"/>
              <a:gd name="f17" fmla="val 340611"/>
              <a:gd name="f18" fmla="val 290948"/>
              <a:gd name="f19" fmla="val 356811"/>
              <a:gd name="f20" fmla="val 285964"/>
              <a:gd name="f21" fmla="val 365519"/>
              <a:gd name="f22" fmla="val 286142"/>
              <a:gd name="f23" fmla="val 375472"/>
              <a:gd name="f24" fmla="val 287566"/>
              <a:gd name="f25" fmla="val 452247"/>
              <a:gd name="f26" fmla="val 288634"/>
              <a:gd name="f27" fmla="val 511962"/>
              <a:gd name="f28" fmla="val 340967"/>
              <a:gd name="f29" fmla="val 483082"/>
              <a:gd name="f30" fmla="val 408342"/>
              <a:gd name="f31" fmla="val 445849"/>
              <a:gd name="f32" fmla="val 417064"/>
              <a:gd name="f33" fmla="val 441051"/>
              <a:gd name="f34" fmla="val 422048"/>
              <a:gd name="f35" fmla="val 432431"/>
              <a:gd name="f36" fmla="val 504999"/>
              <a:gd name="f37" fmla="val 288921"/>
              <a:gd name="f38" fmla="val 515412"/>
              <a:gd name="f39" fmla="val 606016"/>
              <a:gd name="f40" fmla="val 490871"/>
              <a:gd name="f41" fmla="val 82985"/>
              <a:gd name="f42" fmla="val 559584"/>
              <a:gd name="f43" fmla="val 122621"/>
              <a:gd name="f44" fmla="val 473870"/>
              <a:gd name="f45" fmla="val 270946"/>
              <a:gd name="f46" fmla="val 390915"/>
              <a:gd name="f47" fmla="val 414382"/>
              <a:gd name="f48" fmla="val 323537"/>
              <a:gd name="f49" fmla="val 451619"/>
              <a:gd name="f50" fmla="val 322202"/>
              <a:gd name="f51" fmla="val 374835"/>
              <a:gd name="f52" fmla="val 382193"/>
              <a:gd name="f53" fmla="val 538846"/>
              <a:gd name="f54" fmla="val 39630"/>
              <a:gd name="f55" fmla="val 577569"/>
              <a:gd name="f56" fmla="val 91523"/>
              <a:gd name="f57" fmla="val 508847"/>
              <a:gd name="f58" fmla="val 51893"/>
              <a:gd name="f59" fmla="+- 0 0 -360"/>
              <a:gd name="f60" fmla="+- 0 0 -90"/>
              <a:gd name="f61" fmla="+- 0 0 -180"/>
              <a:gd name="f62" fmla="+- 0 0 -270"/>
              <a:gd name="f63" fmla="*/ f3 1 607568"/>
              <a:gd name="f64" fmla="*/ f4 1 546529"/>
              <a:gd name="f65" fmla="+- f7 0 f5"/>
              <a:gd name="f66" fmla="+- f6 0 f5"/>
              <a:gd name="f67" fmla="*/ f59 f0 1"/>
              <a:gd name="f68" fmla="*/ f60 f0 1"/>
              <a:gd name="f69" fmla="*/ f61 f0 1"/>
              <a:gd name="f70" fmla="*/ f62 f0 1"/>
              <a:gd name="f71" fmla="*/ f66 1 607568"/>
              <a:gd name="f72" fmla="*/ f65 1 546529"/>
              <a:gd name="f73" fmla="*/ 307912 f66 1"/>
              <a:gd name="f74" fmla="*/ 0 f65 1"/>
              <a:gd name="f75" fmla="*/ 615823 f66 1"/>
              <a:gd name="f76" fmla="*/ 275964 f65 1"/>
              <a:gd name="f77" fmla="*/ 551925 f65 1"/>
              <a:gd name="f78" fmla="*/ 0 f66 1"/>
              <a:gd name="f79" fmla="*/ 54758 f66 1"/>
              <a:gd name="f80" fmla="*/ 455098 f65 1"/>
              <a:gd name="f81" fmla="*/ 491443 f65 1"/>
              <a:gd name="f82" fmla="*/ 245105 f66 1"/>
              <a:gd name="f83" fmla="*/ 394614 f65 1"/>
              <a:gd name="f84" fmla="*/ 430958 f65 1"/>
              <a:gd name="f85" fmla="*/ 334130 f65 1"/>
              <a:gd name="f86" fmla="*/ 370474 f65 1"/>
              <a:gd name="f87" fmla="*/ 273647 f65 1"/>
              <a:gd name="f88" fmla="*/ 345239 f66 1"/>
              <a:gd name="f89" fmla="*/ 294901 f66 1"/>
              <a:gd name="f90" fmla="*/ 360334 f65 1"/>
              <a:gd name="f91" fmla="*/ 289849 f66 1"/>
              <a:gd name="f92" fmla="*/ 369128 f65 1"/>
              <a:gd name="f93" fmla="*/ 290030 f66 1"/>
              <a:gd name="f94" fmla="*/ 379179 f65 1"/>
              <a:gd name="f95" fmla="*/ 291473 f66 1"/>
              <a:gd name="f96" fmla="*/ 456711 f65 1"/>
              <a:gd name="f97" fmla="*/ 292556 f66 1"/>
              <a:gd name="f98" fmla="*/ 517017 f65 1"/>
              <a:gd name="f99" fmla="*/ 345599 f66 1"/>
              <a:gd name="f100" fmla="*/ 487851 f65 1"/>
              <a:gd name="f101" fmla="*/ 413890 f66 1"/>
              <a:gd name="f102" fmla="*/ 450252 f65 1"/>
              <a:gd name="f103" fmla="*/ 422730 f66 1"/>
              <a:gd name="f104" fmla="*/ 445407 f65 1"/>
              <a:gd name="f105" fmla="*/ 427782 f66 1"/>
              <a:gd name="f106" fmla="*/ 436700 f65 1"/>
              <a:gd name="f107" fmla="*/ 511861 f66 1"/>
              <a:gd name="f108" fmla="*/ 291773 f65 1"/>
              <a:gd name="f109" fmla="*/ 522415 f66 1"/>
              <a:gd name="f110" fmla="*/ 614251 f66 1"/>
              <a:gd name="f111" fmla="*/ 497539 f66 1"/>
              <a:gd name="f112" fmla="*/ 83804 f65 1"/>
              <a:gd name="f113" fmla="*/ 567187 f66 1"/>
              <a:gd name="f114" fmla="*/ 123831 f65 1"/>
              <a:gd name="f115" fmla="*/ 480308 f66 1"/>
              <a:gd name="f116" fmla="*/ 273622 f65 1"/>
              <a:gd name="f117" fmla="*/ 396226 f66 1"/>
              <a:gd name="f118" fmla="*/ 418475 f65 1"/>
              <a:gd name="f119" fmla="*/ 327932 f66 1"/>
              <a:gd name="f120" fmla="*/ 456078 f65 1"/>
              <a:gd name="f121" fmla="*/ 326580 f66 1"/>
              <a:gd name="f122" fmla="*/ 378536 f65 1"/>
              <a:gd name="f123" fmla="*/ 387386 f66 1"/>
              <a:gd name="f124" fmla="*/ 546167 f66 1"/>
              <a:gd name="f125" fmla="*/ 40022 f65 1"/>
              <a:gd name="f126" fmla="*/ 585415 f66 1"/>
              <a:gd name="f127" fmla="*/ 92427 f65 1"/>
              <a:gd name="f128" fmla="*/ 515760 f66 1"/>
              <a:gd name="f129" fmla="*/ 52405 f65 1"/>
              <a:gd name="f130" fmla="*/ 607568 f66 1"/>
              <a:gd name="f131" fmla="*/ 546529 f65 1"/>
              <a:gd name="f132" fmla="*/ f67 1 f2"/>
              <a:gd name="f133" fmla="*/ f68 1 f2"/>
              <a:gd name="f134" fmla="*/ f69 1 f2"/>
              <a:gd name="f135" fmla="*/ f70 1 f2"/>
              <a:gd name="f136" fmla="*/ f73 1 607568"/>
              <a:gd name="f137" fmla="*/ f74 1 546529"/>
              <a:gd name="f138" fmla="*/ f75 1 607568"/>
              <a:gd name="f139" fmla="*/ f76 1 546529"/>
              <a:gd name="f140" fmla="*/ f77 1 546529"/>
              <a:gd name="f141" fmla="*/ f78 1 607568"/>
              <a:gd name="f142" fmla="*/ f79 1 607568"/>
              <a:gd name="f143" fmla="*/ f80 1 546529"/>
              <a:gd name="f144" fmla="*/ f81 1 546529"/>
              <a:gd name="f145" fmla="*/ f82 1 607568"/>
              <a:gd name="f146" fmla="*/ f83 1 546529"/>
              <a:gd name="f147" fmla="*/ f84 1 546529"/>
              <a:gd name="f148" fmla="*/ f85 1 546529"/>
              <a:gd name="f149" fmla="*/ f86 1 546529"/>
              <a:gd name="f150" fmla="*/ f87 1 546529"/>
              <a:gd name="f151" fmla="*/ f88 1 607568"/>
              <a:gd name="f152" fmla="*/ f89 1 607568"/>
              <a:gd name="f153" fmla="*/ f90 1 546529"/>
              <a:gd name="f154" fmla="*/ f91 1 607568"/>
              <a:gd name="f155" fmla="*/ f92 1 546529"/>
              <a:gd name="f156" fmla="*/ f93 1 607568"/>
              <a:gd name="f157" fmla="*/ f94 1 546529"/>
              <a:gd name="f158" fmla="*/ f95 1 607568"/>
              <a:gd name="f159" fmla="*/ f96 1 546529"/>
              <a:gd name="f160" fmla="*/ f97 1 607568"/>
              <a:gd name="f161" fmla="*/ f98 1 546529"/>
              <a:gd name="f162" fmla="*/ f99 1 607568"/>
              <a:gd name="f163" fmla="*/ f100 1 546529"/>
              <a:gd name="f164" fmla="*/ f101 1 607568"/>
              <a:gd name="f165" fmla="*/ f102 1 546529"/>
              <a:gd name="f166" fmla="*/ f103 1 607568"/>
              <a:gd name="f167" fmla="*/ f104 1 546529"/>
              <a:gd name="f168" fmla="*/ f105 1 607568"/>
              <a:gd name="f169" fmla="*/ f106 1 546529"/>
              <a:gd name="f170" fmla="*/ f107 1 607568"/>
              <a:gd name="f171" fmla="*/ f108 1 546529"/>
              <a:gd name="f172" fmla="*/ f109 1 607568"/>
              <a:gd name="f173" fmla="*/ f110 1 607568"/>
              <a:gd name="f174" fmla="*/ f111 1 607568"/>
              <a:gd name="f175" fmla="*/ f112 1 546529"/>
              <a:gd name="f176" fmla="*/ f113 1 607568"/>
              <a:gd name="f177" fmla="*/ f114 1 546529"/>
              <a:gd name="f178" fmla="*/ f115 1 607568"/>
              <a:gd name="f179" fmla="*/ f116 1 546529"/>
              <a:gd name="f180" fmla="*/ f117 1 607568"/>
              <a:gd name="f181" fmla="*/ f118 1 546529"/>
              <a:gd name="f182" fmla="*/ f119 1 607568"/>
              <a:gd name="f183" fmla="*/ f120 1 546529"/>
              <a:gd name="f184" fmla="*/ f121 1 607568"/>
              <a:gd name="f185" fmla="*/ f122 1 546529"/>
              <a:gd name="f186" fmla="*/ f123 1 607568"/>
              <a:gd name="f187" fmla="*/ f124 1 607568"/>
              <a:gd name="f188" fmla="*/ f125 1 546529"/>
              <a:gd name="f189" fmla="*/ f126 1 607568"/>
              <a:gd name="f190" fmla="*/ f127 1 546529"/>
              <a:gd name="f191" fmla="*/ f128 1 607568"/>
              <a:gd name="f192" fmla="*/ f129 1 546529"/>
              <a:gd name="f193" fmla="*/ f130 1 607568"/>
              <a:gd name="f194" fmla="*/ f131 1 546529"/>
              <a:gd name="f195" fmla="+- f132 0 f1"/>
              <a:gd name="f196" fmla="+- f133 0 f1"/>
              <a:gd name="f197" fmla="+- f134 0 f1"/>
              <a:gd name="f198" fmla="+- f135 0 f1"/>
              <a:gd name="f199" fmla="*/ f136 1 f71"/>
              <a:gd name="f200" fmla="*/ f137 1 f72"/>
              <a:gd name="f201" fmla="*/ f138 1 f71"/>
              <a:gd name="f202" fmla="*/ f139 1 f72"/>
              <a:gd name="f203" fmla="*/ f140 1 f72"/>
              <a:gd name="f204" fmla="*/ f141 1 f71"/>
              <a:gd name="f205" fmla="*/ f142 1 f71"/>
              <a:gd name="f206" fmla="*/ f143 1 f72"/>
              <a:gd name="f207" fmla="*/ f144 1 f72"/>
              <a:gd name="f208" fmla="*/ f145 1 f71"/>
              <a:gd name="f209" fmla="*/ f146 1 f72"/>
              <a:gd name="f210" fmla="*/ f147 1 f72"/>
              <a:gd name="f211" fmla="*/ f148 1 f72"/>
              <a:gd name="f212" fmla="*/ f149 1 f72"/>
              <a:gd name="f213" fmla="*/ f150 1 f72"/>
              <a:gd name="f214" fmla="*/ f151 1 f71"/>
              <a:gd name="f215" fmla="*/ f152 1 f71"/>
              <a:gd name="f216" fmla="*/ f153 1 f72"/>
              <a:gd name="f217" fmla="*/ f154 1 f71"/>
              <a:gd name="f218" fmla="*/ f155 1 f72"/>
              <a:gd name="f219" fmla="*/ f156 1 f71"/>
              <a:gd name="f220" fmla="*/ f157 1 f72"/>
              <a:gd name="f221" fmla="*/ f158 1 f71"/>
              <a:gd name="f222" fmla="*/ f159 1 f72"/>
              <a:gd name="f223" fmla="*/ f160 1 f71"/>
              <a:gd name="f224" fmla="*/ f161 1 f72"/>
              <a:gd name="f225" fmla="*/ f162 1 f71"/>
              <a:gd name="f226" fmla="*/ f163 1 f72"/>
              <a:gd name="f227" fmla="*/ f164 1 f71"/>
              <a:gd name="f228" fmla="*/ f165 1 f72"/>
              <a:gd name="f229" fmla="*/ f166 1 f71"/>
              <a:gd name="f230" fmla="*/ f167 1 f72"/>
              <a:gd name="f231" fmla="*/ f168 1 f71"/>
              <a:gd name="f232" fmla="*/ f169 1 f72"/>
              <a:gd name="f233" fmla="*/ f170 1 f71"/>
              <a:gd name="f234" fmla="*/ f171 1 f72"/>
              <a:gd name="f235" fmla="*/ f172 1 f71"/>
              <a:gd name="f236" fmla="*/ f173 1 f71"/>
              <a:gd name="f237" fmla="*/ f174 1 f71"/>
              <a:gd name="f238" fmla="*/ f175 1 f72"/>
              <a:gd name="f239" fmla="*/ f176 1 f71"/>
              <a:gd name="f240" fmla="*/ f177 1 f72"/>
              <a:gd name="f241" fmla="*/ f178 1 f71"/>
              <a:gd name="f242" fmla="*/ f179 1 f72"/>
              <a:gd name="f243" fmla="*/ f180 1 f71"/>
              <a:gd name="f244" fmla="*/ f181 1 f72"/>
              <a:gd name="f245" fmla="*/ f182 1 f71"/>
              <a:gd name="f246" fmla="*/ f183 1 f72"/>
              <a:gd name="f247" fmla="*/ f184 1 f71"/>
              <a:gd name="f248" fmla="*/ f185 1 f72"/>
              <a:gd name="f249" fmla="*/ f186 1 f71"/>
              <a:gd name="f250" fmla="*/ f187 1 f71"/>
              <a:gd name="f251" fmla="*/ f188 1 f72"/>
              <a:gd name="f252" fmla="*/ f189 1 f71"/>
              <a:gd name="f253" fmla="*/ f190 1 f72"/>
              <a:gd name="f254" fmla="*/ f191 1 f71"/>
              <a:gd name="f255" fmla="*/ f192 1 f72"/>
              <a:gd name="f256" fmla="*/ f193 1 f71"/>
              <a:gd name="f257" fmla="*/ f194 1 f72"/>
              <a:gd name="f258" fmla="*/ f204 f63 1"/>
              <a:gd name="f259" fmla="*/ f256 f63 1"/>
              <a:gd name="f260" fmla="*/ f257 f64 1"/>
              <a:gd name="f261" fmla="*/ f200 f64 1"/>
              <a:gd name="f262" fmla="*/ f199 f63 1"/>
              <a:gd name="f263" fmla="*/ f201 f63 1"/>
              <a:gd name="f264" fmla="*/ f202 f64 1"/>
              <a:gd name="f265" fmla="*/ f203 f64 1"/>
              <a:gd name="f266" fmla="*/ f205 f63 1"/>
              <a:gd name="f267" fmla="*/ f206 f64 1"/>
              <a:gd name="f268" fmla="*/ f207 f64 1"/>
              <a:gd name="f269" fmla="*/ f208 f63 1"/>
              <a:gd name="f270" fmla="*/ f209 f64 1"/>
              <a:gd name="f271" fmla="*/ f210 f64 1"/>
              <a:gd name="f272" fmla="*/ f211 f64 1"/>
              <a:gd name="f273" fmla="*/ f212 f64 1"/>
              <a:gd name="f274" fmla="*/ f213 f64 1"/>
              <a:gd name="f275" fmla="*/ f214 f63 1"/>
              <a:gd name="f276" fmla="*/ f215 f63 1"/>
              <a:gd name="f277" fmla="*/ f216 f64 1"/>
              <a:gd name="f278" fmla="*/ f217 f63 1"/>
              <a:gd name="f279" fmla="*/ f218 f64 1"/>
              <a:gd name="f280" fmla="*/ f219 f63 1"/>
              <a:gd name="f281" fmla="*/ f220 f64 1"/>
              <a:gd name="f282" fmla="*/ f221 f63 1"/>
              <a:gd name="f283" fmla="*/ f222 f64 1"/>
              <a:gd name="f284" fmla="*/ f223 f63 1"/>
              <a:gd name="f285" fmla="*/ f224 f64 1"/>
              <a:gd name="f286" fmla="*/ f225 f63 1"/>
              <a:gd name="f287" fmla="*/ f226 f64 1"/>
              <a:gd name="f288" fmla="*/ f227 f63 1"/>
              <a:gd name="f289" fmla="*/ f228 f64 1"/>
              <a:gd name="f290" fmla="*/ f229 f63 1"/>
              <a:gd name="f291" fmla="*/ f230 f64 1"/>
              <a:gd name="f292" fmla="*/ f231 f63 1"/>
              <a:gd name="f293" fmla="*/ f232 f64 1"/>
              <a:gd name="f294" fmla="*/ f233 f63 1"/>
              <a:gd name="f295" fmla="*/ f234 f64 1"/>
              <a:gd name="f296" fmla="*/ f235 f63 1"/>
              <a:gd name="f297" fmla="*/ f236 f63 1"/>
              <a:gd name="f298" fmla="*/ f237 f63 1"/>
              <a:gd name="f299" fmla="*/ f238 f64 1"/>
              <a:gd name="f300" fmla="*/ f239 f63 1"/>
              <a:gd name="f301" fmla="*/ f240 f64 1"/>
              <a:gd name="f302" fmla="*/ f241 f63 1"/>
              <a:gd name="f303" fmla="*/ f242 f64 1"/>
              <a:gd name="f304" fmla="*/ f243 f63 1"/>
              <a:gd name="f305" fmla="*/ f244 f64 1"/>
              <a:gd name="f306" fmla="*/ f245 f63 1"/>
              <a:gd name="f307" fmla="*/ f246 f64 1"/>
              <a:gd name="f308" fmla="*/ f247 f63 1"/>
              <a:gd name="f309" fmla="*/ f248 f64 1"/>
              <a:gd name="f310" fmla="*/ f249 f63 1"/>
              <a:gd name="f311" fmla="*/ f250 f63 1"/>
              <a:gd name="f312" fmla="*/ f251 f64 1"/>
              <a:gd name="f313" fmla="*/ f252 f63 1"/>
              <a:gd name="f314" fmla="*/ f253 f64 1"/>
              <a:gd name="f315" fmla="*/ f254 f63 1"/>
              <a:gd name="f316" fmla="*/ f255 f64 1"/>
            </a:gdLst>
            <a:ahLst/>
            <a:cxnLst>
              <a:cxn ang="3cd4">
                <a:pos x="hc" y="t"/>
              </a:cxn>
              <a:cxn ang="0">
                <a:pos x="r" y="vc"/>
              </a:cxn>
              <a:cxn ang="cd4">
                <a:pos x="hc" y="b"/>
              </a:cxn>
              <a:cxn ang="cd2">
                <a:pos x="l" y="vc"/>
              </a:cxn>
              <a:cxn ang="f195">
                <a:pos x="f262" y="f261"/>
              </a:cxn>
              <a:cxn ang="f196">
                <a:pos x="f263" y="f264"/>
              </a:cxn>
              <a:cxn ang="f197">
                <a:pos x="f262" y="f265"/>
              </a:cxn>
              <a:cxn ang="f198">
                <a:pos x="f258" y="f264"/>
              </a:cxn>
              <a:cxn ang="f196">
                <a:pos x="f266" y="f267"/>
              </a:cxn>
              <a:cxn ang="f196">
                <a:pos x="f266" y="f268"/>
              </a:cxn>
              <a:cxn ang="f196">
                <a:pos x="f269" y="f268"/>
              </a:cxn>
              <a:cxn ang="f196">
                <a:pos x="f269" y="f267"/>
              </a:cxn>
              <a:cxn ang="f196">
                <a:pos x="f266" y="f270"/>
              </a:cxn>
              <a:cxn ang="f196">
                <a:pos x="f266" y="f271"/>
              </a:cxn>
              <a:cxn ang="f196">
                <a:pos x="f269" y="f271"/>
              </a:cxn>
              <a:cxn ang="f196">
                <a:pos x="f269" y="f270"/>
              </a:cxn>
              <a:cxn ang="f196">
                <a:pos x="f266" y="f272"/>
              </a:cxn>
              <a:cxn ang="f196">
                <a:pos x="f266" y="f273"/>
              </a:cxn>
              <a:cxn ang="f196">
                <a:pos x="f269" y="f273"/>
              </a:cxn>
              <a:cxn ang="f196">
                <a:pos x="f269" y="f272"/>
              </a:cxn>
              <a:cxn ang="f196">
                <a:pos x="f258" y="f274"/>
              </a:cxn>
              <a:cxn ang="f196">
                <a:pos x="f275" y="f274"/>
              </a:cxn>
              <a:cxn ang="f196">
                <a:pos x="f276" y="f277"/>
              </a:cxn>
              <a:cxn ang="f196">
                <a:pos x="f278" y="f279"/>
              </a:cxn>
              <a:cxn ang="f196">
                <a:pos x="f280" y="f281"/>
              </a:cxn>
              <a:cxn ang="f196">
                <a:pos x="f282" y="f283"/>
              </a:cxn>
              <a:cxn ang="f196">
                <a:pos x="f284" y="f285"/>
              </a:cxn>
              <a:cxn ang="f196">
                <a:pos x="f286" y="f287"/>
              </a:cxn>
              <a:cxn ang="f196">
                <a:pos x="f288" y="f289"/>
              </a:cxn>
              <a:cxn ang="f196">
                <a:pos x="f290" y="f291"/>
              </a:cxn>
              <a:cxn ang="f196">
                <a:pos x="f292" y="f293"/>
              </a:cxn>
              <a:cxn ang="f196">
                <a:pos x="f294" y="f295"/>
              </a:cxn>
              <a:cxn ang="f196">
                <a:pos x="f296" y="f274"/>
              </a:cxn>
              <a:cxn ang="f196">
                <a:pos x="f297" y="f274"/>
              </a:cxn>
              <a:cxn ang="f196">
                <a:pos x="f297" y="f265"/>
              </a:cxn>
              <a:cxn ang="f196">
                <a:pos x="f258" y="f265"/>
              </a:cxn>
              <a:cxn ang="f196">
                <a:pos x="f298" y="f299"/>
              </a:cxn>
              <a:cxn ang="f196">
                <a:pos x="f300" y="f301"/>
              </a:cxn>
              <a:cxn ang="f196">
                <a:pos x="f302" y="f303"/>
              </a:cxn>
              <a:cxn ang="f196">
                <a:pos x="f304" y="f305"/>
              </a:cxn>
              <a:cxn ang="f196">
                <a:pos x="f306" y="f307"/>
              </a:cxn>
              <a:cxn ang="f196">
                <a:pos x="f308" y="f309"/>
              </a:cxn>
              <a:cxn ang="f196">
                <a:pos x="f310" y="f303"/>
              </a:cxn>
              <a:cxn ang="f196">
                <a:pos x="f311" y="f261"/>
              </a:cxn>
              <a:cxn ang="f196">
                <a:pos x="f263" y="f312"/>
              </a:cxn>
              <a:cxn ang="f196">
                <a:pos x="f313" y="f314"/>
              </a:cxn>
              <a:cxn ang="f196">
                <a:pos x="f315" y="f316"/>
              </a:cxn>
            </a:cxnLst>
            <a:rect l="f258" t="f261" r="f259" b="f260"/>
            <a:pathLst>
              <a:path w="607568" h="546529">
                <a:moveTo>
                  <a:pt x="f8" y="f9"/>
                </a:moveTo>
                <a:lnTo>
                  <a:pt x="f8" y="f10"/>
                </a:lnTo>
                <a:lnTo>
                  <a:pt x="f11" y="f10"/>
                </a:lnTo>
                <a:lnTo>
                  <a:pt x="f11" y="f9"/>
                </a:lnTo>
                <a:lnTo>
                  <a:pt x="f8" y="f9"/>
                </a:lnTo>
                <a:close/>
                <a:moveTo>
                  <a:pt x="f8" y="f12"/>
                </a:moveTo>
                <a:lnTo>
                  <a:pt x="f8" y="f13"/>
                </a:lnTo>
                <a:lnTo>
                  <a:pt x="f11" y="f13"/>
                </a:lnTo>
                <a:lnTo>
                  <a:pt x="f11" y="f12"/>
                </a:lnTo>
                <a:lnTo>
                  <a:pt x="f8" y="f12"/>
                </a:lnTo>
                <a:close/>
                <a:moveTo>
                  <a:pt x="f8" y="f14"/>
                </a:moveTo>
                <a:lnTo>
                  <a:pt x="f8" y="f15"/>
                </a:lnTo>
                <a:lnTo>
                  <a:pt x="f11" y="f15"/>
                </a:lnTo>
                <a:lnTo>
                  <a:pt x="f11" y="f14"/>
                </a:lnTo>
                <a:lnTo>
                  <a:pt x="f8" y="f14"/>
                </a:lnTo>
                <a:close/>
                <a:moveTo>
                  <a:pt x="f5" y="f16"/>
                </a:moveTo>
                <a:lnTo>
                  <a:pt x="f17" y="f16"/>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16"/>
                </a:lnTo>
                <a:lnTo>
                  <a:pt x="f39" y="f16"/>
                </a:lnTo>
                <a:lnTo>
                  <a:pt x="f39" y="f7"/>
                </a:lnTo>
                <a:lnTo>
                  <a:pt x="f5" y="f7"/>
                </a:lnTo>
                <a:lnTo>
                  <a:pt x="f5" y="f16"/>
                </a:lnTo>
                <a:close/>
                <a:moveTo>
                  <a:pt x="f40" y="f41"/>
                </a:moveTo>
                <a:lnTo>
                  <a:pt x="f42" y="f43"/>
                </a:lnTo>
                <a:lnTo>
                  <a:pt x="f44" y="f45"/>
                </a:lnTo>
                <a:lnTo>
                  <a:pt x="f46" y="f47"/>
                </a:lnTo>
                <a:lnTo>
                  <a:pt x="f48" y="f49"/>
                </a:lnTo>
                <a:lnTo>
                  <a:pt x="f50" y="f51"/>
                </a:lnTo>
                <a:lnTo>
                  <a:pt x="f52" y="f45"/>
                </a:lnTo>
                <a:lnTo>
                  <a:pt x="f40" y="f41"/>
                </a:lnTo>
                <a:close/>
                <a:moveTo>
                  <a:pt x="f53" y="f5"/>
                </a:moveTo>
                <a:lnTo>
                  <a:pt x="f6" y="f54"/>
                </a:lnTo>
                <a:lnTo>
                  <a:pt x="f55" y="f56"/>
                </a:lnTo>
                <a:lnTo>
                  <a:pt x="f57" y="f58"/>
                </a:lnTo>
                <a:lnTo>
                  <a:pt x="f53" y="f5"/>
                </a:lnTo>
                <a:close/>
              </a:path>
            </a:pathLst>
          </a:custGeom>
          <a:solidFill>
            <a:srgbClr val="FCEBD1"/>
          </a:solidFill>
          <a:ln cap="flat">
            <a:noFill/>
            <a:prstDash val="solid"/>
          </a:ln>
        </p:spPr>
        <p:txBody>
          <a:bodyPr vert="horz" wrap="square" lIns="0" tIns="0" rIns="0" bIns="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000000"/>
              </a:solidFill>
              <a:uFillTx/>
              <a:latin typeface="Calibri" pitchFamily="34"/>
              <a:ea typeface="新細明體" pitchFamily="18"/>
            </a:endParaRPr>
          </a:p>
        </p:txBody>
      </p:sp>
      <p:grpSp>
        <p:nvGrpSpPr>
          <p:cNvPr id="16" name="Google Shape;1805;p37"/>
          <p:cNvGrpSpPr/>
          <p:nvPr/>
        </p:nvGrpSpPr>
        <p:grpSpPr>
          <a:xfrm>
            <a:off x="7057723" y="3238713"/>
            <a:ext cx="2468934" cy="2468934"/>
            <a:chOff x="7057723" y="3238713"/>
            <a:chExt cx="2468934" cy="2468934"/>
          </a:xfrm>
        </p:grpSpPr>
        <p:sp>
          <p:nvSpPr>
            <p:cNvPr id="17" name="Google Shape;1806;p37"/>
            <p:cNvSpPr/>
            <p:nvPr/>
          </p:nvSpPr>
          <p:spPr>
            <a:xfrm>
              <a:off x="7057723" y="3238713"/>
              <a:ext cx="2468934" cy="2468934"/>
            </a:xfrm>
            <a:custGeom>
              <a:avLst/>
              <a:gdLst>
                <a:gd name="f0" fmla="val w"/>
                <a:gd name="f1" fmla="val h"/>
                <a:gd name="f2" fmla="val 0"/>
                <a:gd name="f3" fmla="val 812800"/>
                <a:gd name="f4" fmla="val 406400"/>
                <a:gd name="f5" fmla="val 540616"/>
                <a:gd name="f6" fmla="val 82374"/>
                <a:gd name="f7" fmla="val 693768"/>
                <a:gd name="f8" fmla="val 119032"/>
                <a:gd name="f9" fmla="val 730427"/>
                <a:gd name="f10" fmla="val 272184"/>
                <a:gd name="f11" fmla="*/ f0 1 812800"/>
                <a:gd name="f12" fmla="*/ f1 1 812800"/>
                <a:gd name="f13" fmla="+- f3 0 f2"/>
                <a:gd name="f14" fmla="*/ f13 1 812800"/>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812800" h="812800">
                  <a:moveTo>
                    <a:pt x="f4" y="f2"/>
                  </a:moveTo>
                  <a:lnTo>
                    <a:pt x="f5" y="f6"/>
                  </a:lnTo>
                  <a:lnTo>
                    <a:pt x="f7" y="f8"/>
                  </a:lnTo>
                  <a:lnTo>
                    <a:pt x="f9" y="f10"/>
                  </a:lnTo>
                  <a:lnTo>
                    <a:pt x="f3" y="f4"/>
                  </a:lnTo>
                  <a:lnTo>
                    <a:pt x="f9" y="f5"/>
                  </a:lnTo>
                  <a:lnTo>
                    <a:pt x="f7" y="f7"/>
                  </a:lnTo>
                  <a:lnTo>
                    <a:pt x="f5" y="f9"/>
                  </a:lnTo>
                  <a:lnTo>
                    <a:pt x="f4" y="f3"/>
                  </a:lnTo>
                  <a:lnTo>
                    <a:pt x="f10" y="f9"/>
                  </a:lnTo>
                  <a:lnTo>
                    <a:pt x="f8" y="f7"/>
                  </a:lnTo>
                  <a:lnTo>
                    <a:pt x="f6" y="f5"/>
                  </a:lnTo>
                  <a:lnTo>
                    <a:pt x="f2" y="f4"/>
                  </a:lnTo>
                  <a:lnTo>
                    <a:pt x="f6" y="f10"/>
                  </a:lnTo>
                  <a:lnTo>
                    <a:pt x="f8" y="f8"/>
                  </a:lnTo>
                  <a:lnTo>
                    <a:pt x="f10" y="f6"/>
                  </a:lnTo>
                  <a:lnTo>
                    <a:pt x="f4" y="f2"/>
                  </a:lnTo>
                  <a:close/>
                </a:path>
              </a:pathLst>
            </a:custGeom>
            <a:solidFill>
              <a:srgbClr val="FFE69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sp>
          <p:nvSpPr>
            <p:cNvPr id="18" name="Google Shape;1807;p37"/>
            <p:cNvSpPr txBox="1"/>
            <p:nvPr/>
          </p:nvSpPr>
          <p:spPr>
            <a:xfrm>
              <a:off x="7482068" y="3489460"/>
              <a:ext cx="1620234" cy="1793833"/>
            </a:xfrm>
            <a:prstGeom prst="rect">
              <a:avLst/>
            </a:prstGeom>
            <a:solidFill>
              <a:srgbClr val="FFE699"/>
            </a:solid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175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pic>
        <p:nvPicPr>
          <p:cNvPr id="20" name="圖片 3"/>
          <p:cNvPicPr>
            <a:picLocks noChangeAspect="1"/>
          </p:cNvPicPr>
          <p:nvPr/>
        </p:nvPicPr>
        <p:blipFill>
          <a:blip r:embed="rId4"/>
          <a:stretch>
            <a:fillRect/>
          </a:stretch>
        </p:blipFill>
        <p:spPr>
          <a:xfrm>
            <a:off x="505023" y="8586792"/>
            <a:ext cx="1956989" cy="1505843"/>
          </a:xfrm>
          <a:prstGeom prst="rect">
            <a:avLst/>
          </a:prstGeom>
          <a:noFill/>
          <a:ln cap="flat">
            <a:noFill/>
          </a:ln>
        </p:spPr>
      </p:pic>
      <p:sp>
        <p:nvSpPr>
          <p:cNvPr id="22" name="文字方塊 21">
            <a:extLst>
              <a:ext uri="{FF2B5EF4-FFF2-40B4-BE49-F238E27FC236}">
                <a16:creationId xmlns:a16="http://schemas.microsoft.com/office/drawing/2014/main" id="{AD926FD6-225E-4C50-948E-B4FB8F23C464}"/>
              </a:ext>
            </a:extLst>
          </p:cNvPr>
          <p:cNvSpPr txBox="1"/>
          <p:nvPr/>
        </p:nvSpPr>
        <p:spPr>
          <a:xfrm>
            <a:off x="1161359" y="537621"/>
            <a:ext cx="6584990" cy="1107996"/>
          </a:xfrm>
          <a:prstGeom prst="rect">
            <a:avLst/>
          </a:prstGeom>
          <a:noFill/>
        </p:spPr>
        <p:txBody>
          <a:bodyPr wrap="square" rtlCol="0">
            <a:spAutoFit/>
          </a:bodyPr>
          <a:lstStyle/>
          <a:p>
            <a:pPr algn="ctr"/>
            <a:r>
              <a:rPr lang="zh-TW" altLang="en-US" sz="6600" b="1" dirty="0">
                <a:solidFill>
                  <a:srgbClr val="006666"/>
                </a:solidFill>
                <a:latin typeface="微軟正黑體" panose="020B0604030504040204" pitchFamily="34" charset="-120"/>
                <a:ea typeface="微軟正黑體" panose="020B0604030504040204" pitchFamily="34" charset="-120"/>
              </a:rPr>
              <a:t>性騷擾認定理由</a:t>
            </a:r>
          </a:p>
        </p:txBody>
      </p:sp>
      <p:sp>
        <p:nvSpPr>
          <p:cNvPr id="21" name="矩形 16">
            <a:extLst>
              <a:ext uri="{FF2B5EF4-FFF2-40B4-BE49-F238E27FC236}">
                <a16:creationId xmlns:a16="http://schemas.microsoft.com/office/drawing/2014/main" id="{C8B1FB67-E20F-4EEB-4AC0-1508DB2965AE}"/>
              </a:ext>
            </a:extLst>
          </p:cNvPr>
          <p:cNvSpPr/>
          <p:nvPr/>
        </p:nvSpPr>
        <p:spPr>
          <a:xfrm>
            <a:off x="6959241" y="3418711"/>
            <a:ext cx="2875702" cy="156966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altLang="en-US" sz="48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 性騷擾 構成要件</a:t>
            </a:r>
            <a:endParaRPr lang="zh-TW" sz="48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p:cNvSpPr/>
          <p:nvPr/>
        </p:nvSpPr>
        <p:spPr>
          <a:xfrm>
            <a:off x="4436184" y="494652"/>
            <a:ext cx="9060579" cy="101566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   </a:t>
            </a: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身體</a:t>
            </a:r>
            <a:r>
              <a:rPr lang="zh-TW" alt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自</a:t>
            </a: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主</a:t>
            </a:r>
            <a:r>
              <a:rPr lang="zh-TW" alt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權</a:t>
            </a: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與</a:t>
            </a:r>
            <a:r>
              <a:rPr lang="zh-TW" alt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身體</a:t>
            </a:r>
            <a:r>
              <a:rPr lang="zh-TW"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界限</a:t>
            </a:r>
            <a:endParaRPr lang="en-US" sz="60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endParaRPr>
          </a:p>
        </p:txBody>
      </p:sp>
      <p:grpSp>
        <p:nvGrpSpPr>
          <p:cNvPr id="3" name="資料庫圖表 1"/>
          <p:cNvGrpSpPr/>
          <p:nvPr/>
        </p:nvGrpSpPr>
        <p:grpSpPr>
          <a:xfrm>
            <a:off x="370450" y="1787193"/>
            <a:ext cx="17357991" cy="7297279"/>
            <a:chOff x="370450" y="1787193"/>
            <a:chExt cx="17357991" cy="7297279"/>
          </a:xfrm>
        </p:grpSpPr>
        <p:sp>
          <p:nvSpPr>
            <p:cNvPr id="4" name="手繪多邊形: 圖案 3"/>
            <p:cNvSpPr/>
            <p:nvPr/>
          </p:nvSpPr>
          <p:spPr>
            <a:xfrm>
              <a:off x="4375110" y="1787194"/>
              <a:ext cx="13353331" cy="3231352"/>
            </a:xfrm>
            <a:custGeom>
              <a:avLst/>
              <a:gdLst>
                <a:gd name="f0" fmla="val 10800000"/>
                <a:gd name="f1" fmla="val 5400000"/>
                <a:gd name="f2" fmla="val 180"/>
                <a:gd name="f3" fmla="val w"/>
                <a:gd name="f4" fmla="val h"/>
                <a:gd name="f5" fmla="val 0"/>
                <a:gd name="f6" fmla="val 1605619"/>
                <a:gd name="f7" fmla="val 9160460"/>
                <a:gd name="f8" fmla="val 1526779"/>
                <a:gd name="f9" fmla="val 7633681"/>
                <a:gd name="f10" fmla="val 8476894"/>
                <a:gd name="f11" fmla="val 1584618"/>
                <a:gd name="f12" fmla="val 9160457"/>
                <a:gd name="f13" fmla="val 1558713"/>
                <a:gd name="f14" fmla="val 3"/>
                <a:gd name="f15" fmla="val 683566"/>
                <a:gd name="f16" fmla="+- 0 0 -360"/>
                <a:gd name="f17" fmla="+- 0 0 -90"/>
                <a:gd name="f18" fmla="+- 0 0 -180"/>
                <a:gd name="f19" fmla="+- 0 0 -270"/>
                <a:gd name="f20" fmla="*/ f3 1 1605619"/>
                <a:gd name="f21" fmla="*/ f4 1 9160460"/>
                <a:gd name="f22" fmla="+- f7 0 f5"/>
                <a:gd name="f23" fmla="+- f6 0 f5"/>
                <a:gd name="f24" fmla="*/ f16 f0 1"/>
                <a:gd name="f25" fmla="*/ f17 f0 1"/>
                <a:gd name="f26" fmla="*/ f18 f0 1"/>
                <a:gd name="f27" fmla="*/ f19 f0 1"/>
                <a:gd name="f28" fmla="*/ f23 1 1605619"/>
                <a:gd name="f29" fmla="*/ f22 1 9160460"/>
                <a:gd name="f30" fmla="*/ 850572825 f23 1"/>
                <a:gd name="f31" fmla="*/ 0 f22 1"/>
                <a:gd name="f32" fmla="*/ 1701145455 f23 1"/>
                <a:gd name="f33" fmla="*/ 4323 f22 1"/>
                <a:gd name="f34" fmla="*/ 8646 f22 1"/>
                <a:gd name="f35" fmla="*/ 0 f23 1"/>
                <a:gd name="f36" fmla="*/ 283530338 f23 1"/>
                <a:gd name="f37" fmla="*/ 1417615112 f23 1"/>
                <a:gd name="f38" fmla="*/ 253 f22 1"/>
                <a:gd name="f39" fmla="*/ 1605619 f23 1"/>
                <a:gd name="f40" fmla="*/ 9160460 f22 1"/>
                <a:gd name="f41" fmla="*/ f24 1 f2"/>
                <a:gd name="f42" fmla="*/ f25 1 f2"/>
                <a:gd name="f43" fmla="*/ f26 1 f2"/>
                <a:gd name="f44" fmla="*/ f27 1 f2"/>
                <a:gd name="f45" fmla="*/ f30 1 1605619"/>
                <a:gd name="f46" fmla="*/ f31 1 9160460"/>
                <a:gd name="f47" fmla="*/ f32 1 1605619"/>
                <a:gd name="f48" fmla="*/ f33 1 9160460"/>
                <a:gd name="f49" fmla="*/ f34 1 9160460"/>
                <a:gd name="f50" fmla="*/ f35 1 1605619"/>
                <a:gd name="f51" fmla="*/ f36 1 1605619"/>
                <a:gd name="f52" fmla="*/ f37 1 1605619"/>
                <a:gd name="f53" fmla="*/ f38 1 9160460"/>
                <a:gd name="f54" fmla="*/ f39 1 1605619"/>
                <a:gd name="f55" fmla="*/ f40 1 9160460"/>
                <a:gd name="f56" fmla="+- f41 0 f1"/>
                <a:gd name="f57" fmla="+- f42 0 f1"/>
                <a:gd name="f58" fmla="+- f43 0 f1"/>
                <a:gd name="f59" fmla="+- f44 0 f1"/>
                <a:gd name="f60" fmla="*/ f45 1 f28"/>
                <a:gd name="f61" fmla="*/ f46 1 f29"/>
                <a:gd name="f62" fmla="*/ f47 1 f28"/>
                <a:gd name="f63" fmla="*/ f48 1 f29"/>
                <a:gd name="f64" fmla="*/ f49 1 f29"/>
                <a:gd name="f65" fmla="*/ f50 1 f28"/>
                <a:gd name="f66" fmla="*/ f51 1 f28"/>
                <a:gd name="f67" fmla="*/ f52 1 f28"/>
                <a:gd name="f68" fmla="*/ f53 1 f29"/>
                <a:gd name="f69" fmla="*/ f54 1 f28"/>
                <a:gd name="f70" fmla="*/ f55 1 f29"/>
                <a:gd name="f71" fmla="*/ f65 f20 1"/>
                <a:gd name="f72" fmla="*/ f69 f20 1"/>
                <a:gd name="f73" fmla="*/ f70 f21 1"/>
                <a:gd name="f74" fmla="*/ f61 f21 1"/>
                <a:gd name="f75" fmla="*/ f60 f20 1"/>
                <a:gd name="f76" fmla="*/ f62 f20 1"/>
                <a:gd name="f77" fmla="*/ f63 f21 1"/>
                <a:gd name="f78" fmla="*/ f64 f21 1"/>
                <a:gd name="f79" fmla="*/ f66 f20 1"/>
                <a:gd name="f80" fmla="*/ f67 f20 1"/>
                <a:gd name="f81" fmla="*/ f68 f21 1"/>
              </a:gdLst>
              <a:ahLst/>
              <a:cxnLst>
                <a:cxn ang="3cd4">
                  <a:pos x="hc" y="t"/>
                </a:cxn>
                <a:cxn ang="0">
                  <a:pos x="r" y="vc"/>
                </a:cxn>
                <a:cxn ang="cd4">
                  <a:pos x="hc" y="b"/>
                </a:cxn>
                <a:cxn ang="cd2">
                  <a:pos x="l" y="vc"/>
                </a:cxn>
                <a:cxn ang="f56">
                  <a:pos x="f75" y="f74"/>
                </a:cxn>
                <a:cxn ang="f57">
                  <a:pos x="f76" y="f77"/>
                </a:cxn>
                <a:cxn ang="f58">
                  <a:pos x="f75" y="f78"/>
                </a:cxn>
                <a:cxn ang="f59">
                  <a:pos x="f71" y="f77"/>
                </a:cxn>
                <a:cxn ang="f57">
                  <a:pos x="f79" y="f74"/>
                </a:cxn>
                <a:cxn ang="f57">
                  <a:pos x="f80" y="f74"/>
                </a:cxn>
                <a:cxn ang="f57">
                  <a:pos x="f76" y="f81"/>
                </a:cxn>
                <a:cxn ang="f57">
                  <a:pos x="f76" y="f78"/>
                </a:cxn>
                <a:cxn ang="f57">
                  <a:pos x="f76" y="f78"/>
                </a:cxn>
                <a:cxn ang="f57">
                  <a:pos x="f71" y="f78"/>
                </a:cxn>
                <a:cxn ang="f57">
                  <a:pos x="f71" y="f78"/>
                </a:cxn>
                <a:cxn ang="f57">
                  <a:pos x="f71" y="f81"/>
                </a:cxn>
                <a:cxn ang="f57">
                  <a:pos x="f79" y="f74"/>
                </a:cxn>
              </a:cxnLst>
              <a:rect l="f71" t="f74" r="f72" b="f73"/>
              <a:pathLst>
                <a:path w="1605619" h="9160460">
                  <a:moveTo>
                    <a:pt x="f6" y="f8"/>
                  </a:moveTo>
                  <a:lnTo>
                    <a:pt x="f6" y="f9"/>
                  </a:lnTo>
                  <a:cubicBezTo>
                    <a:pt x="f6" y="f10"/>
                    <a:pt x="f11" y="f12"/>
                    <a:pt x="f13" y="f12"/>
                  </a:cubicBezTo>
                  <a:lnTo>
                    <a:pt x="f5" y="f12"/>
                  </a:lnTo>
                  <a:lnTo>
                    <a:pt x="f5" y="f14"/>
                  </a:lnTo>
                  <a:lnTo>
                    <a:pt x="f13" y="f14"/>
                  </a:lnTo>
                  <a:cubicBezTo>
                    <a:pt x="f11" y="f14"/>
                    <a:pt x="f6" y="f15"/>
                    <a:pt x="f6" y="f8"/>
                  </a:cubicBezTo>
                  <a:close/>
                </a:path>
              </a:pathLst>
            </a:custGeom>
            <a:solidFill>
              <a:srgbClr val="CEE3ED">
                <a:alpha val="90195"/>
              </a:srgbClr>
            </a:solidFill>
            <a:ln w="12701" cap="flat">
              <a:solidFill>
                <a:srgbClr val="CEE3ED">
                  <a:alpha val="90195"/>
                </a:srgbClr>
              </a:solidFill>
              <a:prstDash val="solid"/>
              <a:miter/>
            </a:ln>
          </p:spPr>
          <p:txBody>
            <a:bodyPr vert="horz" wrap="square" lIns="371465" tIns="303306" rIns="489048" bIns="303315" anchor="ctr" anchorCtr="0" compatLnSpc="1">
              <a:noAutofit/>
            </a:bodyPr>
            <a:lstStyle/>
            <a:p>
              <a:pPr marL="0" marR="0" lvl="1" indent="0" algn="l" defTabSz="1243017" rtl="0" fontAlgn="auto" hangingPunct="1">
                <a:spcBef>
                  <a:spcPts val="0"/>
                </a:spcBef>
                <a:spcAft>
                  <a:spcPts val="750"/>
                </a:spcAft>
                <a:buNone/>
                <a:tabLst/>
                <a:defRPr sz="1800" b="0" i="0" u="none" strike="noStrike" kern="0" cap="none" spc="0" baseline="0">
                  <a:solidFill>
                    <a:srgbClr val="000000"/>
                  </a:solidFill>
                  <a:uFillTx/>
                </a:defRPr>
              </a:pPr>
              <a:r>
                <a:rPr lang="zh-TW"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個人對自己身體的思考與感受有自我主張權利，</a:t>
              </a:r>
              <a:r>
                <a:rPr lang="en-US" altLang="zh-TW"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同時也有自我保護與管理的義務。</a:t>
              </a:r>
            </a:p>
          </p:txBody>
        </p:sp>
        <p:sp>
          <p:nvSpPr>
            <p:cNvPr id="5" name="手繪多邊形: 圖案 4"/>
            <p:cNvSpPr/>
            <p:nvPr/>
          </p:nvSpPr>
          <p:spPr>
            <a:xfrm>
              <a:off x="370450" y="1787193"/>
              <a:ext cx="4004661" cy="3231353"/>
            </a:xfrm>
            <a:custGeom>
              <a:avLst/>
              <a:gdLst>
                <a:gd name="f0" fmla="val 10800000"/>
                <a:gd name="f1" fmla="val 5400000"/>
                <a:gd name="f2" fmla="val 180"/>
                <a:gd name="f3" fmla="val w"/>
                <a:gd name="f4" fmla="val h"/>
                <a:gd name="f5" fmla="val 0"/>
                <a:gd name="f6" fmla="val 2779456"/>
                <a:gd name="f7" fmla="val 1774866"/>
                <a:gd name="f8" fmla="val 295817"/>
                <a:gd name="f9" fmla="val 132442"/>
                <a:gd name="f10" fmla="val 2483639"/>
                <a:gd name="f11" fmla="val 2647014"/>
                <a:gd name="f12" fmla="val 1479049"/>
                <a:gd name="f13" fmla="val 1642424"/>
                <a:gd name="f14" fmla="+- 0 0 -360"/>
                <a:gd name="f15" fmla="+- 0 0 -90"/>
                <a:gd name="f16" fmla="+- 0 0 -180"/>
                <a:gd name="f17" fmla="+- 0 0 -270"/>
                <a:gd name="f18" fmla="*/ f3 1 2779456"/>
                <a:gd name="f19" fmla="*/ f4 1 1774866"/>
                <a:gd name="f20" fmla="+- f7 0 f5"/>
                <a:gd name="f21" fmla="+- f6 0 f5"/>
                <a:gd name="f22" fmla="*/ f14 f0 1"/>
                <a:gd name="f23" fmla="*/ f15 f0 1"/>
                <a:gd name="f24" fmla="*/ f16 f0 1"/>
                <a:gd name="f25" fmla="*/ f17 f0 1"/>
                <a:gd name="f26" fmla="*/ f21 1 2779456"/>
                <a:gd name="f27" fmla="*/ f20 1 1774866"/>
                <a:gd name="f28" fmla="*/ 1389728 f21 1"/>
                <a:gd name="f29" fmla="*/ 0 f20 1"/>
                <a:gd name="f30" fmla="*/ 2779452 f21 1"/>
                <a:gd name="f31" fmla="*/ 887437 f20 1"/>
                <a:gd name="f32" fmla="*/ 1774874 f20 1"/>
                <a:gd name="f33" fmla="*/ 0 f21 1"/>
                <a:gd name="f34" fmla="*/ 295817 f20 1"/>
                <a:gd name="f35" fmla="*/ 295817 f21 1"/>
                <a:gd name="f36" fmla="*/ 2483635 f21 1"/>
                <a:gd name="f37" fmla="*/ 1479057 f20 1"/>
                <a:gd name="f38" fmla="*/ 2779456 f21 1"/>
                <a:gd name="f39" fmla="*/ 1774866 f20 1"/>
                <a:gd name="f40" fmla="*/ f22 1 f2"/>
                <a:gd name="f41" fmla="*/ f23 1 f2"/>
                <a:gd name="f42" fmla="*/ f24 1 f2"/>
                <a:gd name="f43" fmla="*/ f25 1 f2"/>
                <a:gd name="f44" fmla="*/ f28 1 2779456"/>
                <a:gd name="f45" fmla="*/ f29 1 1774866"/>
                <a:gd name="f46" fmla="*/ f30 1 2779456"/>
                <a:gd name="f47" fmla="*/ f31 1 1774866"/>
                <a:gd name="f48" fmla="*/ f32 1 1774866"/>
                <a:gd name="f49" fmla="*/ f33 1 2779456"/>
                <a:gd name="f50" fmla="*/ f34 1 1774866"/>
                <a:gd name="f51" fmla="*/ f35 1 2779456"/>
                <a:gd name="f52" fmla="*/ f36 1 2779456"/>
                <a:gd name="f53" fmla="*/ f37 1 1774866"/>
                <a:gd name="f54" fmla="*/ f38 1 2779456"/>
                <a:gd name="f55" fmla="*/ f39 1 1774866"/>
                <a:gd name="f56" fmla="+- f40 0 f1"/>
                <a:gd name="f57" fmla="+- f41 0 f1"/>
                <a:gd name="f58" fmla="+- f42 0 f1"/>
                <a:gd name="f59" fmla="+- f43 0 f1"/>
                <a:gd name="f60" fmla="*/ f44 1 f26"/>
                <a:gd name="f61" fmla="*/ f45 1 f27"/>
                <a:gd name="f62" fmla="*/ f46 1 f26"/>
                <a:gd name="f63" fmla="*/ f47 1 f27"/>
                <a:gd name="f64" fmla="*/ f48 1 f27"/>
                <a:gd name="f65" fmla="*/ f49 1 f26"/>
                <a:gd name="f66" fmla="*/ f50 1 f27"/>
                <a:gd name="f67" fmla="*/ f51 1 f26"/>
                <a:gd name="f68" fmla="*/ f52 1 f26"/>
                <a:gd name="f69" fmla="*/ f53 1 f27"/>
                <a:gd name="f70" fmla="*/ f54 1 f26"/>
                <a:gd name="f71" fmla="*/ f55 1 f27"/>
                <a:gd name="f72" fmla="*/ f65 f18 1"/>
                <a:gd name="f73" fmla="*/ f70 f18 1"/>
                <a:gd name="f74" fmla="*/ f71 f19 1"/>
                <a:gd name="f75" fmla="*/ f61 f19 1"/>
                <a:gd name="f76" fmla="*/ f60 f18 1"/>
                <a:gd name="f77" fmla="*/ f62 f18 1"/>
                <a:gd name="f78" fmla="*/ f63 f19 1"/>
                <a:gd name="f79" fmla="*/ f64 f19 1"/>
                <a:gd name="f80" fmla="*/ f66 f19 1"/>
                <a:gd name="f81" fmla="*/ f67 f18 1"/>
                <a:gd name="f82" fmla="*/ f68 f18 1"/>
                <a:gd name="f83" fmla="*/ f69 f19 1"/>
              </a:gdLst>
              <a:ahLst/>
              <a:cxnLst>
                <a:cxn ang="3cd4">
                  <a:pos x="hc" y="t"/>
                </a:cxn>
                <a:cxn ang="0">
                  <a:pos x="r" y="vc"/>
                </a:cxn>
                <a:cxn ang="cd4">
                  <a:pos x="hc" y="b"/>
                </a:cxn>
                <a:cxn ang="cd2">
                  <a:pos x="l" y="vc"/>
                </a:cxn>
                <a:cxn ang="f56">
                  <a:pos x="f76" y="f75"/>
                </a:cxn>
                <a:cxn ang="f57">
                  <a:pos x="f77" y="f78"/>
                </a:cxn>
                <a:cxn ang="f58">
                  <a:pos x="f76" y="f79"/>
                </a:cxn>
                <a:cxn ang="f59">
                  <a:pos x="f72" y="f78"/>
                </a:cxn>
                <a:cxn ang="f57">
                  <a:pos x="f72" y="f80"/>
                </a:cxn>
                <a:cxn ang="f57">
                  <a:pos x="f81" y="f75"/>
                </a:cxn>
                <a:cxn ang="f57">
                  <a:pos x="f82" y="f75"/>
                </a:cxn>
                <a:cxn ang="f57">
                  <a:pos x="f77" y="f80"/>
                </a:cxn>
                <a:cxn ang="f57">
                  <a:pos x="f77" y="f83"/>
                </a:cxn>
                <a:cxn ang="f57">
                  <a:pos x="f82" y="f79"/>
                </a:cxn>
                <a:cxn ang="f57">
                  <a:pos x="f81" y="f79"/>
                </a:cxn>
                <a:cxn ang="f57">
                  <a:pos x="f72" y="f83"/>
                </a:cxn>
                <a:cxn ang="f57">
                  <a:pos x="f72" y="f80"/>
                </a:cxn>
              </a:cxnLst>
              <a:rect l="f72" t="f75" r="f73" b="f74"/>
              <a:pathLst>
                <a:path w="2779456" h="177486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09EBA"/>
            </a:solidFill>
            <a:ln w="12701" cap="flat">
              <a:solidFill>
                <a:srgbClr val="FFFFFF"/>
              </a:solidFill>
              <a:prstDash val="solid"/>
              <a:miter/>
            </a:ln>
          </p:spPr>
          <p:txBody>
            <a:bodyPr vert="horz" wrap="square" lIns="335694" tIns="232824" rIns="335694" bIns="232824" anchor="ctr" anchorCtr="1" compatLnSpc="1">
              <a:noAutofit/>
            </a:bodyPr>
            <a:lstStyle/>
            <a:p>
              <a:pPr marL="0" marR="0" lvl="0" indent="0" algn="ctr" defTabSz="1600200" rtl="0" fontAlgn="auto" hangingPunct="1">
                <a:lnSpc>
                  <a:spcPct val="90000"/>
                </a:lnSpc>
                <a:spcBef>
                  <a:spcPts val="0"/>
                </a:spcBef>
                <a:spcAft>
                  <a:spcPts val="2250"/>
                </a:spcAft>
                <a:buNone/>
                <a:tabLst/>
                <a:defRPr sz="1800" b="0" i="0" u="none" strike="noStrike" kern="0" cap="none" spc="0" baseline="0">
                  <a:solidFill>
                    <a:srgbClr val="000000"/>
                  </a:solidFill>
                  <a:uFillTx/>
                </a:defRPr>
              </a:pPr>
              <a:r>
                <a:rPr lang="zh-TW"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身體</a:t>
              </a:r>
              <a:endParaRPr lang="en-US" altLang="zh-TW"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ctr" defTabSz="1600200" rtl="0" fontAlgn="auto" hangingPunct="1">
                <a:lnSpc>
                  <a:spcPct val="90000"/>
                </a:lnSpc>
                <a:spcBef>
                  <a:spcPts val="0"/>
                </a:spcBef>
                <a:spcAft>
                  <a:spcPts val="2250"/>
                </a:spcAft>
                <a:buNone/>
                <a:tabLst/>
                <a:defRPr sz="1800" b="0" i="0" u="none" strike="noStrike" kern="0" cap="none" spc="0" baseline="0">
                  <a:solidFill>
                    <a:srgbClr val="000000"/>
                  </a:solidFill>
                  <a:uFillTx/>
                </a:defRPr>
              </a:pPr>
              <a:r>
                <a:rPr lang="zh-TW"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自主權</a:t>
              </a:r>
            </a:p>
          </p:txBody>
        </p:sp>
        <p:sp>
          <p:nvSpPr>
            <p:cNvPr id="6" name="手繪多邊形: 圖案 5"/>
            <p:cNvSpPr/>
            <p:nvPr/>
          </p:nvSpPr>
          <p:spPr>
            <a:xfrm>
              <a:off x="4436184" y="5572304"/>
              <a:ext cx="13196723" cy="3512168"/>
            </a:xfrm>
            <a:custGeom>
              <a:avLst/>
              <a:gdLst>
                <a:gd name="f0" fmla="val 10800000"/>
                <a:gd name="f1" fmla="val 5400000"/>
                <a:gd name="f2" fmla="val 180"/>
                <a:gd name="f3" fmla="val w"/>
                <a:gd name="f4" fmla="val h"/>
                <a:gd name="f5" fmla="val 0"/>
                <a:gd name="f6" fmla="val 1785841"/>
                <a:gd name="f7" fmla="val 9119745"/>
                <a:gd name="f8" fmla="val 1519987"/>
                <a:gd name="f9" fmla="val 7599758"/>
                <a:gd name="f10" fmla="val 8439222"/>
                <a:gd name="f11" fmla="val 1759746"/>
                <a:gd name="f12" fmla="val 1727556"/>
                <a:gd name="f13" fmla="val 680523"/>
                <a:gd name="f14" fmla="+- 0 0 -360"/>
                <a:gd name="f15" fmla="+- 0 0 -90"/>
                <a:gd name="f16" fmla="+- 0 0 -180"/>
                <a:gd name="f17" fmla="+- 0 0 -270"/>
                <a:gd name="f18" fmla="*/ f3 1 1785841"/>
                <a:gd name="f19" fmla="*/ f4 1 9119745"/>
                <a:gd name="f20" fmla="+- f7 0 f5"/>
                <a:gd name="f21" fmla="+- f6 0 f5"/>
                <a:gd name="f22" fmla="*/ f14 f0 1"/>
                <a:gd name="f23" fmla="*/ f15 f0 1"/>
                <a:gd name="f24" fmla="*/ f16 f0 1"/>
                <a:gd name="f25" fmla="*/ f17 f0 1"/>
                <a:gd name="f26" fmla="*/ f21 1 1785841"/>
                <a:gd name="f27" fmla="*/ f20 1 9119745"/>
                <a:gd name="f28" fmla="*/ 607255516 f21 1"/>
                <a:gd name="f29" fmla="*/ 0 f20 1"/>
                <a:gd name="f30" fmla="*/ 1214511033 f21 1"/>
                <a:gd name="f31" fmla="*/ 6705 f20 1"/>
                <a:gd name="f32" fmla="*/ 13410 f20 1"/>
                <a:gd name="f33" fmla="*/ 0 f21 1"/>
                <a:gd name="f34" fmla="*/ 202422398 f21 1"/>
                <a:gd name="f35" fmla="*/ 1012088603 f21 1"/>
                <a:gd name="f36" fmla="*/ 438 f20 1"/>
                <a:gd name="f37" fmla="*/ 1785841 f21 1"/>
                <a:gd name="f38" fmla="*/ 9119745 f20 1"/>
                <a:gd name="f39" fmla="*/ f22 1 f2"/>
                <a:gd name="f40" fmla="*/ f23 1 f2"/>
                <a:gd name="f41" fmla="*/ f24 1 f2"/>
                <a:gd name="f42" fmla="*/ f25 1 f2"/>
                <a:gd name="f43" fmla="*/ f28 1 1785841"/>
                <a:gd name="f44" fmla="*/ f29 1 9119745"/>
                <a:gd name="f45" fmla="*/ f30 1 1785841"/>
                <a:gd name="f46" fmla="*/ f31 1 9119745"/>
                <a:gd name="f47" fmla="*/ f32 1 9119745"/>
                <a:gd name="f48" fmla="*/ f33 1 1785841"/>
                <a:gd name="f49" fmla="*/ f34 1 1785841"/>
                <a:gd name="f50" fmla="*/ f35 1 1785841"/>
                <a:gd name="f51" fmla="*/ f36 1 9119745"/>
                <a:gd name="f52" fmla="*/ f37 1 1785841"/>
                <a:gd name="f53" fmla="*/ f38 1 9119745"/>
                <a:gd name="f54" fmla="+- f39 0 f1"/>
                <a:gd name="f55" fmla="+- f40 0 f1"/>
                <a:gd name="f56" fmla="+- f41 0 f1"/>
                <a:gd name="f57" fmla="+- f42 0 f1"/>
                <a:gd name="f58" fmla="*/ f43 1 f26"/>
                <a:gd name="f59" fmla="*/ f44 1 f27"/>
                <a:gd name="f60" fmla="*/ f45 1 f26"/>
                <a:gd name="f61" fmla="*/ f46 1 f27"/>
                <a:gd name="f62" fmla="*/ f47 1 f27"/>
                <a:gd name="f63" fmla="*/ f48 1 f26"/>
                <a:gd name="f64" fmla="*/ f49 1 f26"/>
                <a:gd name="f65" fmla="*/ f50 1 f26"/>
                <a:gd name="f66" fmla="*/ f51 1 f27"/>
                <a:gd name="f67" fmla="*/ f52 1 f26"/>
                <a:gd name="f68" fmla="*/ f53 1 f27"/>
                <a:gd name="f69" fmla="*/ f63 f18 1"/>
                <a:gd name="f70" fmla="*/ f67 f18 1"/>
                <a:gd name="f71" fmla="*/ f68 f19 1"/>
                <a:gd name="f72" fmla="*/ f59 f19 1"/>
                <a:gd name="f73" fmla="*/ f58 f18 1"/>
                <a:gd name="f74" fmla="*/ f60 f18 1"/>
                <a:gd name="f75" fmla="*/ f61 f19 1"/>
                <a:gd name="f76" fmla="*/ f62 f19 1"/>
                <a:gd name="f77" fmla="*/ f64 f18 1"/>
                <a:gd name="f78" fmla="*/ f65 f18 1"/>
                <a:gd name="f79" fmla="*/ f66 f19 1"/>
              </a:gdLst>
              <a:ahLst/>
              <a:cxnLst>
                <a:cxn ang="3cd4">
                  <a:pos x="hc" y="t"/>
                </a:cxn>
                <a:cxn ang="0">
                  <a:pos x="r" y="vc"/>
                </a:cxn>
                <a:cxn ang="cd4">
                  <a:pos x="hc" y="b"/>
                </a:cxn>
                <a:cxn ang="cd2">
                  <a:pos x="l" y="vc"/>
                </a:cxn>
                <a:cxn ang="f54">
                  <a:pos x="f73" y="f72"/>
                </a:cxn>
                <a:cxn ang="f55">
                  <a:pos x="f74" y="f75"/>
                </a:cxn>
                <a:cxn ang="f56">
                  <a:pos x="f73" y="f76"/>
                </a:cxn>
                <a:cxn ang="f57">
                  <a:pos x="f69" y="f75"/>
                </a:cxn>
                <a:cxn ang="f55">
                  <a:pos x="f77" y="f72"/>
                </a:cxn>
                <a:cxn ang="f55">
                  <a:pos x="f78" y="f72"/>
                </a:cxn>
                <a:cxn ang="f55">
                  <a:pos x="f74" y="f79"/>
                </a:cxn>
                <a:cxn ang="f55">
                  <a:pos x="f74" y="f76"/>
                </a:cxn>
                <a:cxn ang="f55">
                  <a:pos x="f74" y="f76"/>
                </a:cxn>
                <a:cxn ang="f55">
                  <a:pos x="f69" y="f76"/>
                </a:cxn>
                <a:cxn ang="f55">
                  <a:pos x="f69" y="f76"/>
                </a:cxn>
                <a:cxn ang="f55">
                  <a:pos x="f69" y="f79"/>
                </a:cxn>
                <a:cxn ang="f55">
                  <a:pos x="f77" y="f72"/>
                </a:cxn>
              </a:cxnLst>
              <a:rect l="f69" t="f72" r="f70" b="f71"/>
              <a:pathLst>
                <a:path w="1785841" h="9119745">
                  <a:moveTo>
                    <a:pt x="f6" y="f8"/>
                  </a:moveTo>
                  <a:lnTo>
                    <a:pt x="f6" y="f9"/>
                  </a:lnTo>
                  <a:cubicBezTo>
                    <a:pt x="f6" y="f10"/>
                    <a:pt x="f11" y="f7"/>
                    <a:pt x="f12" y="f7"/>
                  </a:cubicBezTo>
                  <a:lnTo>
                    <a:pt x="f5" y="f7"/>
                  </a:lnTo>
                  <a:lnTo>
                    <a:pt x="f5" y="f5"/>
                  </a:lnTo>
                  <a:lnTo>
                    <a:pt x="f12" y="f5"/>
                  </a:lnTo>
                  <a:cubicBezTo>
                    <a:pt x="f11" y="f5"/>
                    <a:pt x="f6" y="f13"/>
                    <a:pt x="f6" y="f8"/>
                  </a:cubicBezTo>
                  <a:close/>
                </a:path>
              </a:pathLst>
            </a:custGeom>
            <a:solidFill>
              <a:srgbClr val="CEE3ED">
                <a:alpha val="90195"/>
              </a:srgbClr>
            </a:solidFill>
            <a:ln w="12701" cap="flat">
              <a:solidFill>
                <a:srgbClr val="CEE3ED">
                  <a:alpha val="90195"/>
                </a:srgbClr>
              </a:solidFill>
              <a:prstDash val="solid"/>
              <a:miter/>
            </a:ln>
          </p:spPr>
          <p:txBody>
            <a:bodyPr vert="horz" wrap="square" lIns="371465" tIns="316510" rIns="502234" bIns="316510" anchor="ctr" anchorCtr="0" compatLnSpc="1">
              <a:noAutofit/>
            </a:bodyPr>
            <a:lstStyle/>
            <a:p>
              <a:pPr marL="0" marR="0" lvl="1" indent="0" algn="l" defTabSz="1066803" rtl="0" fontAlgn="auto" hangingPunct="1">
                <a:spcBef>
                  <a:spcPts val="0"/>
                </a:spcBef>
                <a:spcAft>
                  <a:spcPts val="600"/>
                </a:spcAft>
                <a:buNone/>
                <a:tabLst/>
                <a:defRPr sz="1800" b="0" i="0" u="none" strike="noStrike" kern="0" cap="none" spc="0" baseline="0">
                  <a:solidFill>
                    <a:srgbClr val="000000"/>
                  </a:solidFill>
                  <a:uFillTx/>
                </a:defRPr>
              </a:pPr>
              <a:r>
                <a:rPr lang="zh-TW"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個人能夠辨識讓他人凝視，或忍受他人碰觸之限度，會因對象、時間、年齡、性別、情境及目的之不同而有所改變，他人不能質疑個人所自主界定的身體界限尺度，此為最基本的尊重。</a:t>
              </a:r>
            </a:p>
          </p:txBody>
        </p:sp>
        <p:sp>
          <p:nvSpPr>
            <p:cNvPr id="7" name="手繪多邊形: 圖案 6"/>
            <p:cNvSpPr/>
            <p:nvPr/>
          </p:nvSpPr>
          <p:spPr>
            <a:xfrm>
              <a:off x="431523" y="5490423"/>
              <a:ext cx="4004661" cy="3594049"/>
            </a:xfrm>
            <a:custGeom>
              <a:avLst/>
              <a:gdLst>
                <a:gd name="f0" fmla="val 10800000"/>
                <a:gd name="f1" fmla="val 5400000"/>
                <a:gd name="f2" fmla="val 180"/>
                <a:gd name="f3" fmla="val w"/>
                <a:gd name="f4" fmla="val h"/>
                <a:gd name="f5" fmla="val 0"/>
                <a:gd name="f6" fmla="val 2817631"/>
                <a:gd name="f7" fmla="val 1844887"/>
                <a:gd name="f8" fmla="val 307487"/>
                <a:gd name="f9" fmla="val 137667"/>
                <a:gd name="f10" fmla="val 2510144"/>
                <a:gd name="f11" fmla="val 2679964"/>
                <a:gd name="f12" fmla="val 1537400"/>
                <a:gd name="f13" fmla="val 1707220"/>
                <a:gd name="f14" fmla="+- 0 0 -360"/>
                <a:gd name="f15" fmla="+- 0 0 -90"/>
                <a:gd name="f16" fmla="+- 0 0 -180"/>
                <a:gd name="f17" fmla="+- 0 0 -270"/>
                <a:gd name="f18" fmla="*/ f3 1 2817631"/>
                <a:gd name="f19" fmla="*/ f4 1 1844887"/>
                <a:gd name="f20" fmla="+- f7 0 f5"/>
                <a:gd name="f21" fmla="+- f6 0 f5"/>
                <a:gd name="f22" fmla="*/ f14 f0 1"/>
                <a:gd name="f23" fmla="*/ f15 f0 1"/>
                <a:gd name="f24" fmla="*/ f16 f0 1"/>
                <a:gd name="f25" fmla="*/ f17 f0 1"/>
                <a:gd name="f26" fmla="*/ f21 1 2817631"/>
                <a:gd name="f27" fmla="*/ f20 1 1844887"/>
                <a:gd name="f28" fmla="*/ 1408819 f21 1"/>
                <a:gd name="f29" fmla="*/ 0 f20 1"/>
                <a:gd name="f30" fmla="*/ 2817635 f21 1"/>
                <a:gd name="f31" fmla="*/ 922439 f20 1"/>
                <a:gd name="f32" fmla="*/ 1844875 f20 1"/>
                <a:gd name="f33" fmla="*/ 0 f21 1"/>
                <a:gd name="f34" fmla="*/ 307483 f20 1"/>
                <a:gd name="f35" fmla="*/ 307487 f21 1"/>
                <a:gd name="f36" fmla="*/ 2510148 f21 1"/>
                <a:gd name="f37" fmla="*/ 1537392 f20 1"/>
                <a:gd name="f38" fmla="*/ 2817631 f21 1"/>
                <a:gd name="f39" fmla="*/ 1844887 f20 1"/>
                <a:gd name="f40" fmla="*/ f22 1 f2"/>
                <a:gd name="f41" fmla="*/ f23 1 f2"/>
                <a:gd name="f42" fmla="*/ f24 1 f2"/>
                <a:gd name="f43" fmla="*/ f25 1 f2"/>
                <a:gd name="f44" fmla="*/ f28 1 2817631"/>
                <a:gd name="f45" fmla="*/ f29 1 1844887"/>
                <a:gd name="f46" fmla="*/ f30 1 2817631"/>
                <a:gd name="f47" fmla="*/ f31 1 1844887"/>
                <a:gd name="f48" fmla="*/ f32 1 1844887"/>
                <a:gd name="f49" fmla="*/ f33 1 2817631"/>
                <a:gd name="f50" fmla="*/ f34 1 1844887"/>
                <a:gd name="f51" fmla="*/ f35 1 2817631"/>
                <a:gd name="f52" fmla="*/ f36 1 2817631"/>
                <a:gd name="f53" fmla="*/ f37 1 1844887"/>
                <a:gd name="f54" fmla="*/ f38 1 2817631"/>
                <a:gd name="f55" fmla="*/ f39 1 1844887"/>
                <a:gd name="f56" fmla="+- f40 0 f1"/>
                <a:gd name="f57" fmla="+- f41 0 f1"/>
                <a:gd name="f58" fmla="+- f42 0 f1"/>
                <a:gd name="f59" fmla="+- f43 0 f1"/>
                <a:gd name="f60" fmla="*/ f44 1 f26"/>
                <a:gd name="f61" fmla="*/ f45 1 f27"/>
                <a:gd name="f62" fmla="*/ f46 1 f26"/>
                <a:gd name="f63" fmla="*/ f47 1 f27"/>
                <a:gd name="f64" fmla="*/ f48 1 f27"/>
                <a:gd name="f65" fmla="*/ f49 1 f26"/>
                <a:gd name="f66" fmla="*/ f50 1 f27"/>
                <a:gd name="f67" fmla="*/ f51 1 f26"/>
                <a:gd name="f68" fmla="*/ f52 1 f26"/>
                <a:gd name="f69" fmla="*/ f53 1 f27"/>
                <a:gd name="f70" fmla="*/ f54 1 f26"/>
                <a:gd name="f71" fmla="*/ f55 1 f27"/>
                <a:gd name="f72" fmla="*/ f65 f18 1"/>
                <a:gd name="f73" fmla="*/ f70 f18 1"/>
                <a:gd name="f74" fmla="*/ f71 f19 1"/>
                <a:gd name="f75" fmla="*/ f61 f19 1"/>
                <a:gd name="f76" fmla="*/ f60 f18 1"/>
                <a:gd name="f77" fmla="*/ f62 f18 1"/>
                <a:gd name="f78" fmla="*/ f63 f19 1"/>
                <a:gd name="f79" fmla="*/ f64 f19 1"/>
                <a:gd name="f80" fmla="*/ f66 f19 1"/>
                <a:gd name="f81" fmla="*/ f67 f18 1"/>
                <a:gd name="f82" fmla="*/ f68 f18 1"/>
                <a:gd name="f83" fmla="*/ f69 f19 1"/>
              </a:gdLst>
              <a:ahLst/>
              <a:cxnLst>
                <a:cxn ang="3cd4">
                  <a:pos x="hc" y="t"/>
                </a:cxn>
                <a:cxn ang="0">
                  <a:pos x="r" y="vc"/>
                </a:cxn>
                <a:cxn ang="cd4">
                  <a:pos x="hc" y="b"/>
                </a:cxn>
                <a:cxn ang="cd2">
                  <a:pos x="l" y="vc"/>
                </a:cxn>
                <a:cxn ang="f56">
                  <a:pos x="f76" y="f75"/>
                </a:cxn>
                <a:cxn ang="f57">
                  <a:pos x="f77" y="f78"/>
                </a:cxn>
                <a:cxn ang="f58">
                  <a:pos x="f76" y="f79"/>
                </a:cxn>
                <a:cxn ang="f59">
                  <a:pos x="f72" y="f78"/>
                </a:cxn>
                <a:cxn ang="f57">
                  <a:pos x="f72" y="f80"/>
                </a:cxn>
                <a:cxn ang="f57">
                  <a:pos x="f81" y="f75"/>
                </a:cxn>
                <a:cxn ang="f57">
                  <a:pos x="f82" y="f75"/>
                </a:cxn>
                <a:cxn ang="f57">
                  <a:pos x="f77" y="f80"/>
                </a:cxn>
                <a:cxn ang="f57">
                  <a:pos x="f77" y="f83"/>
                </a:cxn>
                <a:cxn ang="f57">
                  <a:pos x="f82" y="f79"/>
                </a:cxn>
                <a:cxn ang="f57">
                  <a:pos x="f81" y="f79"/>
                </a:cxn>
                <a:cxn ang="f57">
                  <a:pos x="f72" y="f83"/>
                </a:cxn>
                <a:cxn ang="f57">
                  <a:pos x="f72" y="f80"/>
                </a:cxn>
              </a:cxnLst>
              <a:rect l="f72" t="f75" r="f73" b="f74"/>
              <a:pathLst>
                <a:path w="2817631" h="184488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9BCBDE"/>
            </a:solidFill>
            <a:ln w="12701" cap="flat">
              <a:solidFill>
                <a:srgbClr val="FFFFFF"/>
              </a:solidFill>
              <a:prstDash val="solid"/>
              <a:miter/>
            </a:ln>
          </p:spPr>
          <p:txBody>
            <a:bodyPr vert="horz" wrap="square" lIns="340833" tIns="237963" rIns="340833" bIns="237963" anchor="ctr" anchorCtr="1" compatLnSpc="1">
              <a:noAutofit/>
            </a:bodyPr>
            <a:lstStyle/>
            <a:p>
              <a:pPr marL="0" marR="0" lvl="0" indent="0" algn="ctr" defTabSz="1600200" rtl="0" fontAlgn="auto" hangingPunct="1">
                <a:lnSpc>
                  <a:spcPct val="90000"/>
                </a:lnSpc>
                <a:spcBef>
                  <a:spcPts val="0"/>
                </a:spcBef>
                <a:spcAft>
                  <a:spcPts val="2250"/>
                </a:spcAft>
                <a:buNone/>
                <a:tabLst/>
                <a:defRPr sz="1800" b="0" i="0" u="none" strike="noStrike" kern="0" cap="none" spc="0" baseline="0">
                  <a:solidFill>
                    <a:srgbClr val="000000"/>
                  </a:solidFill>
                  <a:uFillTx/>
                </a:defRPr>
              </a:pPr>
              <a:r>
                <a:rPr lang="zh-TW" sz="54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身體界線</a:t>
              </a:r>
            </a:p>
          </p:txBody>
        </p:sp>
      </p:grpSp>
      <p:pic>
        <p:nvPicPr>
          <p:cNvPr id="8" name="圖片 4"/>
          <p:cNvPicPr>
            <a:picLocks noChangeAspect="1"/>
          </p:cNvPicPr>
          <p:nvPr/>
        </p:nvPicPr>
        <p:blipFill>
          <a:blip r:embed="rId2"/>
          <a:stretch>
            <a:fillRect/>
          </a:stretch>
        </p:blipFill>
        <p:spPr>
          <a:xfrm>
            <a:off x="370450" y="8507979"/>
            <a:ext cx="1956989" cy="1505843"/>
          </a:xfrm>
          <a:prstGeom prst="rect">
            <a:avLst/>
          </a:prstGeom>
          <a:noFill/>
          <a:ln cap="flat">
            <a:noFill/>
          </a:ln>
        </p:spPr>
      </p:pic>
      <p:sp>
        <p:nvSpPr>
          <p:cNvPr id="9" name="Google Shape;652;p38"/>
          <p:cNvSpPr/>
          <p:nvPr/>
        </p:nvSpPr>
        <p:spPr>
          <a:xfrm>
            <a:off x="13929311" y="4318656"/>
            <a:ext cx="2687275" cy="1428347"/>
          </a:xfrm>
          <a:custGeom>
            <a:avLst/>
            <a:gdLst>
              <a:gd name="f0" fmla="val w"/>
              <a:gd name="f1" fmla="val h"/>
              <a:gd name="f2" fmla="val 0"/>
              <a:gd name="f3" fmla="val 2687276"/>
              <a:gd name="f4" fmla="val 1428350"/>
              <a:gd name="f5" fmla="val 41824"/>
              <a:gd name="f6" fmla="val 35139"/>
              <a:gd name="f7" fmla="+- 0 0 4576"/>
              <a:gd name="f8" fmla="val 77034"/>
              <a:gd name="f9" fmla="+- 0 0 6829"/>
              <a:gd name="f10" fmla="val 124787"/>
              <a:gd name="f11" fmla="val 8488"/>
              <a:gd name="f12" fmla="val 143257"/>
              <a:gd name="f13" fmla="val 14344"/>
              <a:gd name="f14" fmla="val 164881"/>
              <a:gd name="f15" fmla="val 11191"/>
              <a:gd name="f16" fmla="val 184702"/>
              <a:gd name="f17" fmla="val 12993"/>
              <a:gd name="f18" fmla="val 254979"/>
              <a:gd name="f19" fmla="val 18849"/>
              <a:gd name="f20" fmla="val 325257"/>
              <a:gd name="f21" fmla="val 25156"/>
              <a:gd name="f22" fmla="val 395534"/>
              <a:gd name="f23" fmla="val 30562"/>
              <a:gd name="f24" fmla="val 455449"/>
              <a:gd name="f25" fmla="val 35067"/>
              <a:gd name="f26" fmla="val 515815"/>
              <a:gd name="f27" fmla="val 39572"/>
              <a:gd name="f28" fmla="val 575731"/>
              <a:gd name="f29" fmla="val 42725"/>
              <a:gd name="f30" fmla="val 664929"/>
              <a:gd name="f31" fmla="val 47681"/>
              <a:gd name="f32" fmla="val 754577"/>
              <a:gd name="f33" fmla="val 52186"/>
              <a:gd name="f34" fmla="val 843775"/>
              <a:gd name="f35" fmla="val 56240"/>
              <a:gd name="f36" fmla="val 943334"/>
              <a:gd name="f37" fmla="val 60295"/>
              <a:gd name="f38" fmla="val 1042893"/>
              <a:gd name="f39" fmla="val 63899"/>
              <a:gd name="f40" fmla="val 1142452"/>
              <a:gd name="f41" fmla="val 67052"/>
              <a:gd name="f42" fmla="val 1241561"/>
              <a:gd name="f43" fmla="val 69755"/>
              <a:gd name="f44" fmla="val 1341120"/>
              <a:gd name="f45" fmla="val 72458"/>
              <a:gd name="f46" fmla="val 1440679"/>
              <a:gd name="f47" fmla="val 73359"/>
              <a:gd name="f48" fmla="val 1479422"/>
              <a:gd name="f49" fmla="val 73810"/>
              <a:gd name="f50" fmla="val 1518615"/>
              <a:gd name="f51" fmla="val 70206"/>
              <a:gd name="f52" fmla="val 1557357"/>
              <a:gd name="f53" fmla="val 69305"/>
              <a:gd name="f54" fmla="val 1607812"/>
              <a:gd name="f55" fmla="val 67953"/>
              <a:gd name="f56" fmla="val 1658268"/>
              <a:gd name="f57" fmla="val 66602"/>
              <a:gd name="f58" fmla="val 1708723"/>
              <a:gd name="f59" fmla="val 66151"/>
              <a:gd name="f60" fmla="val 1824049"/>
              <a:gd name="f61" fmla="val 1939376"/>
              <a:gd name="f62" fmla="val 2055153"/>
              <a:gd name="f63" fmla="val 2122727"/>
              <a:gd name="f64" fmla="val 65701"/>
              <a:gd name="f65" fmla="val 2190751"/>
              <a:gd name="f66" fmla="val 58493"/>
              <a:gd name="f67" fmla="val 2258326"/>
              <a:gd name="f68" fmla="val 54889"/>
              <a:gd name="f69" fmla="val 2381761"/>
              <a:gd name="f70" fmla="val 48582"/>
              <a:gd name="f71" fmla="val 2505647"/>
              <a:gd name="f72" fmla="val 2629082"/>
              <a:gd name="f73" fmla="val 37770"/>
              <a:gd name="f74" fmla="val 2666022"/>
              <a:gd name="f75" fmla="val 36419"/>
              <a:gd name="f76" fmla="val 2675032"/>
              <a:gd name="f77" fmla="val 44527"/>
              <a:gd name="f78" fmla="val 2684943"/>
              <a:gd name="f79" fmla="val 72909"/>
              <a:gd name="f80" fmla="val 2692151"/>
              <a:gd name="f81" fmla="val 93181"/>
              <a:gd name="f82" fmla="val 2681339"/>
              <a:gd name="f83" fmla="val 107146"/>
              <a:gd name="f84" fmla="val 2670527"/>
              <a:gd name="f85" fmla="val 120210"/>
              <a:gd name="f86" fmla="val 2636740"/>
              <a:gd name="f87" fmla="val 161656"/>
              <a:gd name="f88" fmla="val 2602052"/>
              <a:gd name="f89" fmla="val 202200"/>
              <a:gd name="f90" fmla="val 2566463"/>
              <a:gd name="f91" fmla="val 241844"/>
              <a:gd name="f92" fmla="val 2522315"/>
              <a:gd name="f93" fmla="val 291398"/>
              <a:gd name="f94" fmla="val 2474563"/>
              <a:gd name="f95" fmla="val 337799"/>
              <a:gd name="f96" fmla="val 2432667"/>
              <a:gd name="f97" fmla="val 389155"/>
              <a:gd name="f98" fmla="val 2305627"/>
              <a:gd name="f99" fmla="val 544575"/>
              <a:gd name="f100" fmla="val 2181291"/>
              <a:gd name="f101" fmla="val 702248"/>
              <a:gd name="f102" fmla="val 2053801"/>
              <a:gd name="f103" fmla="val 857218"/>
              <a:gd name="f104" fmla="val 2007400"/>
              <a:gd name="f105" fmla="val 913980"/>
              <a:gd name="f106" fmla="val 1955143"/>
              <a:gd name="f107" fmla="val 966238"/>
              <a:gd name="f108" fmla="val 1906490"/>
              <a:gd name="f109" fmla="val 1021198"/>
              <a:gd name="f110" fmla="val 1865495"/>
              <a:gd name="f111" fmla="val 1067599"/>
              <a:gd name="f112" fmla="val 1825851"/>
              <a:gd name="f113" fmla="val 1115801"/>
              <a:gd name="f114" fmla="val 1786208"/>
              <a:gd name="f115" fmla="val 1163103"/>
              <a:gd name="f116" fmla="val 1725842"/>
              <a:gd name="f117" fmla="val 1234732"/>
              <a:gd name="f118" fmla="val 1665926"/>
              <a:gd name="f119" fmla="val 1306360"/>
              <a:gd name="f120" fmla="val 1605560"/>
              <a:gd name="f121" fmla="val 1377538"/>
              <a:gd name="f122" fmla="val 1598352"/>
              <a:gd name="f123" fmla="val 1386098"/>
              <a:gd name="f124" fmla="val 1590243"/>
              <a:gd name="f125" fmla="val 1395108"/>
              <a:gd name="f126" fmla="val 1581684"/>
              <a:gd name="f127" fmla="val 1402315"/>
              <a:gd name="f128" fmla="val 1541139"/>
              <a:gd name="f129" fmla="val 1436553"/>
              <a:gd name="f130" fmla="val 1537535"/>
              <a:gd name="f131" fmla="val 1436102"/>
              <a:gd name="f132" fmla="val 1493387"/>
              <a:gd name="f133" fmla="val 1406370"/>
              <a:gd name="f134" fmla="val 1473115"/>
              <a:gd name="f135" fmla="val 1392855"/>
              <a:gd name="f136" fmla="val 1450140"/>
              <a:gd name="f137" fmla="val 1382494"/>
              <a:gd name="f138" fmla="val 1429417"/>
              <a:gd name="f139" fmla="val 1369880"/>
              <a:gd name="f140" fmla="val 1413199"/>
              <a:gd name="f141" fmla="val 1360420"/>
              <a:gd name="f142" fmla="val 1397432"/>
              <a:gd name="f143" fmla="val 1350509"/>
              <a:gd name="f144" fmla="val 1382566"/>
              <a:gd name="f145" fmla="val 1338796"/>
              <a:gd name="f146" fmla="val 1340670"/>
              <a:gd name="f147" fmla="val 1305910"/>
              <a:gd name="f148" fmla="val 1299675"/>
              <a:gd name="f149" fmla="val 1272123"/>
              <a:gd name="f150" fmla="val 1257779"/>
              <a:gd name="f151" fmla="val 1238786"/>
              <a:gd name="f152" fmla="val 1211828"/>
              <a:gd name="f153" fmla="val 1201846"/>
              <a:gd name="f154" fmla="val 1165428"/>
              <a:gd name="f155" fmla="val 1165356"/>
              <a:gd name="f156" fmla="val 1119027"/>
              <a:gd name="f157" fmla="val 1128866"/>
              <a:gd name="f158" fmla="val 1108665"/>
              <a:gd name="f159" fmla="val 1120757"/>
              <a:gd name="f160" fmla="val 1097403"/>
              <a:gd name="f161" fmla="val 1114000"/>
              <a:gd name="f162" fmla="val 1088393"/>
              <a:gd name="f163" fmla="val 1104990"/>
              <a:gd name="f164" fmla="val 1073977"/>
              <a:gd name="f165" fmla="val 1091024"/>
              <a:gd name="f166" fmla="val 1060012"/>
              <a:gd name="f167" fmla="val 1041091"/>
              <a:gd name="f168" fmla="val 1097782"/>
              <a:gd name="f169" fmla="val 959552"/>
              <a:gd name="f170" fmla="val 1127514"/>
              <a:gd name="f171" fmla="val 877562"/>
              <a:gd name="f172" fmla="val 1154994"/>
              <a:gd name="f173" fmla="val 796023"/>
              <a:gd name="f174" fmla="val 1184276"/>
              <a:gd name="f175" fmla="val 747369"/>
              <a:gd name="f176" fmla="val 699166"/>
              <a:gd name="f177" fmla="val 1221668"/>
              <a:gd name="f178" fmla="val 650513"/>
              <a:gd name="f179" fmla="val 1240588"/>
              <a:gd name="f180" fmla="val 624835"/>
              <a:gd name="f181" fmla="val 1250499"/>
              <a:gd name="f182" fmla="val 600058"/>
              <a:gd name="f183" fmla="val 1262662"/>
              <a:gd name="f184" fmla="val 574380"/>
              <a:gd name="f185" fmla="val 1271222"/>
              <a:gd name="f186" fmla="val 562667"/>
              <a:gd name="f187" fmla="val 1275276"/>
              <a:gd name="f188" fmla="val 548701"/>
              <a:gd name="f189" fmla="val 536088"/>
              <a:gd name="f190" fmla="val 1273925"/>
              <a:gd name="f191" fmla="val 506355"/>
              <a:gd name="f192" fmla="val 1270771"/>
              <a:gd name="f193" fmla="val 497796"/>
              <a:gd name="f194" fmla="val 1260860"/>
              <a:gd name="f195" fmla="val 500048"/>
              <a:gd name="f196" fmla="val 1231578"/>
              <a:gd name="f197" fmla="val 502301"/>
              <a:gd name="f198" fmla="val 1201395"/>
              <a:gd name="f199" fmla="val 506806"/>
              <a:gd name="f200" fmla="val 1171212"/>
              <a:gd name="f201" fmla="val 509959"/>
              <a:gd name="f202" fmla="val 1141029"/>
              <a:gd name="f203" fmla="val 518518"/>
              <a:gd name="f204" fmla="val 1057688"/>
              <a:gd name="f205" fmla="val 528429"/>
              <a:gd name="f206" fmla="val 974346"/>
              <a:gd name="f207" fmla="val 534736"/>
              <a:gd name="f208" fmla="val 891005"/>
              <a:gd name="f209" fmla="val 542395"/>
              <a:gd name="f210" fmla="val 790545"/>
              <a:gd name="f211" fmla="val 545548"/>
              <a:gd name="f212" fmla="val 689634"/>
              <a:gd name="f213" fmla="val 554107"/>
              <a:gd name="f214" fmla="val 589174"/>
              <a:gd name="f215" fmla="val 557261"/>
              <a:gd name="f216" fmla="val 550432"/>
              <a:gd name="f217" fmla="val 540142"/>
              <a:gd name="f218" fmla="val 526105"/>
              <a:gd name="f219" fmla="val 514013"/>
              <a:gd name="f220" fmla="val 504481"/>
              <a:gd name="f221" fmla="val 475271"/>
              <a:gd name="f222" fmla="val 472046"/>
              <a:gd name="f223" fmla="val 435177"/>
              <a:gd name="f224" fmla="val 441412"/>
              <a:gd name="f225" fmla="val 396435"/>
              <a:gd name="f226" fmla="val 408526"/>
              <a:gd name="f227" fmla="val 342375"/>
              <a:gd name="f228" fmla="val 362125"/>
              <a:gd name="f229" fmla="val 289217"/>
              <a:gd name="f230" fmla="val 315725"/>
              <a:gd name="f231" fmla="val 236960"/>
              <a:gd name="f232" fmla="val 267972"/>
              <a:gd name="f233" fmla="val 220670"/>
              <a:gd name="f234" fmla="val 133346"/>
              <a:gd name="f235" fmla="val 172017"/>
              <a:gd name="f236" fmla="val 81990"/>
              <a:gd name="f237" fmla="val 123364"/>
              <a:gd name="f238" fmla="val 54059"/>
              <a:gd name="f239" fmla="val 96334"/>
              <a:gd name="f240" fmla="val 27030"/>
              <a:gd name="f241" fmla="val 68404"/>
              <a:gd name="f242" fmla="val 2496637"/>
              <a:gd name="f243" fmla="val 205354"/>
              <a:gd name="f244" fmla="val 2495285"/>
              <a:gd name="f245" fmla="val 203101"/>
              <a:gd name="f246" fmla="val 2493934"/>
              <a:gd name="f247" fmla="val 200398"/>
              <a:gd name="f248" fmla="val 2492582"/>
              <a:gd name="f249" fmla="val 198146"/>
              <a:gd name="f250" fmla="val 2474112"/>
              <a:gd name="f251" fmla="val 203552"/>
              <a:gd name="f252" fmla="val 2454741"/>
              <a:gd name="f253" fmla="val 208057"/>
              <a:gd name="f254" fmla="val 2436721"/>
              <a:gd name="f255" fmla="val 215265"/>
              <a:gd name="f256" fmla="val 2412845"/>
              <a:gd name="f257" fmla="val 225175"/>
              <a:gd name="f258" fmla="val 2390320"/>
              <a:gd name="f259" fmla="val 238240"/>
              <a:gd name="f260" fmla="val 2366444"/>
              <a:gd name="f261" fmla="val 248601"/>
              <a:gd name="f262" fmla="val 2186697"/>
              <a:gd name="f263" fmla="val 324284"/>
              <a:gd name="f264" fmla="val 399516"/>
              <a:gd name="f265" fmla="val 1827203"/>
              <a:gd name="f266" fmla="val 474298"/>
              <a:gd name="f267" fmla="val 1721787"/>
              <a:gd name="f268" fmla="val 517996"/>
              <a:gd name="f269" fmla="val 1617273"/>
              <a:gd name="f270" fmla="val 563496"/>
              <a:gd name="f271" fmla="val 1510956"/>
              <a:gd name="f272" fmla="val 603590"/>
              <a:gd name="f273" fmla="val 1308234"/>
              <a:gd name="f274" fmla="val 680625"/>
              <a:gd name="f275" fmla="val 1104611"/>
              <a:gd name="f276" fmla="val 754506"/>
              <a:gd name="f277" fmla="val 901438"/>
              <a:gd name="f278" fmla="val 830188"/>
              <a:gd name="f279" fmla="val 878913"/>
              <a:gd name="f280" fmla="val 838297"/>
              <a:gd name="f281" fmla="val 857290"/>
              <a:gd name="f282" fmla="val 847758"/>
              <a:gd name="f283" fmla="val 828909"/>
              <a:gd name="f284" fmla="val 859020"/>
              <a:gd name="f285" fmla="val 866750"/>
              <a:gd name="f286" fmla="val 885149"/>
              <a:gd name="f287" fmla="val 899186"/>
              <a:gd name="f288" fmla="val 906322"/>
              <a:gd name="f289" fmla="val 930720"/>
              <a:gd name="f290" fmla="val 929297"/>
              <a:gd name="f291" fmla="val 1041992"/>
              <a:gd name="f292" fmla="val 1009935"/>
              <a:gd name="f293" fmla="val 1152814"/>
              <a:gd name="f294" fmla="val 1090574"/>
              <a:gd name="f295" fmla="val 1263185"/>
              <a:gd name="f296" fmla="val 1172113"/>
              <a:gd name="f297" fmla="val 1296972"/>
              <a:gd name="f298" fmla="val 1196890"/>
              <a:gd name="f299" fmla="val 1328056"/>
              <a:gd name="f300" fmla="val 1224821"/>
              <a:gd name="f301" fmla="val 1361843"/>
              <a:gd name="f302" fmla="val 1250049"/>
              <a:gd name="f303" fmla="val 1413650"/>
              <a:gd name="f304" fmla="val 1288791"/>
              <a:gd name="f305" fmla="val 1465907"/>
              <a:gd name="f306" fmla="val 1326182"/>
              <a:gd name="f307" fmla="val 1520867"/>
              <a:gd name="f308" fmla="val 1365826"/>
              <a:gd name="f309" fmla="val 1555555"/>
              <a:gd name="f310" fmla="val 1327534"/>
              <a:gd name="f311" fmla="val 1588441"/>
              <a:gd name="f312" fmla="val 1293747"/>
              <a:gd name="f313" fmla="val 1618624"/>
              <a:gd name="f314" fmla="val 1257257"/>
              <a:gd name="f315" fmla="val 1654213"/>
              <a:gd name="f316" fmla="val 1214460"/>
              <a:gd name="f317" fmla="val 1686198"/>
              <a:gd name="f318" fmla="val 1168059"/>
              <a:gd name="f319" fmla="val 1722238"/>
              <a:gd name="f320" fmla="val 1125712"/>
              <a:gd name="f321" fmla="val 1763233"/>
              <a:gd name="f322" fmla="val 1077509"/>
              <a:gd name="f323" fmla="val 1808733"/>
              <a:gd name="f324" fmla="val 1032911"/>
              <a:gd name="f325" fmla="val 1849277"/>
              <a:gd name="f326" fmla="val 984708"/>
              <a:gd name="f327" fmla="val 1895678"/>
              <a:gd name="f328" fmla="val 929748"/>
              <a:gd name="f329" fmla="val 1938475"/>
              <a:gd name="f330" fmla="val 871634"/>
              <a:gd name="f331" fmla="val 1983524"/>
              <a:gd name="f332" fmla="val 815322"/>
              <a:gd name="f333" fmla="val 2085336"/>
              <a:gd name="f334" fmla="val 688283"/>
              <a:gd name="f335" fmla="val 2187148"/>
              <a:gd name="f336" fmla="val 561244"/>
              <a:gd name="f337" fmla="val 2290311"/>
              <a:gd name="f338" fmla="val 435105"/>
              <a:gd name="f339" fmla="val 2338964"/>
              <a:gd name="f340" fmla="val 376091"/>
              <a:gd name="f341" fmla="val 319329"/>
              <a:gd name="f342" fmla="val 2441226"/>
              <a:gd name="f343" fmla="val 262566"/>
              <a:gd name="f344" fmla="val 2458795"/>
              <a:gd name="f345" fmla="val 242745"/>
              <a:gd name="f346" fmla="val 2478166"/>
              <a:gd name="f347" fmla="val 224274"/>
              <a:gd name="f348" fmla="val 145059"/>
              <a:gd name="f349" fmla="val 87324"/>
              <a:gd name="f350" fmla="val 152717"/>
              <a:gd name="f351" fmla="val 96785"/>
              <a:gd name="f352" fmla="val 157222"/>
              <a:gd name="f353" fmla="val 103993"/>
              <a:gd name="f354" fmla="val 163079"/>
              <a:gd name="f355" fmla="val 109399"/>
              <a:gd name="f356" fmla="val 216237"/>
              <a:gd name="f357" fmla="val 158052"/>
              <a:gd name="f358" fmla="val 270296"/>
              <a:gd name="f359" fmla="val 206255"/>
              <a:gd name="f360" fmla="val 323004"/>
              <a:gd name="f361" fmla="val 254908"/>
              <a:gd name="f362" fmla="val 403642"/>
              <a:gd name="f363" fmla="val 329239"/>
              <a:gd name="f364" fmla="val 485632"/>
              <a:gd name="f365" fmla="val 402219"/>
              <a:gd name="f366" fmla="val 564018"/>
              <a:gd name="f367" fmla="val 478803"/>
              <a:gd name="f368" fmla="val 586092"/>
              <a:gd name="f369" fmla="val 500427"/>
              <a:gd name="f370" fmla="val 603211"/>
              <a:gd name="f371" fmla="val 504932"/>
              <a:gd name="f372" fmla="val 631592"/>
              <a:gd name="f373" fmla="val 497274"/>
              <a:gd name="f374" fmla="val 824404"/>
              <a:gd name="f375" fmla="val 445917"/>
              <a:gd name="f376" fmla="val 1016765"/>
              <a:gd name="f377" fmla="val 393210"/>
              <a:gd name="f378" fmla="val 1210927"/>
              <a:gd name="f379" fmla="val 346809"/>
              <a:gd name="f380" fmla="val 1392026"/>
              <a:gd name="f381" fmla="val 303561"/>
              <a:gd name="f382" fmla="val 1574476"/>
              <a:gd name="f383" fmla="val 267071"/>
              <a:gd name="f384" fmla="val 1756926"/>
              <a:gd name="f385" fmla="val 227878"/>
              <a:gd name="f386" fmla="val 1803327"/>
              <a:gd name="f387" fmla="val 217968"/>
              <a:gd name="f388" fmla="val 1850178"/>
              <a:gd name="f389" fmla="val 209859"/>
              <a:gd name="f390" fmla="val 1897029"/>
              <a:gd name="f391" fmla="val 201299"/>
              <a:gd name="f392" fmla="val 1974965"/>
              <a:gd name="f393" fmla="val 186433"/>
              <a:gd name="f394" fmla="val 2052900"/>
              <a:gd name="f395" fmla="val 171567"/>
              <a:gd name="f396" fmla="val 2130836"/>
              <a:gd name="f397" fmla="val 157151"/>
              <a:gd name="f398" fmla="val 2173633"/>
              <a:gd name="f399" fmla="val 149042"/>
              <a:gd name="f400" fmla="val 2216430"/>
              <a:gd name="f401" fmla="val 141384"/>
              <a:gd name="f402" fmla="val 2258776"/>
              <a:gd name="f403" fmla="val 133725"/>
              <a:gd name="f404" fmla="val 130572"/>
              <a:gd name="f405" fmla="val 2257875"/>
              <a:gd name="f406" fmla="val 127418"/>
              <a:gd name="f407" fmla="val 2257425"/>
              <a:gd name="f408" fmla="val 124265"/>
              <a:gd name="f409" fmla="val 2238053"/>
              <a:gd name="f410" fmla="val 126067"/>
              <a:gd name="f411" fmla="val 2218232"/>
              <a:gd name="f412" fmla="val 130121"/>
              <a:gd name="f413" fmla="val 2198860"/>
              <a:gd name="f414" fmla="val 129671"/>
              <a:gd name="f415" fmla="val 2088039"/>
              <a:gd name="f416" fmla="val 1978118"/>
              <a:gd name="f417" fmla="val 142735"/>
              <a:gd name="f418" fmla="val 1866846"/>
              <a:gd name="f419" fmla="val 135527"/>
              <a:gd name="f420" fmla="val 1787559"/>
              <a:gd name="f421" fmla="val 1706921"/>
              <a:gd name="f422" fmla="val 1627184"/>
              <a:gd name="f423" fmla="val 144087"/>
              <a:gd name="f424" fmla="val 1587090"/>
              <a:gd name="f425" fmla="val 145438"/>
              <a:gd name="f426" fmla="val 1546545"/>
              <a:gd name="f427" fmla="val 1506001"/>
              <a:gd name="f428" fmla="val 1437075"/>
              <a:gd name="f429" fmla="val 147240"/>
              <a:gd name="f430" fmla="val 1368600"/>
              <a:gd name="f431" fmla="val 151294"/>
              <a:gd name="f432" fmla="val 152195"/>
              <a:gd name="f433" fmla="val 1241110"/>
              <a:gd name="f434" fmla="val 152646"/>
              <a:gd name="f435" fmla="val 1182546"/>
              <a:gd name="f436" fmla="val 150844"/>
              <a:gd name="f437" fmla="val 1123982"/>
              <a:gd name="f438" fmla="val 148591"/>
              <a:gd name="f439" fmla="val 1014512"/>
              <a:gd name="f440" fmla="val 144537"/>
              <a:gd name="f441" fmla="val 905042"/>
              <a:gd name="f442" fmla="val 139582"/>
              <a:gd name="f443" fmla="val 134626"/>
              <a:gd name="f444" fmla="val 132374"/>
              <a:gd name="f445" fmla="val 698716"/>
              <a:gd name="f446" fmla="val 129220"/>
              <a:gd name="f447" fmla="val 649612"/>
              <a:gd name="f448" fmla="val 126968"/>
              <a:gd name="f449" fmla="val 122463"/>
              <a:gd name="f450" fmla="val 458152"/>
              <a:gd name="f451" fmla="val 120661"/>
              <a:gd name="f452" fmla="val 362648"/>
              <a:gd name="f453" fmla="val 113453"/>
              <a:gd name="f454" fmla="val 302732"/>
              <a:gd name="f455" fmla="val 108948"/>
              <a:gd name="f456" fmla="val 242816"/>
              <a:gd name="f457" fmla="val 183351"/>
              <a:gd name="f458" fmla="val 87775"/>
              <a:gd name="f459" fmla="val 172089"/>
              <a:gd name="f460" fmla="val 85973"/>
              <a:gd name="f461" fmla="val 160826"/>
              <a:gd name="f462" fmla="val 623934"/>
              <a:gd name="f463" fmla="val 547729"/>
              <a:gd name="f464" fmla="val 619429"/>
              <a:gd name="f465" fmla="val 608095"/>
              <a:gd name="f466" fmla="val 618078"/>
              <a:gd name="f467" fmla="val 668912"/>
              <a:gd name="f468" fmla="val 609068"/>
              <a:gd name="f469" fmla="val 728377"/>
              <a:gd name="f470" fmla="val 590597"/>
              <a:gd name="f471" fmla="val 853614"/>
              <a:gd name="f472" fmla="val 567622"/>
              <a:gd name="f473" fmla="val 978851"/>
              <a:gd name="f474" fmla="val 547350"/>
              <a:gd name="f475" fmla="val 1103638"/>
              <a:gd name="f476" fmla="val 544647"/>
              <a:gd name="f477" fmla="val 1119405"/>
              <a:gd name="f478" fmla="val 539692"/>
              <a:gd name="f479" fmla="val 1135623"/>
              <a:gd name="f480" fmla="val 548251"/>
              <a:gd name="f481" fmla="val 1155895"/>
              <a:gd name="f482" fmla="val 561766"/>
              <a:gd name="f483" fmla="val 1135173"/>
              <a:gd name="f484" fmla="val 572127"/>
              <a:gd name="f485" fmla="val 1119856"/>
              <a:gd name="f486" fmla="val 582038"/>
              <a:gd name="f487" fmla="val 1104089"/>
              <a:gd name="f488" fmla="val 638800"/>
              <a:gd name="f489" fmla="val 1010836"/>
              <a:gd name="f490" fmla="val 712231"/>
              <a:gd name="f491" fmla="val 927946"/>
              <a:gd name="f492" fmla="val 759533"/>
              <a:gd name="f493" fmla="val 828386"/>
              <a:gd name="f494" fmla="val 763587"/>
              <a:gd name="f495" fmla="val 820278"/>
              <a:gd name="f496" fmla="val 773047"/>
              <a:gd name="f497" fmla="val 812619"/>
              <a:gd name="f498" fmla="val 781607"/>
              <a:gd name="f499" fmla="val 809015"/>
              <a:gd name="f500" fmla="val 781986"/>
              <a:gd name="f501" fmla="val 905943"/>
              <a:gd name="f502" fmla="val 754055"/>
              <a:gd name="f503" fmla="val 969463"/>
              <a:gd name="f504" fmla="val 730629"/>
              <a:gd name="f505" fmla="val 1057309"/>
              <a:gd name="f506" fmla="val 698194"/>
              <a:gd name="f507" fmla="val 1146507"/>
              <a:gd name="f508" fmla="val 670714"/>
              <a:gd name="f509" fmla="val 1234353"/>
              <a:gd name="f510" fmla="val 638729"/>
              <a:gd name="f511" fmla="val 1349680"/>
              <a:gd name="f512" fmla="val 596833"/>
              <a:gd name="f513" fmla="val 1464105"/>
              <a:gd name="f514" fmla="val 553135"/>
              <a:gd name="f515" fmla="val 1578080"/>
              <a:gd name="f516" fmla="val 508085"/>
              <a:gd name="f517" fmla="val 1672233"/>
              <a:gd name="f518" fmla="val 471145"/>
              <a:gd name="f519" fmla="val 1765485"/>
              <a:gd name="f520" fmla="val 432403"/>
              <a:gd name="f521" fmla="val 1858287"/>
              <a:gd name="f522" fmla="val 1929015"/>
              <a:gd name="f523" fmla="val 363477"/>
              <a:gd name="f524" fmla="val 1998391"/>
              <a:gd name="f525" fmla="val 331041"/>
              <a:gd name="f526" fmla="val 2068668"/>
              <a:gd name="f527" fmla="val 300858"/>
              <a:gd name="f528" fmla="val 2154712"/>
              <a:gd name="f529" fmla="val 263918"/>
              <a:gd name="f530" fmla="val 2241207"/>
              <a:gd name="f531" fmla="val 2327251"/>
              <a:gd name="f532" fmla="val 190938"/>
              <a:gd name="f533" fmla="val 2329503"/>
              <a:gd name="f534" fmla="val 190037"/>
              <a:gd name="f535" fmla="val 2329954"/>
              <a:gd name="f536" fmla="val 2334909"/>
              <a:gd name="f537" fmla="val 178775"/>
              <a:gd name="f538" fmla="val 1755574"/>
              <a:gd name="f539" fmla="val 272928"/>
              <a:gd name="f540" fmla="val 1188403"/>
              <a:gd name="f541" fmla="val 401769"/>
              <a:gd name="f542" fmla="val 588795"/>
              <a:gd name="f543" fmla="val 1198692"/>
              <a:gd name="f544" fmla="val 591048"/>
              <a:gd name="f545" fmla="val 1200945"/>
              <a:gd name="f546" fmla="val 593300"/>
              <a:gd name="f547" fmla="val 1203648"/>
              <a:gd name="f548" fmla="val 595553"/>
              <a:gd name="f549" fmla="val 1205900"/>
              <a:gd name="f550" fmla="val 739711"/>
              <a:gd name="f551" fmla="val 1159499"/>
              <a:gd name="f552" fmla="val 884770"/>
              <a:gd name="f553" fmla="val 1115351"/>
              <a:gd name="f554" fmla="val 1037037"/>
              <a:gd name="f555" fmla="val 1063544"/>
              <a:gd name="f556" fmla="val 949641"/>
              <a:gd name="f557" fmla="val 1000025"/>
              <a:gd name="f558" fmla="val 877111"/>
              <a:gd name="f559" fmla="val 932451"/>
              <a:gd name="f560" fmla="val 791968"/>
              <a:gd name="f561" fmla="val 881094"/>
              <a:gd name="f562" fmla="val 722142"/>
              <a:gd name="f563" fmla="val 990564"/>
              <a:gd name="f564" fmla="val 655469"/>
              <a:gd name="f565" fmla="val 1094628"/>
              <a:gd name="f566" fmla="*/ f0 1 2687276"/>
              <a:gd name="f567" fmla="*/ f1 1 1428350"/>
              <a:gd name="f568" fmla="+- f4 0 f2"/>
              <a:gd name="f569" fmla="+- f3 0 f2"/>
              <a:gd name="f570" fmla="*/ f569 1 2687276"/>
              <a:gd name="f571" fmla="*/ f568 1 1428350"/>
              <a:gd name="f572" fmla="*/ f2 1 f570"/>
              <a:gd name="f573" fmla="*/ f3 1 f570"/>
              <a:gd name="f574" fmla="*/ f2 1 f571"/>
              <a:gd name="f575" fmla="*/ f4 1 f571"/>
              <a:gd name="f576" fmla="*/ f572 f566 1"/>
              <a:gd name="f577" fmla="*/ f573 f566 1"/>
              <a:gd name="f578" fmla="*/ f575 f567 1"/>
              <a:gd name="f579" fmla="*/ f574 f567 1"/>
            </a:gdLst>
            <a:ahLst/>
            <a:cxnLst>
              <a:cxn ang="3cd4">
                <a:pos x="hc" y="t"/>
              </a:cxn>
              <a:cxn ang="0">
                <a:pos x="r" y="vc"/>
              </a:cxn>
              <a:cxn ang="cd4">
                <a:pos x="hc" y="b"/>
              </a:cxn>
              <a:cxn ang="cd2">
                <a:pos x="l" y="vc"/>
              </a:cxn>
            </a:cxnLst>
            <a:rect l="f576" t="f579" r="f577" b="f578"/>
            <a:pathLst>
              <a:path w="2687276" h="1428350">
                <a:moveTo>
                  <a:pt x="f2" y="f5"/>
                </a:moveTo>
                <a:cubicBezTo>
                  <a:pt x="f6" y="f7"/>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59"/>
                  <a:pt x="f61" y="f55"/>
                  <a:pt x="f62" y="f57"/>
                </a:cubicBezTo>
                <a:cubicBezTo>
                  <a:pt x="f63" y="f64"/>
                  <a:pt x="f65" y="f66"/>
                  <a:pt x="f67" y="f68"/>
                </a:cubicBezTo>
                <a:cubicBezTo>
                  <a:pt x="f69" y="f70"/>
                  <a:pt x="f71" y="f29"/>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107"/>
                  <a:pt x="f108" y="f109"/>
                </a:cubicBezTo>
                <a:cubicBezTo>
                  <a:pt x="f110" y="f111"/>
                  <a:pt x="f112" y="f113"/>
                  <a:pt x="f114" y="f115"/>
                </a:cubicBezTo>
                <a:cubicBezTo>
                  <a:pt x="f116" y="f117"/>
                  <a:pt x="f118" y="f119"/>
                  <a:pt x="f120" y="f121"/>
                </a:cubicBezTo>
                <a:cubicBezTo>
                  <a:pt x="f122" y="f123"/>
                  <a:pt x="f124" y="f125"/>
                  <a:pt x="f126" y="f127"/>
                </a:cubicBezTo>
                <a:cubicBezTo>
                  <a:pt x="f128" y="f129"/>
                  <a:pt x="f130" y="f131"/>
                  <a:pt x="f132" y="f133"/>
                </a:cubicBezTo>
                <a:cubicBezTo>
                  <a:pt x="f134" y="f135"/>
                  <a:pt x="f136" y="f137"/>
                  <a:pt x="f138" y="f139"/>
                </a:cubicBezTo>
                <a:cubicBezTo>
                  <a:pt x="f140" y="f141"/>
                  <a:pt x="f142" y="f143"/>
                  <a:pt x="f144" y="f145"/>
                </a:cubicBezTo>
                <a:cubicBezTo>
                  <a:pt x="f146" y="f147"/>
                  <a:pt x="f148" y="f149"/>
                  <a:pt x="f150" y="f151"/>
                </a:cubicBezTo>
                <a:cubicBezTo>
                  <a:pt x="f152" y="f153"/>
                  <a:pt x="f154" y="f155"/>
                  <a:pt x="f156" y="f157"/>
                </a:cubicBezTo>
                <a:cubicBezTo>
                  <a:pt x="f158" y="f159"/>
                  <a:pt x="f160" y="f161"/>
                  <a:pt x="f162" y="f163"/>
                </a:cubicBezTo>
                <a:cubicBezTo>
                  <a:pt x="f164" y="f165"/>
                  <a:pt x="f166" y="f165"/>
                  <a:pt x="f167" y="f168"/>
                </a:cubicBezTo>
                <a:cubicBezTo>
                  <a:pt x="f169" y="f170"/>
                  <a:pt x="f171" y="f172"/>
                  <a:pt x="f173" y="f174"/>
                </a:cubicBezTo>
                <a:cubicBezTo>
                  <a:pt x="f175" y="f153"/>
                  <a:pt x="f176" y="f177"/>
                  <a:pt x="f178" y="f179"/>
                </a:cubicBezTo>
                <a:cubicBezTo>
                  <a:pt x="f180" y="f181"/>
                  <a:pt x="f182" y="f183"/>
                  <a:pt x="f184" y="f185"/>
                </a:cubicBezTo>
                <a:cubicBezTo>
                  <a:pt x="f186" y="f187"/>
                  <a:pt x="f188" y="f187"/>
                  <a:pt x="f189" y="f190"/>
                </a:cubicBezTo>
                <a:cubicBezTo>
                  <a:pt x="f191" y="f192"/>
                  <a:pt x="f193" y="f194"/>
                  <a:pt x="f195" y="f196"/>
                </a:cubicBezTo>
                <a:cubicBezTo>
                  <a:pt x="f197" y="f198"/>
                  <a:pt x="f199" y="f200"/>
                  <a:pt x="f201"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16" y="f233"/>
                  <a:pt x="f234" y="f235"/>
                  <a:pt x="f236" y="f237"/>
                </a:cubicBezTo>
                <a:cubicBezTo>
                  <a:pt x="f238" y="f239"/>
                  <a:pt x="f240" y="f241"/>
                  <a:pt x="f2" y="f5"/>
                </a:cubicBezTo>
                <a:close/>
                <a:moveTo>
                  <a:pt x="f242" y="f243"/>
                </a:moveTo>
                <a:cubicBezTo>
                  <a:pt x="f244" y="f245"/>
                  <a:pt x="f246" y="f247"/>
                  <a:pt x="f248" y="f249"/>
                </a:cubicBezTo>
                <a:cubicBezTo>
                  <a:pt x="f250" y="f251"/>
                  <a:pt x="f252" y="f253"/>
                  <a:pt x="f254" y="f255"/>
                </a:cubicBezTo>
                <a:cubicBezTo>
                  <a:pt x="f256" y="f257"/>
                  <a:pt x="f258" y="f259"/>
                  <a:pt x="f260" y="f261"/>
                </a:cubicBezTo>
                <a:cubicBezTo>
                  <a:pt x="f262" y="f263"/>
                  <a:pt x="f104" y="f264"/>
                  <a:pt x="f265" y="f266"/>
                </a:cubicBezTo>
                <a:cubicBezTo>
                  <a:pt x="f267" y="f268"/>
                  <a:pt x="f269" y="f270"/>
                  <a:pt x="f271" y="f272"/>
                </a:cubicBezTo>
                <a:cubicBezTo>
                  <a:pt x="f273" y="f274"/>
                  <a:pt x="f275" y="f276"/>
                  <a:pt x="f277" y="f278"/>
                </a:cubicBezTo>
                <a:cubicBezTo>
                  <a:pt x="f279" y="f280"/>
                  <a:pt x="f281" y="f282"/>
                  <a:pt x="f283" y="f284"/>
                </a:cubicBezTo>
                <a:cubicBezTo>
                  <a:pt x="f285" y="f286"/>
                  <a:pt x="f287" y="f288"/>
                  <a:pt x="f289" y="f290"/>
                </a:cubicBezTo>
                <a:cubicBezTo>
                  <a:pt x="f291" y="f292"/>
                  <a:pt x="f293" y="f294"/>
                  <a:pt x="f295" y="f296"/>
                </a:cubicBezTo>
                <a:cubicBezTo>
                  <a:pt x="f297" y="f298"/>
                  <a:pt x="f299" y="f300"/>
                  <a:pt x="f301" y="f302"/>
                </a:cubicBezTo>
                <a:cubicBezTo>
                  <a:pt x="f303" y="f304"/>
                  <a:pt x="f305" y="f306"/>
                  <a:pt x="f307" y="f308"/>
                </a:cubicBezTo>
                <a:cubicBezTo>
                  <a:pt x="f309" y="f310"/>
                  <a:pt x="f311" y="f312"/>
                  <a:pt x="f313" y="f314"/>
                </a:cubicBezTo>
                <a:cubicBezTo>
                  <a:pt x="f315" y="f316"/>
                  <a:pt x="f317" y="f318"/>
                  <a:pt x="f319" y="f320"/>
                </a:cubicBezTo>
                <a:cubicBezTo>
                  <a:pt x="f321" y="f322"/>
                  <a:pt x="f323" y="f324"/>
                  <a:pt x="f325" y="f326"/>
                </a:cubicBezTo>
                <a:cubicBezTo>
                  <a:pt x="f327" y="f328"/>
                  <a:pt x="f329" y="f330"/>
                  <a:pt x="f331" y="f332"/>
                </a:cubicBezTo>
                <a:cubicBezTo>
                  <a:pt x="f333" y="f334"/>
                  <a:pt x="f335" y="f336"/>
                  <a:pt x="f337" y="f338"/>
                </a:cubicBezTo>
                <a:cubicBezTo>
                  <a:pt x="f339" y="f340"/>
                  <a:pt x="f258" y="f341"/>
                  <a:pt x="f342" y="f343"/>
                </a:cubicBezTo>
                <a:cubicBezTo>
                  <a:pt x="f344" y="f345"/>
                  <a:pt x="f346" y="f347"/>
                  <a:pt x="f242" y="f243"/>
                </a:cubicBezTo>
                <a:close/>
                <a:moveTo>
                  <a:pt x="f348" y="f349"/>
                </a:moveTo>
                <a:cubicBezTo>
                  <a:pt x="f350" y="f351"/>
                  <a:pt x="f352" y="f353"/>
                  <a:pt x="f354" y="f355"/>
                </a:cubicBezTo>
                <a:cubicBezTo>
                  <a:pt x="f356" y="f357"/>
                  <a:pt x="f358" y="f359"/>
                  <a:pt x="f360" y="f361"/>
                </a:cubicBezTo>
                <a:cubicBezTo>
                  <a:pt x="f362" y="f363"/>
                  <a:pt x="f364" y="f365"/>
                  <a:pt x="f366" y="f367"/>
                </a:cubicBezTo>
                <a:cubicBezTo>
                  <a:pt x="f368" y="f369"/>
                  <a:pt x="f370" y="f371"/>
                  <a:pt x="f372" y="f373"/>
                </a:cubicBezTo>
                <a:cubicBezTo>
                  <a:pt x="f374" y="f375"/>
                  <a:pt x="f376" y="f377"/>
                  <a:pt x="f378" y="f379"/>
                </a:cubicBezTo>
                <a:cubicBezTo>
                  <a:pt x="f380" y="f381"/>
                  <a:pt x="f382" y="f383"/>
                  <a:pt x="f384" y="f385"/>
                </a:cubicBezTo>
                <a:cubicBezTo>
                  <a:pt x="f386" y="f387"/>
                  <a:pt x="f388" y="f389"/>
                  <a:pt x="f390" y="f391"/>
                </a:cubicBezTo>
                <a:cubicBezTo>
                  <a:pt x="f392" y="f393"/>
                  <a:pt x="f394" y="f395"/>
                  <a:pt x="f396" y="f397"/>
                </a:cubicBezTo>
                <a:cubicBezTo>
                  <a:pt x="f398" y="f399"/>
                  <a:pt x="f400" y="f401"/>
                  <a:pt x="f402" y="f403"/>
                </a:cubicBezTo>
                <a:cubicBezTo>
                  <a:pt x="f67" y="f404"/>
                  <a:pt x="f405" y="f406"/>
                  <a:pt x="f407" y="f408"/>
                </a:cubicBezTo>
                <a:cubicBezTo>
                  <a:pt x="f409" y="f410"/>
                  <a:pt x="f411" y="f412"/>
                  <a:pt x="f413" y="f414"/>
                </a:cubicBezTo>
                <a:cubicBezTo>
                  <a:pt x="f415" y="f406"/>
                  <a:pt x="f416" y="f417"/>
                  <a:pt x="f418" y="f419"/>
                </a:cubicBezTo>
                <a:cubicBezTo>
                  <a:pt x="f420" y="f404"/>
                  <a:pt x="f421" y="f401"/>
                  <a:pt x="f422" y="f423"/>
                </a:cubicBezTo>
                <a:cubicBezTo>
                  <a:pt x="f424" y="f425"/>
                  <a:pt x="f426" y="f423"/>
                  <a:pt x="f427" y="f425"/>
                </a:cubicBezTo>
                <a:cubicBezTo>
                  <a:pt x="f428" y="f429"/>
                  <a:pt x="f430" y="f431"/>
                  <a:pt x="f148" y="f432"/>
                </a:cubicBezTo>
                <a:cubicBezTo>
                  <a:pt x="f433" y="f434"/>
                  <a:pt x="f435" y="f436"/>
                  <a:pt x="f437" y="f438"/>
                </a:cubicBezTo>
                <a:cubicBezTo>
                  <a:pt x="f439" y="f440"/>
                  <a:pt x="f441" y="f442"/>
                  <a:pt x="f173" y="f443"/>
                </a:cubicBezTo>
                <a:cubicBezTo>
                  <a:pt x="f175" y="f444"/>
                  <a:pt x="f445" y="f446"/>
                  <a:pt x="f447" y="f448"/>
                </a:cubicBezTo>
                <a:cubicBezTo>
                  <a:pt x="f213" y="f449"/>
                  <a:pt x="f450" y="f451"/>
                  <a:pt x="f452" y="f453"/>
                </a:cubicBezTo>
                <a:cubicBezTo>
                  <a:pt x="f454" y="f455"/>
                  <a:pt x="f456" y="f239"/>
                  <a:pt x="f457" y="f458"/>
                </a:cubicBezTo>
                <a:cubicBezTo>
                  <a:pt x="f459" y="f460"/>
                  <a:pt x="f461" y="f349"/>
                  <a:pt x="f348" y="f349"/>
                </a:cubicBezTo>
                <a:close/>
                <a:moveTo>
                  <a:pt x="f462" y="f463"/>
                </a:moveTo>
                <a:cubicBezTo>
                  <a:pt x="f464" y="f465"/>
                  <a:pt x="f466" y="f467"/>
                  <a:pt x="f468" y="f469"/>
                </a:cubicBezTo>
                <a:cubicBezTo>
                  <a:pt x="f470" y="f471"/>
                  <a:pt x="f472" y="f473"/>
                  <a:pt x="f474" y="f475"/>
                </a:cubicBezTo>
                <a:cubicBezTo>
                  <a:pt x="f476" y="f477"/>
                  <a:pt x="f478" y="f479"/>
                  <a:pt x="f480" y="f481"/>
                </a:cubicBezTo>
                <a:cubicBezTo>
                  <a:pt x="f482" y="f483"/>
                  <a:pt x="f484" y="f485"/>
                  <a:pt x="f486" y="f487"/>
                </a:cubicBezTo>
                <a:cubicBezTo>
                  <a:pt x="f488" y="f489"/>
                  <a:pt x="f490" y="f491"/>
                  <a:pt x="f492" y="f493"/>
                </a:cubicBezTo>
                <a:cubicBezTo>
                  <a:pt x="f494" y="f495"/>
                  <a:pt x="f496" y="f497"/>
                  <a:pt x="f498" y="f499"/>
                </a:cubicBezTo>
                <a:cubicBezTo>
                  <a:pt x="f34" y="f500"/>
                  <a:pt x="f501" y="f502"/>
                  <a:pt x="f503" y="f504"/>
                </a:cubicBezTo>
                <a:cubicBezTo>
                  <a:pt x="f505" y="f506"/>
                  <a:pt x="f507" y="f508"/>
                  <a:pt x="f509" y="f510"/>
                </a:cubicBezTo>
                <a:cubicBezTo>
                  <a:pt x="f511" y="f512"/>
                  <a:pt x="f513" y="f514"/>
                  <a:pt x="f515" y="f516"/>
                </a:cubicBezTo>
                <a:cubicBezTo>
                  <a:pt x="f517" y="f518"/>
                  <a:pt x="f519" y="f520"/>
                  <a:pt x="f521" y="f377"/>
                </a:cubicBezTo>
                <a:cubicBezTo>
                  <a:pt x="f522" y="f523"/>
                  <a:pt x="f524" y="f525"/>
                  <a:pt x="f526" y="f527"/>
                </a:cubicBezTo>
                <a:cubicBezTo>
                  <a:pt x="f528" y="f529"/>
                  <a:pt x="f530" y="f385"/>
                  <a:pt x="f531" y="f532"/>
                </a:cubicBezTo>
                <a:cubicBezTo>
                  <a:pt x="f533" y="f534"/>
                  <a:pt x="f535" y="f393"/>
                  <a:pt x="f536" y="f537"/>
                </a:cubicBezTo>
                <a:cubicBezTo>
                  <a:pt x="f538" y="f539"/>
                  <a:pt x="f540" y="f541"/>
                  <a:pt x="f462" y="f463"/>
                </a:cubicBezTo>
                <a:close/>
                <a:moveTo>
                  <a:pt x="f542" y="f543"/>
                </a:moveTo>
                <a:cubicBezTo>
                  <a:pt x="f544" y="f545"/>
                  <a:pt x="f546" y="f547"/>
                  <a:pt x="f548" y="f549"/>
                </a:cubicBezTo>
                <a:cubicBezTo>
                  <a:pt x="f550" y="f551"/>
                  <a:pt x="f552" y="f553"/>
                  <a:pt x="f554" y="f555"/>
                </a:cubicBezTo>
                <a:cubicBezTo>
                  <a:pt x="f556" y="f557"/>
                  <a:pt x="f558" y="f559"/>
                  <a:pt x="f560" y="f561"/>
                </a:cubicBezTo>
                <a:cubicBezTo>
                  <a:pt x="f562" y="f563"/>
                  <a:pt x="f564" y="f565"/>
                  <a:pt x="f542" y="f543"/>
                </a:cubicBezTo>
                <a:close/>
              </a:path>
            </a:pathLst>
          </a:custGeom>
          <a:solidFill>
            <a:srgbClr val="FAD2E1"/>
          </a:solidFill>
          <a:ln cap="flat">
            <a:noFill/>
            <a:prstDash val="solid"/>
          </a:ln>
        </p:spPr>
        <p:txBody>
          <a:bodyPr vert="horz" wrap="square" lIns="91421" tIns="45701" rIns="91421" bIns="4570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191919"/>
              </a:solidFill>
              <a:uFillTx/>
              <a:latin typeface="Calibri"/>
              <a:ea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標題 2"/>
          <p:cNvSpPr txBox="1">
            <a:spLocks noGrp="1"/>
          </p:cNvSpPr>
          <p:nvPr>
            <p:ph type="title"/>
          </p:nvPr>
        </p:nvSpPr>
        <p:spPr>
          <a:xfrm>
            <a:off x="1260617" y="566490"/>
            <a:ext cx="15495303" cy="1143000"/>
          </a:xfrm>
        </p:spPr>
        <p:txBody>
          <a:bodyPr>
            <a:noAutofit/>
          </a:bodyPr>
          <a:lstStyle/>
          <a:p>
            <a:pPr lvl="0"/>
            <a:r>
              <a:rPr lang="zh-TW" altLang="en-US" sz="6000" b="1" dirty="0">
                <a:latin typeface="微軟正黑體" panose="020B0604030504040204" pitchFamily="34" charset="-120"/>
                <a:ea typeface="微軟正黑體" panose="020B0604030504040204" pitchFamily="34" charset="-120"/>
              </a:rPr>
              <a:t>性騷擾樣態</a:t>
            </a:r>
            <a:endParaRPr lang="en-US" sz="6000" b="1" dirty="0">
              <a:latin typeface="微軟正黑體" panose="020B0604030504040204" pitchFamily="34" charset="-120"/>
              <a:ea typeface="微軟正黑體" panose="020B0604030504040204" pitchFamily="34" charset="-120"/>
            </a:endParaRPr>
          </a:p>
        </p:txBody>
      </p:sp>
      <p:pic>
        <p:nvPicPr>
          <p:cNvPr id="24" name="圖片 5"/>
          <p:cNvPicPr>
            <a:picLocks noChangeAspect="1"/>
          </p:cNvPicPr>
          <p:nvPr/>
        </p:nvPicPr>
        <p:blipFill>
          <a:blip r:embed="rId3"/>
          <a:stretch>
            <a:fillRect/>
          </a:stretch>
        </p:blipFill>
        <p:spPr>
          <a:xfrm>
            <a:off x="264517" y="8929692"/>
            <a:ext cx="1584783" cy="1219443"/>
          </a:xfrm>
          <a:prstGeom prst="rect">
            <a:avLst/>
          </a:prstGeom>
          <a:noFill/>
          <a:ln cap="flat">
            <a:noFill/>
          </a:ln>
        </p:spPr>
      </p:pic>
      <p:sp>
        <p:nvSpPr>
          <p:cNvPr id="25" name="矩形: 圓角 24">
            <a:extLst>
              <a:ext uri="{FF2B5EF4-FFF2-40B4-BE49-F238E27FC236}">
                <a16:creationId xmlns:a16="http://schemas.microsoft.com/office/drawing/2014/main" id="{3F90AB8A-496B-4A50-A3A8-683A18FAC5B2}"/>
              </a:ext>
            </a:extLst>
          </p:cNvPr>
          <p:cNvSpPr/>
          <p:nvPr/>
        </p:nvSpPr>
        <p:spPr>
          <a:xfrm>
            <a:off x="1260618" y="2593075"/>
            <a:ext cx="16454176" cy="6608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TW" altLang="en-US" sz="3600" dirty="0">
                <a:latin typeface="微軟正黑體" panose="020B0604030504040204" pitchFamily="34" charset="-120"/>
                <a:ea typeface="微軟正黑體" panose="020B0604030504040204" pitchFamily="34" charset="-120"/>
              </a:rPr>
              <a:t>性騷擾樣態，指違反他人意願且不受歡迎，而與性或性別有關之言語、肢體、視覺騷擾，或利用科技設備或以權勢、強暴脅迫、恐嚇手段為性意味言行或性要求，包括下列情形：</a:t>
            </a:r>
          </a:p>
          <a:p>
            <a:r>
              <a:rPr lang="zh-TW" altLang="en-US" sz="3600" b="1" dirty="0">
                <a:latin typeface="微軟正黑體" panose="020B0604030504040204" pitchFamily="34" charset="-120"/>
                <a:ea typeface="微軟正黑體" panose="020B0604030504040204" pitchFamily="34" charset="-120"/>
              </a:rPr>
              <a:t>一、羞辱、貶抑、敵意或騷擾之言詞或行為。</a:t>
            </a:r>
          </a:p>
          <a:p>
            <a:r>
              <a:rPr lang="zh-TW" altLang="en-US" sz="3600" b="1" dirty="0">
                <a:latin typeface="微軟正黑體" panose="020B0604030504040204" pitchFamily="34" charset="-120"/>
                <a:ea typeface="微軟正黑體" panose="020B0604030504040204" pitchFamily="34" charset="-120"/>
              </a:rPr>
              <a:t>二、跟蹤、觀察，或不受歡迎之追求。</a:t>
            </a:r>
          </a:p>
          <a:p>
            <a:r>
              <a:rPr lang="zh-TW" altLang="en-US" sz="3600" b="1" dirty="0">
                <a:latin typeface="微軟正黑體" panose="020B0604030504040204" pitchFamily="34" charset="-120"/>
                <a:ea typeface="微軟正黑體" panose="020B0604030504040204" pitchFamily="34" charset="-120"/>
              </a:rPr>
              <a:t>三、偷窺、偷拍。</a:t>
            </a:r>
          </a:p>
          <a:p>
            <a:r>
              <a:rPr lang="zh-TW" altLang="en-US" sz="3600" b="1" dirty="0">
                <a:latin typeface="微軟正黑體" panose="020B0604030504040204" pitchFamily="34" charset="-120"/>
                <a:ea typeface="微軟正黑體" panose="020B0604030504040204" pitchFamily="34" charset="-120"/>
              </a:rPr>
              <a:t>四、曝露身體隱私部位。</a:t>
            </a:r>
          </a:p>
          <a:p>
            <a:r>
              <a:rPr lang="zh-TW" altLang="en-US" sz="3600" b="1" dirty="0">
                <a:latin typeface="微軟正黑體" panose="020B0604030504040204" pitchFamily="34" charset="-120"/>
                <a:ea typeface="微軟正黑體" panose="020B0604030504040204" pitchFamily="34" charset="-120"/>
              </a:rPr>
              <a:t>五、以電話、傳真、電子通訊、網際網路或其他設備，展示、傳送或傳閱猥褻</a:t>
            </a:r>
            <a:endParaRPr lang="en-US" altLang="zh-TW" sz="3600" b="1" dirty="0">
              <a:latin typeface="微軟正黑體" panose="020B0604030504040204" pitchFamily="34" charset="-120"/>
              <a:ea typeface="微軟正黑體" panose="020B0604030504040204" pitchFamily="34" charset="-120"/>
            </a:endParaRPr>
          </a:p>
          <a:p>
            <a:pPr marL="898525"/>
            <a:r>
              <a:rPr lang="zh-TW" altLang="en-US" sz="3600" b="1" dirty="0">
                <a:latin typeface="微軟正黑體" panose="020B0604030504040204" pitchFamily="34" charset="-120"/>
                <a:ea typeface="微軟正黑體" panose="020B0604030504040204" pitchFamily="34" charset="-120"/>
              </a:rPr>
              <a:t>文字、聲音、圖畫、照片或影像資料。</a:t>
            </a:r>
          </a:p>
          <a:p>
            <a:r>
              <a:rPr lang="zh-TW" altLang="en-US" sz="3600" b="1" dirty="0">
                <a:latin typeface="微軟正黑體" panose="020B0604030504040204" pitchFamily="34" charset="-120"/>
                <a:ea typeface="微軟正黑體" panose="020B0604030504040204" pitchFamily="34" charset="-120"/>
              </a:rPr>
              <a:t>六、乘人不及抗拒親吻、擁抱或觸摸其臀部、胸部或其他身體隱私部位。</a:t>
            </a:r>
          </a:p>
          <a:p>
            <a:r>
              <a:rPr lang="zh-TW" altLang="en-US" sz="3600" b="1" dirty="0">
                <a:latin typeface="微軟正黑體" panose="020B0604030504040204" pitchFamily="34" charset="-120"/>
                <a:ea typeface="微軟正黑體" panose="020B0604030504040204" pitchFamily="34" charset="-120"/>
              </a:rPr>
              <a:t>七、其他與前六款相類之行為。</a:t>
            </a:r>
          </a:p>
        </p:txBody>
      </p:sp>
      <p:sp>
        <p:nvSpPr>
          <p:cNvPr id="4" name="文字版面配置區 2">
            <a:extLst>
              <a:ext uri="{FF2B5EF4-FFF2-40B4-BE49-F238E27FC236}">
                <a16:creationId xmlns:a16="http://schemas.microsoft.com/office/drawing/2014/main" id="{2C938F58-016A-73FF-75A9-EF64B328C609}"/>
              </a:ext>
            </a:extLst>
          </p:cNvPr>
          <p:cNvSpPr txBox="1">
            <a:spLocks noGrp="1"/>
          </p:cNvSpPr>
          <p:nvPr>
            <p:ph idx="1"/>
          </p:nvPr>
        </p:nvSpPr>
        <p:spPr>
          <a:xfrm>
            <a:off x="5527343" y="1662258"/>
            <a:ext cx="6892120" cy="1094070"/>
          </a:xfrm>
        </p:spPr>
        <p:txBody>
          <a:bodyPr>
            <a:noAutofit/>
          </a:bodyPr>
          <a:lstStyle/>
          <a:p>
            <a:pPr marL="25402" indent="0">
              <a:lnSpc>
                <a:spcPct val="90000"/>
              </a:lnSpc>
              <a:buNone/>
            </a:pPr>
            <a:r>
              <a:rPr lang="en-US" altLang="zh-TW" sz="4800" dirty="0">
                <a:solidFill>
                  <a:srgbClr val="FFFF00"/>
                </a:solidFill>
                <a:latin typeface="微軟正黑體" panose="020B0604030504040204" pitchFamily="34" charset="-120"/>
                <a:ea typeface="微軟正黑體" panose="020B0604030504040204" pitchFamily="34" charset="-120"/>
              </a:rPr>
              <a:t>(</a:t>
            </a:r>
            <a:r>
              <a:rPr lang="zh-TW" altLang="en-US" sz="4800" dirty="0">
                <a:solidFill>
                  <a:srgbClr val="FFFF00"/>
                </a:solidFill>
                <a:latin typeface="微軟正黑體" panose="020B0604030504040204" pitchFamily="34" charset="-120"/>
                <a:ea typeface="微軟正黑體" panose="020B0604030504040204" pitchFamily="34" charset="-120"/>
              </a:rPr>
              <a:t>性騷擾防治準則第</a:t>
            </a:r>
            <a:r>
              <a:rPr lang="en-US" altLang="zh-TW" sz="4800" dirty="0">
                <a:solidFill>
                  <a:srgbClr val="FFFF00"/>
                </a:solidFill>
                <a:latin typeface="微軟正黑體" panose="020B0604030504040204" pitchFamily="34" charset="-120"/>
                <a:ea typeface="微軟正黑體" panose="020B0604030504040204" pitchFamily="34" charset="-120"/>
              </a:rPr>
              <a:t>2</a:t>
            </a:r>
            <a:r>
              <a:rPr lang="zh-TW" altLang="en-US" sz="4800" dirty="0">
                <a:solidFill>
                  <a:srgbClr val="FFFF00"/>
                </a:solidFill>
                <a:latin typeface="微軟正黑體" panose="020B0604030504040204" pitchFamily="34" charset="-120"/>
                <a:ea typeface="微軟正黑體" panose="020B0604030504040204" pitchFamily="34" charset="-120"/>
              </a:rPr>
              <a:t>條</a:t>
            </a:r>
            <a:r>
              <a:rPr lang="en-US" altLang="zh-TW" sz="4800" dirty="0">
                <a:solidFill>
                  <a:srgbClr val="FFFF00"/>
                </a:solidFill>
                <a:latin typeface="微軟正黑體" panose="020B0604030504040204" pitchFamily="34" charset="-120"/>
                <a:ea typeface="微軟正黑體" panose="020B0604030504040204" pitchFamily="34" charset="-120"/>
              </a:rPr>
              <a:t>)</a:t>
            </a:r>
            <a:endParaRPr lang="en-US" sz="4800" dirty="0">
              <a:solidFill>
                <a:srgbClr val="FFFF00"/>
              </a:solidFill>
            </a:endParaRPr>
          </a:p>
        </p:txBody>
      </p:sp>
    </p:spTree>
    <p:extLst>
      <p:ext uri="{BB962C8B-B14F-4D97-AF65-F5344CB8AC3E}">
        <p14:creationId xmlns:p14="http://schemas.microsoft.com/office/powerpoint/2010/main" val="3084939254"/>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17;p68"/>
          <p:cNvSpPr/>
          <p:nvPr/>
        </p:nvSpPr>
        <p:spPr>
          <a:xfrm>
            <a:off x="1478758" y="4426747"/>
            <a:ext cx="14951866" cy="2390771"/>
          </a:xfrm>
          <a:custGeom>
            <a:avLst/>
            <a:gdLst>
              <a:gd name="f0" fmla="val 10800000"/>
              <a:gd name="f1" fmla="val 5400000"/>
              <a:gd name="f2" fmla="val 180"/>
              <a:gd name="f3" fmla="val w"/>
              <a:gd name="f4" fmla="val h"/>
              <a:gd name="f5" fmla="val 0"/>
              <a:gd name="f6" fmla="val 9972375"/>
              <a:gd name="f7" fmla="val 1593851"/>
              <a:gd name="f8" fmla="val 3857177"/>
              <a:gd name="f9" fmla="val 4297065"/>
              <a:gd name="f10" fmla="val 4653286"/>
              <a:gd name="f11" fmla="val 356937"/>
              <a:gd name="f12" fmla="val 796926"/>
              <a:gd name="f13" fmla="val 803900"/>
              <a:gd name="f14" fmla="val 5523554"/>
              <a:gd name="f15" fmla="val 930698"/>
              <a:gd name="f16" fmla="val 5585671"/>
              <a:gd name="f17" fmla="val 1236281"/>
              <a:gd name="f18" fmla="val 5855689"/>
              <a:gd name="f19" fmla="val 1467053"/>
              <a:gd name="f20" fmla="val 6180217"/>
              <a:gd name="f21" fmla="val 6504111"/>
              <a:gd name="f22" fmla="val 6774129"/>
              <a:gd name="f23" fmla="val 6836246"/>
              <a:gd name="f24" fmla="val 7735037"/>
              <a:gd name="f25" fmla="val 8091891"/>
              <a:gd name="f26" fmla="val 8531779"/>
              <a:gd name="f27" fmla="val 8971667"/>
              <a:gd name="f28" fmla="val 9328522"/>
              <a:gd name="f29" fmla="val 9201753"/>
              <a:gd name="f30" fmla="val 426675"/>
              <a:gd name="f31" fmla="val 8901944"/>
              <a:gd name="f32" fmla="val 126798"/>
              <a:gd name="f33" fmla="val 8162248"/>
              <a:gd name="f34" fmla="val 7861806"/>
              <a:gd name="f35" fmla="val 6965550"/>
              <a:gd name="f36" fmla="val 6901532"/>
              <a:gd name="f37" fmla="val 1306654"/>
              <a:gd name="f38" fmla="val 6574468"/>
              <a:gd name="f39" fmla="val 5785332"/>
              <a:gd name="f40" fmla="val 5458268"/>
              <a:gd name="f41" fmla="val 5394884"/>
              <a:gd name="f42" fmla="val 4526517"/>
              <a:gd name="f43" fmla="val 800096"/>
              <a:gd name="f44" fmla="val 4226709"/>
              <a:gd name="f45" fmla="val 3487012"/>
              <a:gd name="f46" fmla="val 3187204"/>
              <a:gd name="f47" fmla="val 800730"/>
              <a:gd name="f48" fmla="val 2271299"/>
              <a:gd name="f49" fmla="val 2207280"/>
              <a:gd name="f50" fmla="val 1880217"/>
              <a:gd name="f51" fmla="val 1485966"/>
              <a:gd name="f52" fmla="val 1091080"/>
              <a:gd name="f53" fmla="val 764017"/>
              <a:gd name="f54" fmla="val 700632"/>
              <a:gd name="f55" fmla="val 829303"/>
              <a:gd name="f56" fmla="val 891419"/>
              <a:gd name="f57" fmla="val 1161437"/>
              <a:gd name="f58" fmla="val 1809860"/>
              <a:gd name="f59" fmla="val 2079878"/>
              <a:gd name="f60" fmla="val 2141994"/>
              <a:gd name="f61" fmla="val 3060435"/>
              <a:gd name="f62" fmla="val 3417289"/>
              <a:gd name="f63" fmla="+- 0 0 -90"/>
              <a:gd name="f64" fmla="*/ f3 1 9972375"/>
              <a:gd name="f65" fmla="*/ f4 1 1593851"/>
              <a:gd name="f66" fmla="+- f7 0 f5"/>
              <a:gd name="f67" fmla="+- f6 0 f5"/>
              <a:gd name="f68" fmla="*/ f63 f0 1"/>
              <a:gd name="f69" fmla="*/ f67 1 9972375"/>
              <a:gd name="f70" fmla="*/ f66 1 1593851"/>
              <a:gd name="f71" fmla="*/ 3857177 f67 1"/>
              <a:gd name="f72" fmla="*/ 0 f66 1"/>
              <a:gd name="f73" fmla="*/ 4653286 f67 1"/>
              <a:gd name="f74" fmla="*/ 796926 f66 1"/>
              <a:gd name="f75" fmla="*/ 803900 f66 1"/>
              <a:gd name="f76" fmla="*/ 5523554 f67 1"/>
              <a:gd name="f77" fmla="*/ 930698 f66 1"/>
              <a:gd name="f78" fmla="*/ 6180217 f67 1"/>
              <a:gd name="f79" fmla="*/ 1467053 f66 1"/>
              <a:gd name="f80" fmla="*/ 6836246 f67 1"/>
              <a:gd name="f81" fmla="*/ 7735037 f67 1"/>
              <a:gd name="f82" fmla="*/ 8531779 f67 1"/>
              <a:gd name="f83" fmla="*/ 9328522 f67 1"/>
              <a:gd name="f84" fmla="*/ 9972375 f67 1"/>
              <a:gd name="f85" fmla="*/ 9201753 f67 1"/>
              <a:gd name="f86" fmla="*/ 126798 f66 1"/>
              <a:gd name="f87" fmla="*/ 7861806 f67 1"/>
              <a:gd name="f88" fmla="*/ 6965550 f67 1"/>
              <a:gd name="f89" fmla="*/ 1593851 f66 1"/>
              <a:gd name="f90" fmla="*/ 5394884 f67 1"/>
              <a:gd name="f91" fmla="*/ 4526517 f67 1"/>
              <a:gd name="f92" fmla="*/ 800096 f66 1"/>
              <a:gd name="f93" fmla="*/ 3187204 f67 1"/>
              <a:gd name="f94" fmla="*/ 800730 f66 1"/>
              <a:gd name="f95" fmla="*/ 2271299 f67 1"/>
              <a:gd name="f96" fmla="*/ 1485966 f67 1"/>
              <a:gd name="f97" fmla="*/ 700632 f67 1"/>
              <a:gd name="f98" fmla="*/ 0 f67 1"/>
              <a:gd name="f99" fmla="*/ 829303 f67 1"/>
              <a:gd name="f100" fmla="*/ 2141994 f67 1"/>
              <a:gd name="f101" fmla="*/ 3060435 f67 1"/>
              <a:gd name="f102" fmla="*/ f68 1 f2"/>
              <a:gd name="f103" fmla="*/ f71 1 9972375"/>
              <a:gd name="f104" fmla="*/ f72 1 1593851"/>
              <a:gd name="f105" fmla="*/ f73 1 9972375"/>
              <a:gd name="f106" fmla="*/ f74 1 1593851"/>
              <a:gd name="f107" fmla="*/ f75 1 1593851"/>
              <a:gd name="f108" fmla="*/ f76 1 9972375"/>
              <a:gd name="f109" fmla="*/ f77 1 1593851"/>
              <a:gd name="f110" fmla="*/ f78 1 9972375"/>
              <a:gd name="f111" fmla="*/ f79 1 1593851"/>
              <a:gd name="f112" fmla="*/ f80 1 9972375"/>
              <a:gd name="f113" fmla="*/ f81 1 9972375"/>
              <a:gd name="f114" fmla="*/ f82 1 9972375"/>
              <a:gd name="f115" fmla="*/ f83 1 9972375"/>
              <a:gd name="f116" fmla="*/ f84 1 9972375"/>
              <a:gd name="f117" fmla="*/ f85 1 9972375"/>
              <a:gd name="f118" fmla="*/ f86 1 1593851"/>
              <a:gd name="f119" fmla="*/ f87 1 9972375"/>
              <a:gd name="f120" fmla="*/ f88 1 9972375"/>
              <a:gd name="f121" fmla="*/ f89 1 1593851"/>
              <a:gd name="f122" fmla="*/ f90 1 9972375"/>
              <a:gd name="f123" fmla="*/ f91 1 9972375"/>
              <a:gd name="f124" fmla="*/ f92 1 1593851"/>
              <a:gd name="f125" fmla="*/ f93 1 9972375"/>
              <a:gd name="f126" fmla="*/ f94 1 1593851"/>
              <a:gd name="f127" fmla="*/ f95 1 9972375"/>
              <a:gd name="f128" fmla="*/ f96 1 9972375"/>
              <a:gd name="f129" fmla="*/ f97 1 9972375"/>
              <a:gd name="f130" fmla="*/ f98 1 9972375"/>
              <a:gd name="f131" fmla="*/ f99 1 9972375"/>
              <a:gd name="f132" fmla="*/ f100 1 9972375"/>
              <a:gd name="f133" fmla="*/ f101 1 9972375"/>
              <a:gd name="f134" fmla="+- f102 0 f1"/>
              <a:gd name="f135" fmla="*/ f103 1 f69"/>
              <a:gd name="f136" fmla="*/ f104 1 f70"/>
              <a:gd name="f137" fmla="*/ f105 1 f69"/>
              <a:gd name="f138" fmla="*/ f106 1 f70"/>
              <a:gd name="f139" fmla="*/ f107 1 f70"/>
              <a:gd name="f140" fmla="*/ f108 1 f69"/>
              <a:gd name="f141" fmla="*/ f109 1 f70"/>
              <a:gd name="f142" fmla="*/ f110 1 f69"/>
              <a:gd name="f143" fmla="*/ f111 1 f70"/>
              <a:gd name="f144" fmla="*/ f112 1 f69"/>
              <a:gd name="f145" fmla="*/ f113 1 f69"/>
              <a:gd name="f146" fmla="*/ f114 1 f69"/>
              <a:gd name="f147" fmla="*/ f115 1 f69"/>
              <a:gd name="f148" fmla="*/ f116 1 f69"/>
              <a:gd name="f149" fmla="*/ f117 1 f69"/>
              <a:gd name="f150" fmla="*/ f118 1 f70"/>
              <a:gd name="f151" fmla="*/ f119 1 f69"/>
              <a:gd name="f152" fmla="*/ f120 1 f69"/>
              <a:gd name="f153" fmla="*/ f121 1 f70"/>
              <a:gd name="f154" fmla="*/ f122 1 f69"/>
              <a:gd name="f155" fmla="*/ f123 1 f69"/>
              <a:gd name="f156" fmla="*/ f124 1 f70"/>
              <a:gd name="f157" fmla="*/ f125 1 f69"/>
              <a:gd name="f158" fmla="*/ f126 1 f70"/>
              <a:gd name="f159" fmla="*/ f127 1 f69"/>
              <a:gd name="f160" fmla="*/ f128 1 f69"/>
              <a:gd name="f161" fmla="*/ f129 1 f69"/>
              <a:gd name="f162" fmla="*/ f130 1 f69"/>
              <a:gd name="f163" fmla="*/ f131 1 f69"/>
              <a:gd name="f164" fmla="*/ f132 1 f69"/>
              <a:gd name="f165" fmla="*/ f133 1 f69"/>
              <a:gd name="f166" fmla="*/ f162 f64 1"/>
              <a:gd name="f167" fmla="*/ f148 f64 1"/>
              <a:gd name="f168" fmla="*/ f153 f65 1"/>
              <a:gd name="f169" fmla="*/ f136 f65 1"/>
              <a:gd name="f170" fmla="*/ f135 f64 1"/>
              <a:gd name="f171" fmla="*/ f137 f64 1"/>
              <a:gd name="f172" fmla="*/ f138 f65 1"/>
              <a:gd name="f173" fmla="*/ f139 f65 1"/>
              <a:gd name="f174" fmla="*/ f140 f64 1"/>
              <a:gd name="f175" fmla="*/ f141 f65 1"/>
              <a:gd name="f176" fmla="*/ f142 f64 1"/>
              <a:gd name="f177" fmla="*/ f143 f65 1"/>
              <a:gd name="f178" fmla="*/ f144 f64 1"/>
              <a:gd name="f179" fmla="*/ f145 f64 1"/>
              <a:gd name="f180" fmla="*/ f146 f64 1"/>
              <a:gd name="f181" fmla="*/ f147 f64 1"/>
              <a:gd name="f182" fmla="*/ f149 f64 1"/>
              <a:gd name="f183" fmla="*/ f150 f65 1"/>
              <a:gd name="f184" fmla="*/ f151 f64 1"/>
              <a:gd name="f185" fmla="*/ f152 f64 1"/>
              <a:gd name="f186" fmla="*/ f154 f64 1"/>
              <a:gd name="f187" fmla="*/ f155 f64 1"/>
              <a:gd name="f188" fmla="*/ f156 f65 1"/>
              <a:gd name="f189" fmla="*/ f157 f64 1"/>
              <a:gd name="f190" fmla="*/ f158 f65 1"/>
              <a:gd name="f191" fmla="*/ f159 f64 1"/>
              <a:gd name="f192" fmla="*/ f160 f64 1"/>
              <a:gd name="f193" fmla="*/ f161 f64 1"/>
              <a:gd name="f194" fmla="*/ f163 f64 1"/>
              <a:gd name="f195" fmla="*/ f164 f64 1"/>
              <a:gd name="f196" fmla="*/ f165 f64 1"/>
            </a:gdLst>
            <a:ahLst/>
            <a:cxnLst>
              <a:cxn ang="3cd4">
                <a:pos x="hc" y="t"/>
              </a:cxn>
              <a:cxn ang="0">
                <a:pos x="r" y="vc"/>
              </a:cxn>
              <a:cxn ang="cd4">
                <a:pos x="hc" y="b"/>
              </a:cxn>
              <a:cxn ang="cd2">
                <a:pos x="l" y="vc"/>
              </a:cxn>
              <a:cxn ang="f134">
                <a:pos x="f170" y="f169"/>
              </a:cxn>
              <a:cxn ang="f134">
                <a:pos x="f171" y="f172"/>
              </a:cxn>
              <a:cxn ang="f134">
                <a:pos x="f171" y="f173"/>
              </a:cxn>
              <a:cxn ang="f134">
                <a:pos x="f174" y="f173"/>
              </a:cxn>
              <a:cxn ang="f134">
                <a:pos x="f174" y="f175"/>
              </a:cxn>
              <a:cxn ang="f134">
                <a:pos x="f176" y="f177"/>
              </a:cxn>
              <a:cxn ang="f134">
                <a:pos x="f178" y="f175"/>
              </a:cxn>
              <a:cxn ang="f134">
                <a:pos x="f178" y="f173"/>
              </a:cxn>
              <a:cxn ang="f134">
                <a:pos x="f179" y="f173"/>
              </a:cxn>
              <a:cxn ang="f134">
                <a:pos x="f179" y="f172"/>
              </a:cxn>
              <a:cxn ang="f134">
                <a:pos x="f180" y="f169"/>
              </a:cxn>
              <a:cxn ang="f134">
                <a:pos x="f181" y="f172"/>
              </a:cxn>
              <a:cxn ang="f134">
                <a:pos x="f181" y="f173"/>
              </a:cxn>
              <a:cxn ang="f134">
                <a:pos x="f167" y="f173"/>
              </a:cxn>
              <a:cxn ang="f134">
                <a:pos x="f167" y="f175"/>
              </a:cxn>
              <a:cxn ang="f134">
                <a:pos x="f182" y="f175"/>
              </a:cxn>
              <a:cxn ang="f134">
                <a:pos x="f182" y="f173"/>
              </a:cxn>
              <a:cxn ang="f134">
                <a:pos x="f182" y="f172"/>
              </a:cxn>
              <a:cxn ang="f134">
                <a:pos x="f180" y="f183"/>
              </a:cxn>
              <a:cxn ang="f134">
                <a:pos x="f184" y="f172"/>
              </a:cxn>
              <a:cxn ang="f134">
                <a:pos x="f184" y="f173"/>
              </a:cxn>
              <a:cxn ang="f134">
                <a:pos x="f184" y="f175"/>
              </a:cxn>
              <a:cxn ang="f134">
                <a:pos x="f185" y="f175"/>
              </a:cxn>
              <a:cxn ang="f134">
                <a:pos x="f176" y="f168"/>
              </a:cxn>
              <a:cxn ang="f134">
                <a:pos x="f186" y="f175"/>
              </a:cxn>
              <a:cxn ang="f134">
                <a:pos x="f187" y="f175"/>
              </a:cxn>
              <a:cxn ang="f134">
                <a:pos x="f187" y="f188"/>
              </a:cxn>
              <a:cxn ang="f134">
                <a:pos x="f187" y="f172"/>
              </a:cxn>
              <a:cxn ang="f134">
                <a:pos x="f170" y="f183"/>
              </a:cxn>
              <a:cxn ang="f134">
                <a:pos x="f189" y="f172"/>
              </a:cxn>
              <a:cxn ang="f134">
                <a:pos x="f189" y="f190"/>
              </a:cxn>
              <a:cxn ang="f134">
                <a:pos x="f189" y="f175"/>
              </a:cxn>
              <a:cxn ang="f134">
                <a:pos x="f191" y="f175"/>
              </a:cxn>
              <a:cxn ang="f134">
                <a:pos x="f192" y="f168"/>
              </a:cxn>
              <a:cxn ang="f134">
                <a:pos x="f193" y="f175"/>
              </a:cxn>
              <a:cxn ang="f134">
                <a:pos x="f166" y="f175"/>
              </a:cxn>
              <a:cxn ang="f134">
                <a:pos x="f166" y="f173"/>
              </a:cxn>
              <a:cxn ang="f134">
                <a:pos x="f194" y="f173"/>
              </a:cxn>
              <a:cxn ang="f134">
                <a:pos x="f194" y="f175"/>
              </a:cxn>
              <a:cxn ang="f134">
                <a:pos x="f192" y="f177"/>
              </a:cxn>
              <a:cxn ang="f134">
                <a:pos x="f195" y="f175"/>
              </a:cxn>
              <a:cxn ang="f134">
                <a:pos x="f195" y="f173"/>
              </a:cxn>
              <a:cxn ang="f134">
                <a:pos x="f196" y="f173"/>
              </a:cxn>
              <a:cxn ang="f134">
                <a:pos x="f196" y="f172"/>
              </a:cxn>
              <a:cxn ang="f134">
                <a:pos x="f170" y="f169"/>
              </a:cxn>
            </a:cxnLst>
            <a:rect l="f166" t="f169" r="f167" b="f168"/>
            <a:pathLst>
              <a:path w="9972375" h="1593851">
                <a:moveTo>
                  <a:pt x="f8" y="f5"/>
                </a:moveTo>
                <a:cubicBezTo>
                  <a:pt x="f9" y="f5"/>
                  <a:pt x="f10" y="f11"/>
                  <a:pt x="f10" y="f12"/>
                </a:cubicBezTo>
                <a:lnTo>
                  <a:pt x="f10" y="f13"/>
                </a:lnTo>
                <a:lnTo>
                  <a:pt x="f14" y="f13"/>
                </a:lnTo>
                <a:lnTo>
                  <a:pt x="f14" y="f15"/>
                </a:lnTo>
                <a:cubicBezTo>
                  <a:pt x="f16" y="f17"/>
                  <a:pt x="f18" y="f19"/>
                  <a:pt x="f20" y="f19"/>
                </a:cubicBezTo>
                <a:cubicBezTo>
                  <a:pt x="f21" y="f19"/>
                  <a:pt x="f22" y="f17"/>
                  <a:pt x="f23" y="f15"/>
                </a:cubicBezTo>
                <a:lnTo>
                  <a:pt x="f23" y="f13"/>
                </a:lnTo>
                <a:lnTo>
                  <a:pt x="f24" y="f13"/>
                </a:lnTo>
                <a:lnTo>
                  <a:pt x="f24" y="f12"/>
                </a:lnTo>
                <a:cubicBezTo>
                  <a:pt x="f24" y="f11"/>
                  <a:pt x="f25" y="f5"/>
                  <a:pt x="f26" y="f5"/>
                </a:cubicBezTo>
                <a:cubicBezTo>
                  <a:pt x="f27" y="f5"/>
                  <a:pt x="f28" y="f11"/>
                  <a:pt x="f28" y="f12"/>
                </a:cubicBezTo>
                <a:lnTo>
                  <a:pt x="f28" y="f13"/>
                </a:lnTo>
                <a:lnTo>
                  <a:pt x="f6" y="f13"/>
                </a:lnTo>
                <a:lnTo>
                  <a:pt x="f6" y="f15"/>
                </a:lnTo>
                <a:lnTo>
                  <a:pt x="f29" y="f15"/>
                </a:lnTo>
                <a:lnTo>
                  <a:pt x="f29" y="f13"/>
                </a:lnTo>
                <a:lnTo>
                  <a:pt x="f29" y="f12"/>
                </a:lnTo>
                <a:cubicBezTo>
                  <a:pt x="f29" y="f30"/>
                  <a:pt x="f31" y="f32"/>
                  <a:pt x="f26" y="f32"/>
                </a:cubicBezTo>
                <a:cubicBezTo>
                  <a:pt x="f33" y="f32"/>
                  <a:pt x="f34" y="f30"/>
                  <a:pt x="f34" y="f12"/>
                </a:cubicBezTo>
                <a:lnTo>
                  <a:pt x="f34" y="f13"/>
                </a:lnTo>
                <a:lnTo>
                  <a:pt x="f34" y="f15"/>
                </a:lnTo>
                <a:lnTo>
                  <a:pt x="f35" y="f15"/>
                </a:lnTo>
                <a:cubicBezTo>
                  <a:pt x="f36" y="f37"/>
                  <a:pt x="f38" y="f7"/>
                  <a:pt x="f20" y="f7"/>
                </a:cubicBezTo>
                <a:cubicBezTo>
                  <a:pt x="f39" y="f7"/>
                  <a:pt x="f40" y="f37"/>
                  <a:pt x="f41" y="f15"/>
                </a:cubicBezTo>
                <a:lnTo>
                  <a:pt x="f42" y="f15"/>
                </a:lnTo>
                <a:lnTo>
                  <a:pt x="f42" y="f43"/>
                </a:lnTo>
                <a:lnTo>
                  <a:pt x="f42" y="f12"/>
                </a:lnTo>
                <a:cubicBezTo>
                  <a:pt x="f42" y="f30"/>
                  <a:pt x="f44" y="f32"/>
                  <a:pt x="f8" y="f32"/>
                </a:cubicBezTo>
                <a:cubicBezTo>
                  <a:pt x="f45" y="f32"/>
                  <a:pt x="f46" y="f30"/>
                  <a:pt x="f46" y="f12"/>
                </a:cubicBezTo>
                <a:lnTo>
                  <a:pt x="f46" y="f47"/>
                </a:lnTo>
                <a:lnTo>
                  <a:pt x="f46" y="f15"/>
                </a:lnTo>
                <a:lnTo>
                  <a:pt x="f48" y="f15"/>
                </a:lnTo>
                <a:cubicBezTo>
                  <a:pt x="f49" y="f37"/>
                  <a:pt x="f50" y="f7"/>
                  <a:pt x="f51" y="f7"/>
                </a:cubicBezTo>
                <a:cubicBezTo>
                  <a:pt x="f52" y="f7"/>
                  <a:pt x="f53" y="f37"/>
                  <a:pt x="f54" y="f15"/>
                </a:cubicBezTo>
                <a:lnTo>
                  <a:pt x="f5" y="f15"/>
                </a:lnTo>
                <a:lnTo>
                  <a:pt x="f5" y="f13"/>
                </a:lnTo>
                <a:lnTo>
                  <a:pt x="f55" y="f13"/>
                </a:lnTo>
                <a:lnTo>
                  <a:pt x="f55" y="f15"/>
                </a:lnTo>
                <a:cubicBezTo>
                  <a:pt x="f56" y="f17"/>
                  <a:pt x="f57" y="f19"/>
                  <a:pt x="f51" y="f19"/>
                </a:cubicBezTo>
                <a:cubicBezTo>
                  <a:pt x="f58" y="f19"/>
                  <a:pt x="f59" y="f17"/>
                  <a:pt x="f60" y="f15"/>
                </a:cubicBezTo>
                <a:lnTo>
                  <a:pt x="f60" y="f13"/>
                </a:lnTo>
                <a:lnTo>
                  <a:pt x="f61" y="f13"/>
                </a:lnTo>
                <a:lnTo>
                  <a:pt x="f61" y="f12"/>
                </a:lnTo>
                <a:cubicBezTo>
                  <a:pt x="f61" y="f11"/>
                  <a:pt x="f62" y="f5"/>
                  <a:pt x="f8" y="f5"/>
                </a:cubicBezTo>
                <a:close/>
              </a:path>
            </a:pathLst>
          </a:custGeom>
          <a:solidFill>
            <a:srgbClr val="595959"/>
          </a:solidFill>
          <a:ln cap="flat">
            <a:noFill/>
            <a:prstDash val="solid"/>
          </a:ln>
        </p:spPr>
        <p:txBody>
          <a:bodyPr vert="horz" wrap="square" lIns="137077" tIns="68525" rIns="137077" bIns="68525"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699" b="0" i="0" u="none" strike="noStrike" kern="0" cap="none" spc="0" baseline="0">
              <a:solidFill>
                <a:srgbClr val="000000"/>
              </a:solidFill>
              <a:uFillTx/>
              <a:latin typeface="Calibri"/>
              <a:ea typeface="新細明體" pitchFamily="18"/>
            </a:endParaRPr>
          </a:p>
        </p:txBody>
      </p:sp>
      <p:grpSp>
        <p:nvGrpSpPr>
          <p:cNvPr id="3" name="Google Shape;618;p68"/>
          <p:cNvGrpSpPr/>
          <p:nvPr/>
        </p:nvGrpSpPr>
        <p:grpSpPr>
          <a:xfrm>
            <a:off x="889690" y="6612729"/>
            <a:ext cx="5314660" cy="1689417"/>
            <a:chOff x="910941" y="6888961"/>
            <a:chExt cx="5314660" cy="1689417"/>
          </a:xfrm>
        </p:grpSpPr>
        <p:cxnSp>
          <p:nvCxnSpPr>
            <p:cNvPr id="4" name="Google Shape;619;p68"/>
            <p:cNvCxnSpPr/>
            <p:nvPr/>
          </p:nvCxnSpPr>
          <p:spPr>
            <a:xfrm>
              <a:off x="3728081" y="6888961"/>
              <a:ext cx="10" cy="647066"/>
            </a:xfrm>
            <a:prstGeom prst="straightConnector1">
              <a:avLst/>
            </a:prstGeom>
            <a:noFill/>
            <a:ln w="9528" cap="flat">
              <a:solidFill>
                <a:srgbClr val="FFBF00"/>
              </a:solidFill>
              <a:prstDash val="solid"/>
              <a:miter/>
            </a:ln>
          </p:spPr>
        </p:cxnSp>
        <p:cxnSp>
          <p:nvCxnSpPr>
            <p:cNvPr id="5" name="Google Shape;620;p68"/>
            <p:cNvCxnSpPr>
              <a:cxnSpLocks/>
            </p:cNvCxnSpPr>
            <p:nvPr/>
          </p:nvCxnSpPr>
          <p:spPr>
            <a:xfrm flipH="1">
              <a:off x="1078159" y="7536027"/>
              <a:ext cx="4989050" cy="0"/>
            </a:xfrm>
            <a:prstGeom prst="straightConnector1">
              <a:avLst/>
            </a:prstGeom>
            <a:noFill/>
            <a:ln w="9528" cap="flat">
              <a:solidFill>
                <a:srgbClr val="FFBF00"/>
              </a:solidFill>
              <a:prstDash val="solid"/>
              <a:miter/>
            </a:ln>
          </p:spPr>
        </p:cxnSp>
        <p:sp>
          <p:nvSpPr>
            <p:cNvPr id="6" name="Google Shape;621;p68"/>
            <p:cNvSpPr/>
            <p:nvPr/>
          </p:nvSpPr>
          <p:spPr>
            <a:xfrm>
              <a:off x="910941" y="7507918"/>
              <a:ext cx="5314660" cy="1070460"/>
            </a:xfrm>
            <a:prstGeom prst="rect">
              <a:avLst/>
            </a:prstGeom>
            <a:noFill/>
            <a:ln cap="flat">
              <a:noFill/>
              <a:prstDash val="solid"/>
            </a:ln>
          </p:spPr>
          <p:txBody>
            <a:bodyPr vert="horz" wrap="square" lIns="108786" tIns="54397" rIns="108786" bIns="54397" anchor="t" anchorCtr="0" compatLnSpc="1">
              <a:noAutofit/>
            </a:bodyPr>
            <a:lstStyle/>
            <a:p>
              <a:pPr marL="0" marR="0" lvl="0" indent="0" algn="l" defTabSz="914400" rtl="0" fontAlgn="auto" hangingPunct="1">
                <a:lnSpc>
                  <a:spcPts val="3750"/>
                </a:lnSpc>
                <a:spcBef>
                  <a:spcPts val="0"/>
                </a:spcBef>
                <a:spcAft>
                  <a:spcPts val="0"/>
                </a:spcAft>
                <a:buNone/>
                <a:tabLst/>
                <a:defRPr sz="1800" b="0" i="0" u="none" strike="noStrike" kern="0" cap="none" spc="0" baseline="0">
                  <a:solidFill>
                    <a:srgbClr val="000000"/>
                  </a:solidFill>
                  <a:uFillTx/>
                </a:defRPr>
              </a:pPr>
              <a:r>
                <a:rPr lang="zh-TW" sz="4000" b="1" i="0" u="none" strike="noStrike" kern="1200" cap="none" spc="0" baseline="0" dirty="0">
                  <a:solidFill>
                    <a:srgbClr val="FFFF99"/>
                  </a:solidFill>
                  <a:uFillTx/>
                  <a:latin typeface="微軟正黑體" panose="020B0604030504040204" pitchFamily="34" charset="-120"/>
                  <a:ea typeface="微軟正黑體" panose="020B0604030504040204" pitchFamily="34" charset="-120"/>
                  <a:cs typeface="Arial" pitchFamily="34"/>
                </a:rPr>
                <a:t>在言語上帶有貶抑任一性別意味，包含有性意涵、性別偏見、羞辱、敵意或詆毀的其他性別的言詞或態度。</a:t>
              </a:r>
            </a:p>
          </p:txBody>
        </p:sp>
      </p:grpSp>
      <p:grpSp>
        <p:nvGrpSpPr>
          <p:cNvPr id="7" name="Google Shape;622;p68"/>
          <p:cNvGrpSpPr/>
          <p:nvPr/>
        </p:nvGrpSpPr>
        <p:grpSpPr>
          <a:xfrm>
            <a:off x="4306085" y="2047839"/>
            <a:ext cx="5588535" cy="2183605"/>
            <a:chOff x="4729167" y="1926430"/>
            <a:chExt cx="4838694" cy="2183605"/>
          </a:xfrm>
        </p:grpSpPr>
        <p:cxnSp>
          <p:nvCxnSpPr>
            <p:cNvPr id="8" name="Google Shape;623;p68"/>
            <p:cNvCxnSpPr/>
            <p:nvPr/>
          </p:nvCxnSpPr>
          <p:spPr>
            <a:xfrm>
              <a:off x="7206724" y="3627616"/>
              <a:ext cx="0" cy="482419"/>
            </a:xfrm>
            <a:prstGeom prst="straightConnector1">
              <a:avLst/>
            </a:prstGeom>
            <a:noFill/>
            <a:ln w="9528" cap="flat">
              <a:solidFill>
                <a:srgbClr val="FFBF00"/>
              </a:solidFill>
              <a:prstDash val="solid"/>
              <a:miter/>
            </a:ln>
          </p:spPr>
        </p:cxnSp>
        <p:cxnSp>
          <p:nvCxnSpPr>
            <p:cNvPr id="9" name="Google Shape;624;p68"/>
            <p:cNvCxnSpPr>
              <a:cxnSpLocks/>
            </p:cNvCxnSpPr>
            <p:nvPr/>
          </p:nvCxnSpPr>
          <p:spPr>
            <a:xfrm flipH="1">
              <a:off x="4900320" y="3578943"/>
              <a:ext cx="4547827" cy="0"/>
            </a:xfrm>
            <a:prstGeom prst="straightConnector1">
              <a:avLst/>
            </a:prstGeom>
            <a:noFill/>
            <a:ln w="9528" cap="flat">
              <a:solidFill>
                <a:srgbClr val="FFBF00"/>
              </a:solidFill>
              <a:prstDash val="solid"/>
              <a:miter/>
            </a:ln>
          </p:spPr>
        </p:cxnSp>
        <p:sp>
          <p:nvSpPr>
            <p:cNvPr id="10" name="Google Shape;625;p68"/>
            <p:cNvSpPr/>
            <p:nvPr/>
          </p:nvSpPr>
          <p:spPr>
            <a:xfrm>
              <a:off x="4729167" y="1926430"/>
              <a:ext cx="4838694" cy="1068293"/>
            </a:xfrm>
            <a:prstGeom prst="rect">
              <a:avLst/>
            </a:prstGeom>
            <a:noFill/>
            <a:ln cap="flat">
              <a:noFill/>
              <a:prstDash val="solid"/>
            </a:ln>
          </p:spPr>
          <p:txBody>
            <a:bodyPr vert="horz" wrap="square" lIns="108786" tIns="54397" rIns="108786" bIns="54397" anchor="t" anchorCtr="0" compatLnSpc="1">
              <a:noAutofit/>
            </a:bodyPr>
            <a:lstStyle/>
            <a:p>
              <a:pPr marL="0" marR="0" lvl="0" indent="0" algn="just" defTabSz="914400" rtl="0" fontAlgn="auto" hangingPunct="1">
                <a:lnSpc>
                  <a:spcPts val="3750"/>
                </a:lnSpc>
                <a:spcBef>
                  <a:spcPts val="0"/>
                </a:spcBef>
                <a:spcAft>
                  <a:spcPts val="0"/>
                </a:spcAft>
                <a:buNone/>
                <a:tabLst/>
                <a:defRPr sz="1800" b="0" i="0" u="none" strike="noStrike" kern="0" cap="none" spc="0" baseline="0">
                  <a:solidFill>
                    <a:srgbClr val="000000"/>
                  </a:solidFill>
                  <a:uFillTx/>
                </a:defRPr>
              </a:pPr>
              <a:r>
                <a:rPr lang="zh-TW" sz="4000" b="1" i="0" u="none" strike="noStrike" kern="1200" cap="none" spc="0" baseline="0" dirty="0">
                  <a:solidFill>
                    <a:srgbClr val="FFCCFF"/>
                  </a:solidFill>
                  <a:uFillTx/>
                  <a:latin typeface="微軟正黑體" panose="020B0604030504040204" pitchFamily="34" charset="-120"/>
                  <a:ea typeface="微軟正黑體" panose="020B0604030504040204" pitchFamily="34" charset="-120"/>
                </a:rPr>
                <a:t>任一性別對其他性別做出肢體上動作，讓對方覺得不舒服或不受尊重。</a:t>
              </a:r>
              <a:endParaRPr lang="en-US" sz="4000" b="1" i="0" u="none" strike="noStrike" kern="1200" cap="none" spc="0" baseline="0" dirty="0">
                <a:solidFill>
                  <a:srgbClr val="FFCCFF"/>
                </a:solidFill>
                <a:uFillTx/>
                <a:latin typeface="微軟正黑體" panose="020B0604030504040204" pitchFamily="34" charset="-120"/>
                <a:ea typeface="微軟正黑體" panose="020B0604030504040204" pitchFamily="34" charset="-120"/>
              </a:endParaRPr>
            </a:p>
          </p:txBody>
        </p:sp>
      </p:grpSp>
      <p:sp>
        <p:nvSpPr>
          <p:cNvPr id="11" name="Google Shape;626;p68"/>
          <p:cNvSpPr/>
          <p:nvPr/>
        </p:nvSpPr>
        <p:spPr>
          <a:xfrm>
            <a:off x="2650333" y="4582716"/>
            <a:ext cx="2078833" cy="2078833"/>
          </a:xfrm>
          <a:custGeom>
            <a:avLst/>
            <a:gdLst>
              <a:gd name="f0" fmla="val 10800000"/>
              <a:gd name="f1" fmla="val 5400000"/>
              <a:gd name="f2" fmla="val 180"/>
              <a:gd name="f3" fmla="val w"/>
              <a:gd name="f4" fmla="val h"/>
              <a:gd name="f5" fmla="val 0"/>
              <a:gd name="f6" fmla="val 1386934"/>
              <a:gd name="f7" fmla="val 1385343"/>
              <a:gd name="f8" fmla="val 692671"/>
              <a:gd name="f9" fmla="val 692670"/>
              <a:gd name="f10" fmla="val 1075222"/>
              <a:gd name="f11" fmla="val 310475"/>
              <a:gd name="f12" fmla="val 1385342"/>
              <a:gd name="f13" fmla="val 693467"/>
              <a:gd name="f14" fmla="val 1076458"/>
              <a:gd name="f15" fmla="val 310119"/>
              <a:gd name="f16" fmla="+- 0 0 1"/>
              <a:gd name="f17" fmla="+- 0 0 -360"/>
              <a:gd name="f18" fmla="+- 0 0 -90"/>
              <a:gd name="f19" fmla="+- 0 0 -180"/>
              <a:gd name="f20" fmla="+- 0 0 -270"/>
              <a:gd name="f21" fmla="*/ f3 1 1386934"/>
              <a:gd name="f22" fmla="*/ f4 1 1385343"/>
              <a:gd name="f23" fmla="+- f7 0 f5"/>
              <a:gd name="f24" fmla="+- f6 0 f5"/>
              <a:gd name="f25" fmla="*/ f17 f0 1"/>
              <a:gd name="f26" fmla="*/ f18 f0 1"/>
              <a:gd name="f27" fmla="*/ f19 f0 1"/>
              <a:gd name="f28" fmla="*/ f20 f0 1"/>
              <a:gd name="f29" fmla="*/ f24 1 1386934"/>
              <a:gd name="f30" fmla="*/ f23 1 1385343"/>
              <a:gd name="f31" fmla="*/ 691898 f24 1"/>
              <a:gd name="f32" fmla="*/ 0 f23 1"/>
              <a:gd name="f33" fmla="*/ 1383796 f24 1"/>
              <a:gd name="f34" fmla="*/ 693488 f23 1"/>
              <a:gd name="f35" fmla="*/ 1386975 f23 1"/>
              <a:gd name="f36" fmla="*/ 0 f24 1"/>
              <a:gd name="f37" fmla="*/ 202653 f24 1"/>
              <a:gd name="f38" fmla="*/ 203119 f23 1"/>
              <a:gd name="f39" fmla="*/ 1183858 f23 1"/>
              <a:gd name="f40" fmla="*/ 1181143 f24 1"/>
              <a:gd name="f41" fmla="*/ 203112 f24 1"/>
              <a:gd name="f42" fmla="*/ 202879 f23 1"/>
              <a:gd name="f43" fmla="*/ 1183822 f24 1"/>
              <a:gd name="f44" fmla="*/ 1182464 f23 1"/>
              <a:gd name="f45" fmla="*/ f25 1 f2"/>
              <a:gd name="f46" fmla="*/ f26 1 f2"/>
              <a:gd name="f47" fmla="*/ f27 1 f2"/>
              <a:gd name="f48" fmla="*/ f28 1 f2"/>
              <a:gd name="f49" fmla="*/ f31 1 1386934"/>
              <a:gd name="f50" fmla="*/ f32 1 1385343"/>
              <a:gd name="f51" fmla="*/ f33 1 1386934"/>
              <a:gd name="f52" fmla="*/ f34 1 1385343"/>
              <a:gd name="f53" fmla="*/ f35 1 1385343"/>
              <a:gd name="f54" fmla="*/ f36 1 1386934"/>
              <a:gd name="f55" fmla="*/ f37 1 1386934"/>
              <a:gd name="f56" fmla="*/ f38 1 1385343"/>
              <a:gd name="f57" fmla="*/ f39 1 1385343"/>
              <a:gd name="f58" fmla="*/ f40 1 1386934"/>
              <a:gd name="f59" fmla="*/ f41 1 1386934"/>
              <a:gd name="f60" fmla="*/ f42 1 1385343"/>
              <a:gd name="f61" fmla="*/ f43 1 1386934"/>
              <a:gd name="f62" fmla="*/ f44 1 1385343"/>
              <a:gd name="f63" fmla="+- f45 0 f1"/>
              <a:gd name="f64" fmla="+- f46 0 f1"/>
              <a:gd name="f65" fmla="+- f47 0 f1"/>
              <a:gd name="f66" fmla="+- f48 0 f1"/>
              <a:gd name="f67" fmla="*/ f49 1 f29"/>
              <a:gd name="f68" fmla="*/ f50 1 f30"/>
              <a:gd name="f69" fmla="*/ f51 1 f29"/>
              <a:gd name="f70" fmla="*/ f52 1 f30"/>
              <a:gd name="f71" fmla="*/ f53 1 f30"/>
              <a:gd name="f72" fmla="*/ f54 1 f29"/>
              <a:gd name="f73" fmla="*/ f55 1 f29"/>
              <a:gd name="f74" fmla="*/ f56 1 f30"/>
              <a:gd name="f75" fmla="*/ f57 1 f30"/>
              <a:gd name="f76" fmla="*/ f58 1 f29"/>
              <a:gd name="f77" fmla="*/ f59 1 f29"/>
              <a:gd name="f78" fmla="*/ f61 1 f29"/>
              <a:gd name="f79" fmla="*/ f60 1 f30"/>
              <a:gd name="f80" fmla="*/ f62 1 f30"/>
              <a:gd name="f81" fmla="*/ f77 f21 1"/>
              <a:gd name="f82" fmla="*/ f78 f21 1"/>
              <a:gd name="f83" fmla="*/ f80 f22 1"/>
              <a:gd name="f84" fmla="*/ f79 f22 1"/>
              <a:gd name="f85" fmla="*/ f67 f21 1"/>
              <a:gd name="f86" fmla="*/ f68 f22 1"/>
              <a:gd name="f87" fmla="*/ f69 f21 1"/>
              <a:gd name="f88" fmla="*/ f70 f22 1"/>
              <a:gd name="f89" fmla="*/ f71 f22 1"/>
              <a:gd name="f90" fmla="*/ f72 f21 1"/>
              <a:gd name="f91" fmla="*/ f73 f21 1"/>
              <a:gd name="f92" fmla="*/ f74 f22 1"/>
              <a:gd name="f93" fmla="*/ f75 f22 1"/>
              <a:gd name="f94" fmla="*/ f76 f21 1"/>
            </a:gdLst>
            <a:ahLst/>
            <a:cxnLst>
              <a:cxn ang="3cd4">
                <a:pos x="hc" y="t"/>
              </a:cxn>
              <a:cxn ang="0">
                <a:pos x="r" y="vc"/>
              </a:cxn>
              <a:cxn ang="cd4">
                <a:pos x="hc" y="b"/>
              </a:cxn>
              <a:cxn ang="cd2">
                <a:pos x="l" y="vc"/>
              </a:cxn>
              <a:cxn ang="f63">
                <a:pos x="f85" y="f86"/>
              </a:cxn>
              <a:cxn ang="f64">
                <a:pos x="f87" y="f88"/>
              </a:cxn>
              <a:cxn ang="f65">
                <a:pos x="f85" y="f89"/>
              </a:cxn>
              <a:cxn ang="f66">
                <a:pos x="f90" y="f88"/>
              </a:cxn>
              <a:cxn ang="f63">
                <a:pos x="f91" y="f92"/>
              </a:cxn>
              <a:cxn ang="f65">
                <a:pos x="f91" y="f93"/>
              </a:cxn>
              <a:cxn ang="f65">
                <a:pos x="f94" y="f93"/>
              </a:cxn>
              <a:cxn ang="f63">
                <a:pos x="f94" y="f92"/>
              </a:cxn>
            </a:cxnLst>
            <a:rect l="f81" t="f84" r="f82" b="f83"/>
            <a:pathLst>
              <a:path w="1386934" h="1385343">
                <a:moveTo>
                  <a:pt x="f5" y="f8"/>
                </a:moveTo>
                <a:lnTo>
                  <a:pt x="f5" y="f9"/>
                </a:lnTo>
                <a:cubicBezTo>
                  <a:pt x="f5" y="f10"/>
                  <a:pt x="f11" y="f12"/>
                  <a:pt x="f13" y="f12"/>
                </a:cubicBezTo>
                <a:cubicBezTo>
                  <a:pt x="f14" y="f12"/>
                  <a:pt x="f6" y="f10"/>
                  <a:pt x="f6" y="f8"/>
                </a:cubicBezTo>
                <a:cubicBezTo>
                  <a:pt x="f6" y="f15"/>
                  <a:pt x="f14" y="f5"/>
                  <a:pt x="f13" y="f5"/>
                </a:cubicBezTo>
                <a:cubicBezTo>
                  <a:pt x="f11" y="f16"/>
                  <a:pt x="f5" y="f15"/>
                  <a:pt x="f5" y="f9"/>
                </a:cubicBezTo>
                <a:lnTo>
                  <a:pt x="f5" y="f8"/>
                </a:lnTo>
                <a:close/>
              </a:path>
            </a:pathLst>
          </a:custGeom>
          <a:solidFill>
            <a:srgbClr val="FFC000"/>
          </a:solidFill>
          <a:ln w="25402" cap="flat">
            <a:solidFill>
              <a:srgbClr val="FFFFEB"/>
            </a:solidFill>
            <a:prstDash val="solid"/>
            <a:round/>
          </a:ln>
        </p:spPr>
        <p:txBody>
          <a:bodyPr vert="horz" wrap="square" lIns="108786" tIns="54397" rIns="108786" bIns="54397"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4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pitchFamily="34"/>
              </a:rPr>
              <a:t>言語型</a:t>
            </a:r>
          </a:p>
        </p:txBody>
      </p:sp>
      <p:sp>
        <p:nvSpPr>
          <p:cNvPr id="12" name="Google Shape;627;p68"/>
          <p:cNvSpPr/>
          <p:nvPr/>
        </p:nvSpPr>
        <p:spPr>
          <a:xfrm>
            <a:off x="6204350" y="4618433"/>
            <a:ext cx="2081210" cy="2078833"/>
          </a:xfrm>
          <a:custGeom>
            <a:avLst/>
            <a:gdLst>
              <a:gd name="f0" fmla="val 10800000"/>
              <a:gd name="f1" fmla="val 5400000"/>
              <a:gd name="f2" fmla="val 180"/>
              <a:gd name="f3" fmla="val w"/>
              <a:gd name="f4" fmla="val h"/>
              <a:gd name="f5" fmla="val 0"/>
              <a:gd name="f6" fmla="val 1387475"/>
              <a:gd name="f7" fmla="val 1385888"/>
              <a:gd name="f8" fmla="val 692944"/>
              <a:gd name="f9" fmla="val 1075646"/>
              <a:gd name="f10" fmla="val 310597"/>
              <a:gd name="f11" fmla="val 693738"/>
              <a:gd name="f12" fmla="val 1076878"/>
              <a:gd name="f13" fmla="val 1387476"/>
              <a:gd name="f14" fmla="val 310241"/>
              <a:gd name="f15" fmla="val 692943"/>
              <a:gd name="f16" fmla="+- 0 0 -360"/>
              <a:gd name="f17" fmla="+- 0 0 -90"/>
              <a:gd name="f18" fmla="+- 0 0 -180"/>
              <a:gd name="f19" fmla="+- 0 0 -270"/>
              <a:gd name="f20" fmla="*/ f3 1 1387475"/>
              <a:gd name="f21" fmla="*/ f4 1 1385888"/>
              <a:gd name="f22" fmla="+- f7 0 f5"/>
              <a:gd name="f23" fmla="+- f6 0 f5"/>
              <a:gd name="f24" fmla="*/ f16 f0 1"/>
              <a:gd name="f25" fmla="*/ f17 f0 1"/>
              <a:gd name="f26" fmla="*/ f18 f0 1"/>
              <a:gd name="f27" fmla="*/ f19 f0 1"/>
              <a:gd name="f28" fmla="*/ f23 1 1387475"/>
              <a:gd name="f29" fmla="*/ f22 1 1385888"/>
              <a:gd name="f30" fmla="*/ 693738 f23 1"/>
              <a:gd name="f31" fmla="*/ 0 f22 1"/>
              <a:gd name="f32" fmla="*/ 1387475 f23 1"/>
              <a:gd name="f33" fmla="*/ 692944 f22 1"/>
              <a:gd name="f34" fmla="*/ 1385888 f22 1"/>
              <a:gd name="f35" fmla="*/ 0 f23 1"/>
              <a:gd name="f36" fmla="*/ 203191 f23 1"/>
              <a:gd name="f37" fmla="*/ 202959 f22 1"/>
              <a:gd name="f38" fmla="*/ 1182929 f22 1"/>
              <a:gd name="f39" fmla="*/ 1184284 f23 1"/>
              <a:gd name="f40" fmla="*/ f24 1 f2"/>
              <a:gd name="f41" fmla="*/ f25 1 f2"/>
              <a:gd name="f42" fmla="*/ f26 1 f2"/>
              <a:gd name="f43" fmla="*/ f27 1 f2"/>
              <a:gd name="f44" fmla="*/ f30 1 1387475"/>
              <a:gd name="f45" fmla="*/ f31 1 1385888"/>
              <a:gd name="f46" fmla="*/ f32 1 1387475"/>
              <a:gd name="f47" fmla="*/ f33 1 1385888"/>
              <a:gd name="f48" fmla="*/ f34 1 1385888"/>
              <a:gd name="f49" fmla="*/ f35 1 1387475"/>
              <a:gd name="f50" fmla="*/ f36 1 1387475"/>
              <a:gd name="f51" fmla="*/ f37 1 1385888"/>
              <a:gd name="f52" fmla="*/ f38 1 1385888"/>
              <a:gd name="f53" fmla="*/ f39 1 1387475"/>
              <a:gd name="f54" fmla="+- f40 0 f1"/>
              <a:gd name="f55" fmla="+- f41 0 f1"/>
              <a:gd name="f56" fmla="+- f42 0 f1"/>
              <a:gd name="f57" fmla="+- f43 0 f1"/>
              <a:gd name="f58" fmla="*/ f44 1 f28"/>
              <a:gd name="f59" fmla="*/ f45 1 f29"/>
              <a:gd name="f60" fmla="*/ f46 1 f28"/>
              <a:gd name="f61" fmla="*/ f47 1 f29"/>
              <a:gd name="f62" fmla="*/ f48 1 f29"/>
              <a:gd name="f63" fmla="*/ f49 1 f28"/>
              <a:gd name="f64" fmla="*/ f50 1 f28"/>
              <a:gd name="f65" fmla="*/ f51 1 f29"/>
              <a:gd name="f66" fmla="*/ f52 1 f29"/>
              <a:gd name="f67" fmla="*/ f53 1 f28"/>
              <a:gd name="f68" fmla="*/ f64 f20 1"/>
              <a:gd name="f69" fmla="*/ f67 f20 1"/>
              <a:gd name="f70" fmla="*/ f66 f21 1"/>
              <a:gd name="f71" fmla="*/ f65 f21 1"/>
              <a:gd name="f72" fmla="*/ f58 f20 1"/>
              <a:gd name="f73" fmla="*/ f59 f21 1"/>
              <a:gd name="f74" fmla="*/ f60 f20 1"/>
              <a:gd name="f75" fmla="*/ f61 f21 1"/>
              <a:gd name="f76" fmla="*/ f62 f21 1"/>
              <a:gd name="f77" fmla="*/ f63 f20 1"/>
            </a:gdLst>
            <a:ahLst/>
            <a:cxnLst>
              <a:cxn ang="3cd4">
                <a:pos x="hc" y="t"/>
              </a:cxn>
              <a:cxn ang="0">
                <a:pos x="r" y="vc"/>
              </a:cxn>
              <a:cxn ang="cd4">
                <a:pos x="hc" y="b"/>
              </a:cxn>
              <a:cxn ang="cd2">
                <a:pos x="l" y="vc"/>
              </a:cxn>
              <a:cxn ang="f54">
                <a:pos x="f72" y="f73"/>
              </a:cxn>
              <a:cxn ang="f55">
                <a:pos x="f74" y="f75"/>
              </a:cxn>
              <a:cxn ang="f56">
                <a:pos x="f72" y="f76"/>
              </a:cxn>
              <a:cxn ang="f57">
                <a:pos x="f77" y="f75"/>
              </a:cxn>
              <a:cxn ang="f54">
                <a:pos x="f68" y="f71"/>
              </a:cxn>
              <a:cxn ang="f56">
                <a:pos x="f68" y="f70"/>
              </a:cxn>
              <a:cxn ang="f56">
                <a:pos x="f69" y="f70"/>
              </a:cxn>
              <a:cxn ang="f54">
                <a:pos x="f69" y="f71"/>
              </a:cxn>
            </a:cxnLst>
            <a:rect l="f68" t="f71" r="f69" b="f70"/>
            <a:pathLst>
              <a:path w="1387475" h="1385888">
                <a:moveTo>
                  <a:pt x="f5" y="f8"/>
                </a:moveTo>
                <a:lnTo>
                  <a:pt x="f5" y="f8"/>
                </a:lnTo>
                <a:cubicBezTo>
                  <a:pt x="f5" y="f9"/>
                  <a:pt x="f10" y="f7"/>
                  <a:pt x="f11" y="f7"/>
                </a:cubicBezTo>
                <a:cubicBezTo>
                  <a:pt x="f12" y="f7"/>
                  <a:pt x="f13" y="f9"/>
                  <a:pt x="f13" y="f8"/>
                </a:cubicBezTo>
                <a:cubicBezTo>
                  <a:pt x="f13" y="f14"/>
                  <a:pt x="f12" y="f5"/>
                  <a:pt x="f11" y="f5"/>
                </a:cubicBezTo>
                <a:cubicBezTo>
                  <a:pt x="f10" y="f5"/>
                  <a:pt x="f5" y="f14"/>
                  <a:pt x="f5" y="f15"/>
                </a:cubicBezTo>
                <a:lnTo>
                  <a:pt x="f5" y="f8"/>
                </a:lnTo>
                <a:close/>
              </a:path>
            </a:pathLst>
          </a:custGeom>
          <a:solidFill>
            <a:srgbClr val="FFFFFF"/>
          </a:solidFill>
          <a:ln w="25402" cap="flat">
            <a:solidFill>
              <a:srgbClr val="FFFFEB"/>
            </a:solidFill>
            <a:prstDash val="solid"/>
            <a:round/>
          </a:ln>
        </p:spPr>
        <p:txBody>
          <a:bodyPr vert="horz" wrap="square" lIns="108786" tIns="54397" rIns="108786" bIns="54397"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4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pitchFamily="34"/>
              </a:rPr>
              <a:t>肢體型</a:t>
            </a:r>
          </a:p>
        </p:txBody>
      </p:sp>
      <p:sp>
        <p:nvSpPr>
          <p:cNvPr id="13" name="Google Shape;628;p68"/>
          <p:cNvSpPr/>
          <p:nvPr/>
        </p:nvSpPr>
        <p:spPr>
          <a:xfrm>
            <a:off x="9698830" y="4533896"/>
            <a:ext cx="2083597" cy="2078833"/>
          </a:xfrm>
          <a:custGeom>
            <a:avLst/>
            <a:gdLst>
              <a:gd name="f0" fmla="val 10800000"/>
              <a:gd name="f1" fmla="val 5400000"/>
              <a:gd name="f2" fmla="val 180"/>
              <a:gd name="f3" fmla="val w"/>
              <a:gd name="f4" fmla="val h"/>
              <a:gd name="f5" fmla="val 0"/>
              <a:gd name="f6" fmla="val 1388516"/>
              <a:gd name="f7" fmla="val 1385343"/>
              <a:gd name="f8" fmla="val 692671"/>
              <a:gd name="f9" fmla="val 692670"/>
              <a:gd name="f10" fmla="val 1075222"/>
              <a:gd name="f11" fmla="val 310829"/>
              <a:gd name="f12" fmla="val 1385342"/>
              <a:gd name="f13" fmla="val 694258"/>
              <a:gd name="f14" fmla="val 1077686"/>
              <a:gd name="f15" fmla="val 310119"/>
              <a:gd name="f16" fmla="+- 0 0 1"/>
              <a:gd name="f17" fmla="+- 0 0 -360"/>
              <a:gd name="f18" fmla="+- 0 0 -90"/>
              <a:gd name="f19" fmla="+- 0 0 -180"/>
              <a:gd name="f20" fmla="+- 0 0 -270"/>
              <a:gd name="f21" fmla="*/ f3 1 1388516"/>
              <a:gd name="f22" fmla="*/ f4 1 1385343"/>
              <a:gd name="f23" fmla="+- f7 0 f5"/>
              <a:gd name="f24" fmla="+- f6 0 f5"/>
              <a:gd name="f25" fmla="*/ f17 f0 1"/>
              <a:gd name="f26" fmla="*/ f18 f0 1"/>
              <a:gd name="f27" fmla="*/ f19 f0 1"/>
              <a:gd name="f28" fmla="*/ f20 f0 1"/>
              <a:gd name="f29" fmla="*/ f24 1 1388516"/>
              <a:gd name="f30" fmla="*/ f23 1 1385343"/>
              <a:gd name="f31" fmla="*/ 695077 f24 1"/>
              <a:gd name="f32" fmla="*/ 0 f23 1"/>
              <a:gd name="f33" fmla="*/ 1390154 f24 1"/>
              <a:gd name="f34" fmla="*/ 693491 f23 1"/>
              <a:gd name="f35" fmla="*/ 1386978 f23 1"/>
              <a:gd name="f36" fmla="*/ 0 f24 1"/>
              <a:gd name="f37" fmla="*/ 203583 f24 1"/>
              <a:gd name="f38" fmla="*/ 203119 f23 1"/>
              <a:gd name="f39" fmla="*/ 1183860 f23 1"/>
              <a:gd name="f40" fmla="*/ 1186571 f24 1"/>
              <a:gd name="f41" fmla="*/ 203343 f24 1"/>
              <a:gd name="f42" fmla="*/ 202879 f23 1"/>
              <a:gd name="f43" fmla="*/ 1185173 f24 1"/>
              <a:gd name="f44" fmla="*/ 1182464 f23 1"/>
              <a:gd name="f45" fmla="*/ f25 1 f2"/>
              <a:gd name="f46" fmla="*/ f26 1 f2"/>
              <a:gd name="f47" fmla="*/ f27 1 f2"/>
              <a:gd name="f48" fmla="*/ f28 1 f2"/>
              <a:gd name="f49" fmla="*/ f31 1 1388516"/>
              <a:gd name="f50" fmla="*/ f32 1 1385343"/>
              <a:gd name="f51" fmla="*/ f33 1 1388516"/>
              <a:gd name="f52" fmla="*/ f34 1 1385343"/>
              <a:gd name="f53" fmla="*/ f35 1 1385343"/>
              <a:gd name="f54" fmla="*/ f36 1 1388516"/>
              <a:gd name="f55" fmla="*/ f37 1 1388516"/>
              <a:gd name="f56" fmla="*/ f38 1 1385343"/>
              <a:gd name="f57" fmla="*/ f39 1 1385343"/>
              <a:gd name="f58" fmla="*/ f40 1 1388516"/>
              <a:gd name="f59" fmla="*/ f41 1 1388516"/>
              <a:gd name="f60" fmla="*/ f42 1 1385343"/>
              <a:gd name="f61" fmla="*/ f43 1 1388516"/>
              <a:gd name="f62" fmla="*/ f44 1 1385343"/>
              <a:gd name="f63" fmla="+- f45 0 f1"/>
              <a:gd name="f64" fmla="+- f46 0 f1"/>
              <a:gd name="f65" fmla="+- f47 0 f1"/>
              <a:gd name="f66" fmla="+- f48 0 f1"/>
              <a:gd name="f67" fmla="*/ f49 1 f29"/>
              <a:gd name="f68" fmla="*/ f50 1 f30"/>
              <a:gd name="f69" fmla="*/ f51 1 f29"/>
              <a:gd name="f70" fmla="*/ f52 1 f30"/>
              <a:gd name="f71" fmla="*/ f53 1 f30"/>
              <a:gd name="f72" fmla="*/ f54 1 f29"/>
              <a:gd name="f73" fmla="*/ f55 1 f29"/>
              <a:gd name="f74" fmla="*/ f56 1 f30"/>
              <a:gd name="f75" fmla="*/ f57 1 f30"/>
              <a:gd name="f76" fmla="*/ f58 1 f29"/>
              <a:gd name="f77" fmla="*/ f59 1 f29"/>
              <a:gd name="f78" fmla="*/ f61 1 f29"/>
              <a:gd name="f79" fmla="*/ f60 1 f30"/>
              <a:gd name="f80" fmla="*/ f62 1 f30"/>
              <a:gd name="f81" fmla="*/ f77 f21 1"/>
              <a:gd name="f82" fmla="*/ f78 f21 1"/>
              <a:gd name="f83" fmla="*/ f80 f22 1"/>
              <a:gd name="f84" fmla="*/ f79 f22 1"/>
              <a:gd name="f85" fmla="*/ f67 f21 1"/>
              <a:gd name="f86" fmla="*/ f68 f22 1"/>
              <a:gd name="f87" fmla="*/ f69 f21 1"/>
              <a:gd name="f88" fmla="*/ f70 f22 1"/>
              <a:gd name="f89" fmla="*/ f71 f22 1"/>
              <a:gd name="f90" fmla="*/ f72 f21 1"/>
              <a:gd name="f91" fmla="*/ f73 f21 1"/>
              <a:gd name="f92" fmla="*/ f74 f22 1"/>
              <a:gd name="f93" fmla="*/ f75 f22 1"/>
              <a:gd name="f94" fmla="*/ f76 f21 1"/>
            </a:gdLst>
            <a:ahLst/>
            <a:cxnLst>
              <a:cxn ang="3cd4">
                <a:pos x="hc" y="t"/>
              </a:cxn>
              <a:cxn ang="0">
                <a:pos x="r" y="vc"/>
              </a:cxn>
              <a:cxn ang="cd4">
                <a:pos x="hc" y="b"/>
              </a:cxn>
              <a:cxn ang="cd2">
                <a:pos x="l" y="vc"/>
              </a:cxn>
              <a:cxn ang="f63">
                <a:pos x="f85" y="f86"/>
              </a:cxn>
              <a:cxn ang="f64">
                <a:pos x="f87" y="f88"/>
              </a:cxn>
              <a:cxn ang="f65">
                <a:pos x="f85" y="f89"/>
              </a:cxn>
              <a:cxn ang="f66">
                <a:pos x="f90" y="f88"/>
              </a:cxn>
              <a:cxn ang="f63">
                <a:pos x="f91" y="f92"/>
              </a:cxn>
              <a:cxn ang="f65">
                <a:pos x="f91" y="f93"/>
              </a:cxn>
              <a:cxn ang="f65">
                <a:pos x="f94" y="f93"/>
              </a:cxn>
              <a:cxn ang="f63">
                <a:pos x="f94" y="f92"/>
              </a:cxn>
            </a:cxnLst>
            <a:rect l="f81" t="f84" r="f82" b="f83"/>
            <a:pathLst>
              <a:path w="1388516" h="1385343">
                <a:moveTo>
                  <a:pt x="f5" y="f8"/>
                </a:moveTo>
                <a:lnTo>
                  <a:pt x="f5" y="f9"/>
                </a:lnTo>
                <a:cubicBezTo>
                  <a:pt x="f5" y="f10"/>
                  <a:pt x="f11" y="f12"/>
                  <a:pt x="f13" y="f12"/>
                </a:cubicBezTo>
                <a:cubicBezTo>
                  <a:pt x="f14" y="f12"/>
                  <a:pt x="f6" y="f10"/>
                  <a:pt x="f6" y="f8"/>
                </a:cubicBezTo>
                <a:cubicBezTo>
                  <a:pt x="f6" y="f15"/>
                  <a:pt x="f14" y="f5"/>
                  <a:pt x="f13" y="f5"/>
                </a:cubicBezTo>
                <a:cubicBezTo>
                  <a:pt x="f11" y="f16"/>
                  <a:pt x="f5" y="f15"/>
                  <a:pt x="f5" y="f9"/>
                </a:cubicBezTo>
                <a:lnTo>
                  <a:pt x="f5" y="f8"/>
                </a:lnTo>
                <a:close/>
              </a:path>
            </a:pathLst>
          </a:custGeom>
          <a:solidFill>
            <a:srgbClr val="FFC000"/>
          </a:solidFill>
          <a:ln w="25402" cap="flat">
            <a:solidFill>
              <a:srgbClr val="FFFFEB"/>
            </a:solidFill>
            <a:prstDash val="solid"/>
            <a:round/>
          </a:ln>
        </p:spPr>
        <p:txBody>
          <a:bodyPr vert="horz" wrap="square" lIns="108786" tIns="54397" rIns="108786" bIns="54397"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4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pitchFamily="34"/>
              </a:rPr>
              <a:t>視覺</a:t>
            </a:r>
            <a:r>
              <a:rPr lang="zh-TW" altLang="en-US" sz="44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pitchFamily="34"/>
              </a:rPr>
              <a:t>型</a:t>
            </a:r>
            <a:endParaRPr lang="en-US" sz="44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pitchFamily="34"/>
            </a:endParaRPr>
          </a:p>
        </p:txBody>
      </p:sp>
      <p:sp>
        <p:nvSpPr>
          <p:cNvPr id="14" name="Google Shape;629;p68"/>
          <p:cNvSpPr/>
          <p:nvPr/>
        </p:nvSpPr>
        <p:spPr>
          <a:xfrm>
            <a:off x="13257611" y="4618433"/>
            <a:ext cx="2081210" cy="2043117"/>
          </a:xfrm>
          <a:custGeom>
            <a:avLst/>
            <a:gdLst>
              <a:gd name="f0" fmla="val 10800000"/>
              <a:gd name="f1" fmla="val 5400000"/>
              <a:gd name="f2" fmla="val 180"/>
              <a:gd name="f3" fmla="val w"/>
              <a:gd name="f4" fmla="val h"/>
              <a:gd name="f5" fmla="val 0"/>
              <a:gd name="f6" fmla="val 1388516"/>
              <a:gd name="f7" fmla="val 1047344"/>
              <a:gd name="f8" fmla="val 523672"/>
              <a:gd name="f9" fmla="val 523671"/>
              <a:gd name="f10" fmla="val 812888"/>
              <a:gd name="f11" fmla="val 310829"/>
              <a:gd name="f12" fmla="val 694258"/>
              <a:gd name="f13" fmla="val 1077686"/>
              <a:gd name="f14" fmla="val 234455"/>
              <a:gd name="f15" fmla="+- 0 0 1"/>
              <a:gd name="f16" fmla="+- 0 0 -360"/>
              <a:gd name="f17" fmla="+- 0 0 -90"/>
              <a:gd name="f18" fmla="+- 0 0 -180"/>
              <a:gd name="f19" fmla="+- 0 0 -270"/>
              <a:gd name="f20" fmla="*/ f3 1 1388516"/>
              <a:gd name="f21" fmla="*/ f4 1 1047344"/>
              <a:gd name="f22" fmla="+- f7 0 f5"/>
              <a:gd name="f23" fmla="+- f6 0 f5"/>
              <a:gd name="f24" fmla="*/ f16 f0 1"/>
              <a:gd name="f25" fmla="*/ f17 f0 1"/>
              <a:gd name="f26" fmla="*/ f18 f0 1"/>
              <a:gd name="f27" fmla="*/ f19 f0 1"/>
              <a:gd name="f28" fmla="*/ f23 1 1388516"/>
              <a:gd name="f29" fmla="*/ f22 1 1047344"/>
              <a:gd name="f30" fmla="*/ 692698 f23 1"/>
              <a:gd name="f31" fmla="*/ 0 f22 1"/>
              <a:gd name="f32" fmla="*/ 1385396 f23 1"/>
              <a:gd name="f33" fmla="*/ 524281 f22 1"/>
              <a:gd name="f34" fmla="*/ 1048562 f22 1"/>
              <a:gd name="f35" fmla="*/ 0 f23 1"/>
              <a:gd name="f36" fmla="*/ 202887 f23 1"/>
              <a:gd name="f37" fmla="*/ 153558 f22 1"/>
              <a:gd name="f38" fmla="*/ 895005 f22 1"/>
              <a:gd name="f39" fmla="*/ 1182509 f23 1"/>
              <a:gd name="f40" fmla="*/ 203343 f23 1"/>
              <a:gd name="f41" fmla="*/ 153380 f22 1"/>
              <a:gd name="f42" fmla="*/ 1185173 f23 1"/>
              <a:gd name="f43" fmla="*/ 893964 f22 1"/>
              <a:gd name="f44" fmla="*/ f24 1 f2"/>
              <a:gd name="f45" fmla="*/ f25 1 f2"/>
              <a:gd name="f46" fmla="*/ f26 1 f2"/>
              <a:gd name="f47" fmla="*/ f27 1 f2"/>
              <a:gd name="f48" fmla="*/ f30 1 1388516"/>
              <a:gd name="f49" fmla="*/ f31 1 1047344"/>
              <a:gd name="f50" fmla="*/ f32 1 1388516"/>
              <a:gd name="f51" fmla="*/ f33 1 1047344"/>
              <a:gd name="f52" fmla="*/ f34 1 1047344"/>
              <a:gd name="f53" fmla="*/ f35 1 1388516"/>
              <a:gd name="f54" fmla="*/ f36 1 1388516"/>
              <a:gd name="f55" fmla="*/ f37 1 1047344"/>
              <a:gd name="f56" fmla="*/ f38 1 1047344"/>
              <a:gd name="f57" fmla="*/ f39 1 1388516"/>
              <a:gd name="f58" fmla="*/ f40 1 1388516"/>
              <a:gd name="f59" fmla="*/ f41 1 1047344"/>
              <a:gd name="f60" fmla="*/ f42 1 1388516"/>
              <a:gd name="f61" fmla="*/ f43 1 1047344"/>
              <a:gd name="f62" fmla="+- f44 0 f1"/>
              <a:gd name="f63" fmla="+- f45 0 f1"/>
              <a:gd name="f64" fmla="+- f46 0 f1"/>
              <a:gd name="f65" fmla="+- f47 0 f1"/>
              <a:gd name="f66" fmla="*/ f48 1 f28"/>
              <a:gd name="f67" fmla="*/ f49 1 f29"/>
              <a:gd name="f68" fmla="*/ f50 1 f28"/>
              <a:gd name="f69" fmla="*/ f51 1 f29"/>
              <a:gd name="f70" fmla="*/ f52 1 f29"/>
              <a:gd name="f71" fmla="*/ f53 1 f28"/>
              <a:gd name="f72" fmla="*/ f54 1 f28"/>
              <a:gd name="f73" fmla="*/ f55 1 f29"/>
              <a:gd name="f74" fmla="*/ f56 1 f29"/>
              <a:gd name="f75" fmla="*/ f57 1 f28"/>
              <a:gd name="f76" fmla="*/ f58 1 f28"/>
              <a:gd name="f77" fmla="*/ f60 1 f28"/>
              <a:gd name="f78" fmla="*/ f59 1 f29"/>
              <a:gd name="f79" fmla="*/ f61 1 f29"/>
              <a:gd name="f80" fmla="*/ f76 f20 1"/>
              <a:gd name="f81" fmla="*/ f77 f20 1"/>
              <a:gd name="f82" fmla="*/ f79 f21 1"/>
              <a:gd name="f83" fmla="*/ f78 f21 1"/>
              <a:gd name="f84" fmla="*/ f66 f20 1"/>
              <a:gd name="f85" fmla="*/ f67 f21 1"/>
              <a:gd name="f86" fmla="*/ f68 f20 1"/>
              <a:gd name="f87" fmla="*/ f69 f21 1"/>
              <a:gd name="f88" fmla="*/ f70 f21 1"/>
              <a:gd name="f89" fmla="*/ f71 f20 1"/>
              <a:gd name="f90" fmla="*/ f72 f20 1"/>
              <a:gd name="f91" fmla="*/ f73 f21 1"/>
              <a:gd name="f92" fmla="*/ f74 f21 1"/>
              <a:gd name="f93" fmla="*/ f75 f20 1"/>
            </a:gdLst>
            <a:ahLst/>
            <a:cxnLst>
              <a:cxn ang="3cd4">
                <a:pos x="hc" y="t"/>
              </a:cxn>
              <a:cxn ang="0">
                <a:pos x="r" y="vc"/>
              </a:cxn>
              <a:cxn ang="cd4">
                <a:pos x="hc" y="b"/>
              </a:cxn>
              <a:cxn ang="cd2">
                <a:pos x="l" y="vc"/>
              </a:cxn>
              <a:cxn ang="f62">
                <a:pos x="f84" y="f85"/>
              </a:cxn>
              <a:cxn ang="f63">
                <a:pos x="f86" y="f87"/>
              </a:cxn>
              <a:cxn ang="f64">
                <a:pos x="f84" y="f88"/>
              </a:cxn>
              <a:cxn ang="f65">
                <a:pos x="f89" y="f87"/>
              </a:cxn>
              <a:cxn ang="f62">
                <a:pos x="f90" y="f91"/>
              </a:cxn>
              <a:cxn ang="f64">
                <a:pos x="f90" y="f92"/>
              </a:cxn>
              <a:cxn ang="f64">
                <a:pos x="f93" y="f92"/>
              </a:cxn>
              <a:cxn ang="f62">
                <a:pos x="f93" y="f91"/>
              </a:cxn>
            </a:cxnLst>
            <a:rect l="f80" t="f83" r="f81" b="f82"/>
            <a:pathLst>
              <a:path w="1388516" h="1047344">
                <a:moveTo>
                  <a:pt x="f5" y="f8"/>
                </a:moveTo>
                <a:lnTo>
                  <a:pt x="f5" y="f9"/>
                </a:lnTo>
                <a:cubicBezTo>
                  <a:pt x="f5" y="f10"/>
                  <a:pt x="f11" y="f7"/>
                  <a:pt x="f12" y="f7"/>
                </a:cubicBezTo>
                <a:cubicBezTo>
                  <a:pt x="f13" y="f7"/>
                  <a:pt x="f6" y="f10"/>
                  <a:pt x="f6" y="f8"/>
                </a:cubicBezTo>
                <a:cubicBezTo>
                  <a:pt x="f6" y="f14"/>
                  <a:pt x="f13" y="f5"/>
                  <a:pt x="f12" y="f5"/>
                </a:cubicBezTo>
                <a:cubicBezTo>
                  <a:pt x="f11" y="f15"/>
                  <a:pt x="f5" y="f14"/>
                  <a:pt x="f5" y="f9"/>
                </a:cubicBezTo>
                <a:lnTo>
                  <a:pt x="f5" y="f8"/>
                </a:lnTo>
                <a:close/>
              </a:path>
            </a:pathLst>
          </a:custGeom>
          <a:solidFill>
            <a:srgbClr val="FFFFFF"/>
          </a:solidFill>
          <a:ln w="25402" cap="flat">
            <a:solidFill>
              <a:srgbClr val="FFFFEB"/>
            </a:solidFill>
            <a:prstDash val="solid"/>
            <a:round/>
          </a:ln>
        </p:spPr>
        <p:txBody>
          <a:bodyPr vert="horz" wrap="square" lIns="108786" tIns="54397" rIns="108786" bIns="54397"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altLang="en-US" sz="44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權勢型</a:t>
            </a:r>
            <a:endParaRPr lang="zh-TW" sz="44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p:txBody>
      </p:sp>
      <p:grpSp>
        <p:nvGrpSpPr>
          <p:cNvPr id="15" name="Google Shape;630;p68"/>
          <p:cNvGrpSpPr/>
          <p:nvPr/>
        </p:nvGrpSpPr>
        <p:grpSpPr>
          <a:xfrm>
            <a:off x="8313600" y="6588532"/>
            <a:ext cx="4854055" cy="1765391"/>
            <a:chOff x="8313600" y="6888961"/>
            <a:chExt cx="4854055" cy="1765391"/>
          </a:xfrm>
        </p:grpSpPr>
        <p:cxnSp>
          <p:nvCxnSpPr>
            <p:cNvPr id="16" name="Google Shape;631;p68"/>
            <p:cNvCxnSpPr/>
            <p:nvPr/>
          </p:nvCxnSpPr>
          <p:spPr>
            <a:xfrm>
              <a:off x="10755181" y="6888961"/>
              <a:ext cx="0" cy="646243"/>
            </a:xfrm>
            <a:prstGeom prst="straightConnector1">
              <a:avLst/>
            </a:prstGeom>
            <a:noFill/>
            <a:ln w="9528" cap="flat">
              <a:solidFill>
                <a:srgbClr val="FFBF00"/>
              </a:solidFill>
              <a:prstDash val="solid"/>
              <a:miter/>
            </a:ln>
          </p:spPr>
        </p:cxnSp>
        <p:cxnSp>
          <p:nvCxnSpPr>
            <p:cNvPr id="17" name="Google Shape;632;p68"/>
            <p:cNvCxnSpPr>
              <a:cxnSpLocks/>
            </p:cNvCxnSpPr>
            <p:nvPr/>
          </p:nvCxnSpPr>
          <p:spPr>
            <a:xfrm flipH="1">
              <a:off x="8432422" y="7560224"/>
              <a:ext cx="4546599" cy="0"/>
            </a:xfrm>
            <a:prstGeom prst="straightConnector1">
              <a:avLst/>
            </a:prstGeom>
            <a:noFill/>
            <a:ln w="9528" cap="flat">
              <a:solidFill>
                <a:srgbClr val="FFBF00"/>
              </a:solidFill>
              <a:prstDash val="solid"/>
              <a:miter/>
            </a:ln>
          </p:spPr>
        </p:cxnSp>
        <p:sp>
          <p:nvSpPr>
            <p:cNvPr id="18" name="Google Shape;633;p68"/>
            <p:cNvSpPr/>
            <p:nvPr/>
          </p:nvSpPr>
          <p:spPr>
            <a:xfrm>
              <a:off x="8313600" y="7585245"/>
              <a:ext cx="4854055" cy="1069107"/>
            </a:xfrm>
            <a:prstGeom prst="rect">
              <a:avLst/>
            </a:prstGeom>
            <a:noFill/>
            <a:ln cap="flat">
              <a:noFill/>
              <a:prstDash val="solid"/>
            </a:ln>
          </p:spPr>
          <p:txBody>
            <a:bodyPr vert="horz" wrap="square" lIns="108786" tIns="54397" rIns="108786" bIns="54397" anchor="t" anchorCtr="0" compatLnSpc="1">
              <a:noAutofit/>
            </a:bodyPr>
            <a:lstStyle/>
            <a:p>
              <a:pPr marL="0" marR="0" lvl="0" indent="0" algn="l" defTabSz="914400" rtl="0" fontAlgn="auto" hangingPunct="1">
                <a:lnSpc>
                  <a:spcPts val="3750"/>
                </a:lnSpc>
                <a:spcBef>
                  <a:spcPts val="0"/>
                </a:spcBef>
                <a:spcAft>
                  <a:spcPts val="0"/>
                </a:spcAft>
                <a:buNone/>
                <a:tabLst/>
                <a:defRPr sz="1800" b="0" i="0" u="none" strike="noStrike" kern="0" cap="none" spc="0" baseline="0">
                  <a:solidFill>
                    <a:srgbClr val="000000"/>
                  </a:solidFill>
                  <a:uFillTx/>
                </a:defRPr>
              </a:pPr>
              <a:r>
                <a:rPr lang="zh-TW" sz="4000" b="1" i="0" u="none" strike="noStrike" kern="1200" cap="none" spc="0" baseline="0" dirty="0">
                  <a:solidFill>
                    <a:srgbClr val="CCECFF"/>
                  </a:solidFill>
                  <a:uFillTx/>
                  <a:latin typeface="微軟正黑體" panose="020B0604030504040204" pitchFamily="34" charset="-120"/>
                  <a:ea typeface="微軟正黑體" panose="020B0604030504040204" pitchFamily="34" charset="-120"/>
                  <a:cs typeface="Arial" pitchFamily="34"/>
                </a:rPr>
                <a:t>展示或傳送裸露色情圖片、帶有貶抑任意性別意味的海報等，造成當事人不舒服。</a:t>
              </a:r>
              <a:endParaRPr lang="en-US" sz="4000" b="1" i="0" u="none" strike="noStrike" kern="1200" cap="none" spc="0" baseline="0" dirty="0">
                <a:solidFill>
                  <a:srgbClr val="CCECFF"/>
                </a:solidFill>
                <a:uFillTx/>
                <a:latin typeface="微軟正黑體" panose="020B0604030504040204" pitchFamily="34" charset="-120"/>
                <a:ea typeface="微軟正黑體" panose="020B0604030504040204" pitchFamily="34" charset="-120"/>
                <a:cs typeface="Arial" pitchFamily="34"/>
              </a:endParaRPr>
            </a:p>
          </p:txBody>
        </p:sp>
      </p:grpSp>
      <p:grpSp>
        <p:nvGrpSpPr>
          <p:cNvPr id="19" name="Google Shape;634;p68"/>
          <p:cNvGrpSpPr/>
          <p:nvPr/>
        </p:nvGrpSpPr>
        <p:grpSpPr>
          <a:xfrm>
            <a:off x="11207946" y="885620"/>
            <a:ext cx="6010604" cy="3390247"/>
            <a:chOff x="10833241" y="924099"/>
            <a:chExt cx="6010604" cy="3390247"/>
          </a:xfrm>
        </p:grpSpPr>
        <p:cxnSp>
          <p:nvCxnSpPr>
            <p:cNvPr id="20" name="Google Shape;635;p68"/>
            <p:cNvCxnSpPr>
              <a:cxnSpLocks/>
            </p:cNvCxnSpPr>
            <p:nvPr/>
          </p:nvCxnSpPr>
          <p:spPr>
            <a:xfrm>
              <a:off x="13923511" y="3554274"/>
              <a:ext cx="0" cy="760072"/>
            </a:xfrm>
            <a:prstGeom prst="straightConnector1">
              <a:avLst/>
            </a:prstGeom>
            <a:noFill/>
            <a:ln w="9528" cap="flat">
              <a:solidFill>
                <a:srgbClr val="FFBF00"/>
              </a:solidFill>
              <a:prstDash val="solid"/>
              <a:miter/>
            </a:ln>
          </p:spPr>
        </p:cxnSp>
        <p:cxnSp>
          <p:nvCxnSpPr>
            <p:cNvPr id="21" name="Google Shape;636;p68"/>
            <p:cNvCxnSpPr>
              <a:cxnSpLocks/>
            </p:cNvCxnSpPr>
            <p:nvPr/>
          </p:nvCxnSpPr>
          <p:spPr>
            <a:xfrm flipH="1">
              <a:off x="10918209" y="3455353"/>
              <a:ext cx="5871045" cy="0"/>
            </a:xfrm>
            <a:prstGeom prst="straightConnector1">
              <a:avLst/>
            </a:prstGeom>
            <a:noFill/>
            <a:ln w="9528" cap="flat">
              <a:solidFill>
                <a:srgbClr val="FFBF00"/>
              </a:solidFill>
              <a:prstDash val="solid"/>
              <a:miter/>
            </a:ln>
          </p:spPr>
        </p:cxnSp>
        <p:sp>
          <p:nvSpPr>
            <p:cNvPr id="22" name="Google Shape;637;p68"/>
            <p:cNvSpPr/>
            <p:nvPr/>
          </p:nvSpPr>
          <p:spPr>
            <a:xfrm>
              <a:off x="10833241" y="924099"/>
              <a:ext cx="6010604" cy="1416826"/>
            </a:xfrm>
            <a:prstGeom prst="rect">
              <a:avLst/>
            </a:prstGeom>
            <a:noFill/>
            <a:ln cap="flat">
              <a:noFill/>
              <a:prstDash val="solid"/>
            </a:ln>
          </p:spPr>
          <p:txBody>
            <a:bodyPr vert="horz" wrap="square" lIns="108786" tIns="54397" rIns="108786" bIns="54397" anchor="t" anchorCtr="0" compatLnSpc="1">
              <a:noAutofit/>
            </a:bodyPr>
            <a:lstStyle/>
            <a:p>
              <a:pPr lvl="0">
                <a:lnSpc>
                  <a:spcPts val="3750"/>
                </a:lnSpc>
                <a:defRPr sz="1800" b="0" i="0" u="none" strike="noStrike" kern="0" cap="none" spc="0" baseline="0">
                  <a:solidFill>
                    <a:srgbClr val="000000"/>
                  </a:solidFill>
                  <a:uFillTx/>
                </a:defRPr>
              </a:pPr>
              <a:r>
                <a:rPr lang="zh-TW" altLang="en-US" sz="4000" b="1" dirty="0">
                  <a:solidFill>
                    <a:srgbClr val="CCFFCC"/>
                  </a:solidFill>
                  <a:latin typeface="微軟正黑體" panose="020B0604030504040204" pitchFamily="34" charset="-120"/>
                  <a:ea typeface="微軟正黑體" panose="020B0604030504040204" pitchFamily="34" charset="-120"/>
                </a:rPr>
                <a:t>對於因教育、訓練、醫療、公務、業務、求職或其他相類關係受自己監督、照護、指導之人，利用權勢或機會為性騷擾</a:t>
              </a:r>
              <a:endParaRPr lang="en-US" altLang="zh-TW" sz="4000" b="1" dirty="0">
                <a:solidFill>
                  <a:srgbClr val="CCFFCC"/>
                </a:solidFill>
                <a:latin typeface="微軟正黑體" panose="020B0604030504040204" pitchFamily="34" charset="-120"/>
                <a:ea typeface="微軟正黑體" panose="020B0604030504040204" pitchFamily="34" charset="-120"/>
              </a:endParaRPr>
            </a:p>
          </p:txBody>
        </p:sp>
      </p:grpSp>
      <p:sp>
        <p:nvSpPr>
          <p:cNvPr id="23" name="標題 2"/>
          <p:cNvSpPr txBox="1">
            <a:spLocks noGrp="1"/>
          </p:cNvSpPr>
          <p:nvPr>
            <p:ph type="title"/>
          </p:nvPr>
        </p:nvSpPr>
        <p:spPr>
          <a:xfrm>
            <a:off x="696532" y="612729"/>
            <a:ext cx="6998912" cy="1143000"/>
          </a:xfrm>
        </p:spPr>
        <p:txBody>
          <a:bodyPr>
            <a:noAutofit/>
          </a:bodyPr>
          <a:lstStyle/>
          <a:p>
            <a:pPr lvl="0" algn="l"/>
            <a:r>
              <a:rPr lang="zh-TW" altLang="en-US" sz="6000" b="1" dirty="0">
                <a:latin typeface="微軟正黑體" panose="020B0604030504040204" pitchFamily="34" charset="-120"/>
                <a:ea typeface="微軟正黑體" panose="020B0604030504040204" pitchFamily="34" charset="-120"/>
              </a:rPr>
              <a:t>性騷擾的樣態</a:t>
            </a:r>
            <a:endParaRPr lang="en-US" sz="6000" b="1" dirty="0">
              <a:latin typeface="微軟正黑體" panose="020B0604030504040204" pitchFamily="34" charset="-120"/>
              <a:ea typeface="微軟正黑體" panose="020B0604030504040204" pitchFamily="34" charset="-120"/>
            </a:endParaRPr>
          </a:p>
        </p:txBody>
      </p:sp>
      <p:pic>
        <p:nvPicPr>
          <p:cNvPr id="24" name="圖片 5"/>
          <p:cNvPicPr>
            <a:picLocks noChangeAspect="1"/>
          </p:cNvPicPr>
          <p:nvPr/>
        </p:nvPicPr>
        <p:blipFill>
          <a:blip r:embed="rId3"/>
          <a:stretch>
            <a:fillRect/>
          </a:stretch>
        </p:blipFill>
        <p:spPr>
          <a:xfrm>
            <a:off x="264517" y="8929692"/>
            <a:ext cx="1584783" cy="1219443"/>
          </a:xfrm>
          <a:prstGeom prst="rect">
            <a:avLst/>
          </a:prstGeom>
          <a:noFill/>
          <a:ln cap="flat">
            <a:noFill/>
          </a:ln>
        </p:spPr>
      </p:pic>
    </p:spTree>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86EC38B4-2A3C-C24E-1678-BD1794C6499A}"/>
              </a:ext>
            </a:extLst>
          </p:cNvPr>
          <p:cNvSpPr/>
          <p:nvPr/>
        </p:nvSpPr>
        <p:spPr>
          <a:xfrm>
            <a:off x="1512902" y="473056"/>
            <a:ext cx="6269748" cy="1015663"/>
          </a:xfrm>
          <a:prstGeom prst="rect">
            <a:avLst/>
          </a:prstGeom>
          <a:noFill/>
          <a:ln cap="flat">
            <a:noFill/>
            <a:prstDash val="solid"/>
          </a:ln>
        </p:spPr>
        <p:txBody>
          <a:bodyPr vert="horz" wrap="square" lIns="91440" tIns="45720" rIns="91440" bIns="45720" anchor="t" anchorCtr="1" compatLnSpc="1">
            <a:spAutoFit/>
          </a:bodyPr>
          <a:lstStyle/>
          <a:p>
            <a:pPr algn="ctr" defTabSz="914445">
              <a:defRPr sz="1800" b="0" i="0" u="none" strike="noStrike" kern="0" cap="none" spc="0" baseline="0">
                <a:solidFill>
                  <a:srgbClr val="000000"/>
                </a:solidFill>
                <a:uFillTx/>
              </a:defRPr>
            </a:pPr>
            <a:r>
              <a:rPr lang="zh-TW" altLang="en-US" sz="6000" b="1" kern="0" dirty="0">
                <a:solidFill>
                  <a:srgbClr val="006666"/>
                </a:solidFill>
                <a:latin typeface="微軟正黑體" panose="020B0604030504040204" pitchFamily="34" charset="-120"/>
                <a:ea typeface="微軟正黑體" panose="020B0604030504040204" pitchFamily="34" charset="-120"/>
              </a:rPr>
              <a:t>性騷擾的樣態</a:t>
            </a:r>
            <a:endParaRPr lang="en-US" sz="6000" kern="0" dirty="0">
              <a:solidFill>
                <a:srgbClr val="006666"/>
              </a:solidFill>
              <a:latin typeface="微軟正黑體" panose="020B0604030504040204" pitchFamily="34" charset="-120"/>
              <a:ea typeface="微軟正黑體" panose="020B0604030504040204" pitchFamily="34" charset="-120"/>
            </a:endParaRPr>
          </a:p>
        </p:txBody>
      </p:sp>
      <p:sp>
        <p:nvSpPr>
          <p:cNvPr id="3" name="圓角矩形 4">
            <a:extLst>
              <a:ext uri="{FF2B5EF4-FFF2-40B4-BE49-F238E27FC236}">
                <a16:creationId xmlns:a16="http://schemas.microsoft.com/office/drawing/2014/main" id="{496704A4-8694-93EE-1163-30B2B3918199}"/>
              </a:ext>
            </a:extLst>
          </p:cNvPr>
          <p:cNvSpPr/>
          <p:nvPr/>
        </p:nvSpPr>
        <p:spPr>
          <a:xfrm>
            <a:off x="2634090" y="2496352"/>
            <a:ext cx="14898704" cy="623073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square" lIns="91440" tIns="45720" rIns="91440" bIns="45720" anchor="ctr" anchorCtr="0" compatLnSpc="1">
            <a:noAutofit/>
          </a:bodyPr>
          <a:lstStyle/>
          <a:p>
            <a:pPr defTabSz="914445">
              <a:lnSpc>
                <a:spcPct val="150000"/>
              </a:lnSpc>
              <a:defRPr sz="1800" b="0" i="0" u="none" strike="noStrike" kern="0" cap="none" spc="0" baseline="0">
                <a:solidFill>
                  <a:srgbClr val="000000"/>
                </a:solidFill>
                <a:uFillTx/>
              </a:defRPr>
            </a:pPr>
            <a:r>
              <a:rPr lang="en-US" sz="4200" b="1" kern="0" dirty="0">
                <a:solidFill>
                  <a:srgbClr val="000000"/>
                </a:solidFill>
                <a:latin typeface="微軟正黑體" panose="020B0604030504040204" pitchFamily="34" charset="-120"/>
                <a:ea typeface="微軟正黑體" panose="020B0604030504040204" pitchFamily="34" charset="-120"/>
              </a:rPr>
              <a:t>(1)</a:t>
            </a:r>
            <a:r>
              <a:rPr lang="zh-TW" altLang="en-US" sz="4200" b="1" kern="0" dirty="0">
                <a:solidFill>
                  <a:srgbClr val="000000"/>
                </a:solidFill>
                <a:latin typeface="微軟正黑體" panose="020B0604030504040204" pitchFamily="34" charset="-120"/>
                <a:ea typeface="微軟正黑體" panose="020B0604030504040204" pitchFamily="34" charset="-120"/>
              </a:rPr>
              <a:t>帶有性意涵的叫聲、接吻聲或呻吟聲</a:t>
            </a:r>
          </a:p>
          <a:p>
            <a:pPr defTabSz="914445">
              <a:lnSpc>
                <a:spcPct val="150000"/>
              </a:lnSpc>
              <a:defRPr sz="1800" b="0" i="0" u="none" strike="noStrike" kern="0" cap="none" spc="0" baseline="0">
                <a:solidFill>
                  <a:srgbClr val="000000"/>
                </a:solidFill>
                <a:uFillTx/>
              </a:defRPr>
            </a:pPr>
            <a:r>
              <a:rPr lang="en-US" sz="4200" b="1" kern="0" dirty="0">
                <a:solidFill>
                  <a:srgbClr val="000000"/>
                </a:solidFill>
                <a:latin typeface="微軟正黑體" panose="020B0604030504040204" pitchFamily="34" charset="-120"/>
                <a:ea typeface="微軟正黑體" panose="020B0604030504040204" pitchFamily="34" charset="-120"/>
              </a:rPr>
              <a:t>(2)</a:t>
            </a:r>
            <a:r>
              <a:rPr lang="zh-TW" altLang="en-US" sz="4200" b="1" kern="0" dirty="0">
                <a:solidFill>
                  <a:srgbClr val="000000"/>
                </a:solidFill>
                <a:latin typeface="微軟正黑體" panose="020B0604030504040204" pitchFamily="34" charset="-120"/>
                <a:ea typeface="微軟正黑體" panose="020B0604030504040204" pitchFamily="34" charset="-120"/>
              </a:rPr>
              <a:t>常常把討論主題帶到性的方面</a:t>
            </a:r>
          </a:p>
          <a:p>
            <a:pPr defTabSz="914445">
              <a:lnSpc>
                <a:spcPct val="150000"/>
              </a:lnSpc>
              <a:defRPr sz="1800" b="0" i="0" u="none" strike="noStrike" kern="0" cap="none" spc="0" baseline="0">
                <a:solidFill>
                  <a:srgbClr val="000000"/>
                </a:solidFill>
                <a:uFillTx/>
              </a:defRPr>
            </a:pPr>
            <a:r>
              <a:rPr lang="en-US" sz="4200" b="1" kern="0" dirty="0">
                <a:solidFill>
                  <a:srgbClr val="000000"/>
                </a:solidFill>
                <a:latin typeface="微軟正黑體" panose="020B0604030504040204" pitchFamily="34" charset="-120"/>
                <a:ea typeface="微軟正黑體" panose="020B0604030504040204" pitchFamily="34" charset="-120"/>
              </a:rPr>
              <a:t>(3)</a:t>
            </a:r>
            <a:r>
              <a:rPr lang="zh-TW" altLang="en-US" sz="4200" b="1" kern="0" dirty="0">
                <a:solidFill>
                  <a:srgbClr val="000000"/>
                </a:solidFill>
                <a:latin typeface="微軟正黑體" panose="020B0604030504040204" pitchFamily="34" charset="-120"/>
                <a:ea typeface="微軟正黑體" panose="020B0604030504040204" pitchFamily="34" charset="-120"/>
              </a:rPr>
              <a:t>追問個人的性隱私、性傾向或性生活</a:t>
            </a:r>
          </a:p>
          <a:p>
            <a:pPr defTabSz="914445">
              <a:lnSpc>
                <a:spcPct val="150000"/>
              </a:lnSpc>
              <a:defRPr sz="1800" b="0" i="0" u="none" strike="noStrike" kern="0" cap="none" spc="0" baseline="0">
                <a:solidFill>
                  <a:srgbClr val="000000"/>
                </a:solidFill>
                <a:uFillTx/>
              </a:defRPr>
            </a:pPr>
            <a:r>
              <a:rPr lang="en-US" sz="4200" b="1" kern="0" dirty="0">
                <a:solidFill>
                  <a:srgbClr val="000000"/>
                </a:solidFill>
                <a:latin typeface="微軟正黑體" panose="020B0604030504040204" pitchFamily="34" charset="-120"/>
                <a:ea typeface="微軟正黑體" panose="020B0604030504040204" pitchFamily="34" charset="-120"/>
              </a:rPr>
              <a:t>(4)</a:t>
            </a:r>
            <a:r>
              <a:rPr lang="zh-TW" altLang="en-US" sz="4200" b="1" kern="0" dirty="0">
                <a:solidFill>
                  <a:srgbClr val="000000"/>
                </a:solidFill>
                <a:latin typeface="微軟正黑體" panose="020B0604030504040204" pitchFamily="34" charset="-120"/>
                <a:ea typeface="微軟正黑體" panose="020B0604030504040204" pitchFamily="34" charset="-120"/>
              </a:rPr>
              <a:t>對個人衣著、身材或外表予以「性」方面的評語。</a:t>
            </a:r>
          </a:p>
          <a:p>
            <a:pPr defTabSz="914445">
              <a:lnSpc>
                <a:spcPct val="150000"/>
              </a:lnSpc>
              <a:defRPr sz="1800" b="0" i="0" u="none" strike="noStrike" kern="0" cap="none" spc="0" baseline="0">
                <a:solidFill>
                  <a:srgbClr val="000000"/>
                </a:solidFill>
                <a:uFillTx/>
              </a:defRPr>
            </a:pPr>
            <a:r>
              <a:rPr lang="en-US" sz="4200" b="1" kern="0" dirty="0">
                <a:solidFill>
                  <a:srgbClr val="000000"/>
                </a:solidFill>
                <a:latin typeface="微軟正黑體" panose="020B0604030504040204" pitchFamily="34" charset="-120"/>
                <a:ea typeface="微軟正黑體" panose="020B0604030504040204" pitchFamily="34" charset="-120"/>
              </a:rPr>
              <a:t>(5)</a:t>
            </a:r>
            <a:r>
              <a:rPr lang="zh-TW" altLang="en-US" sz="4200" b="1" kern="0" dirty="0">
                <a:solidFill>
                  <a:srgbClr val="000000"/>
                </a:solidFill>
                <a:latin typeface="微軟正黑體" panose="020B0604030504040204" pitchFamily="34" charset="-120"/>
                <a:ea typeface="微軟正黑體" panose="020B0604030504040204" pitchFamily="34" charset="-120"/>
              </a:rPr>
              <a:t>散播關於別人性隱私的謊言或謠言</a:t>
            </a:r>
          </a:p>
          <a:p>
            <a:pPr defTabSz="914445">
              <a:lnSpc>
                <a:spcPct val="150000"/>
              </a:lnSpc>
              <a:defRPr sz="1800" b="0" i="0" u="none" strike="noStrike" kern="0" cap="none" spc="0" baseline="0">
                <a:solidFill>
                  <a:srgbClr val="000000"/>
                </a:solidFill>
                <a:uFillTx/>
              </a:defRPr>
            </a:pPr>
            <a:r>
              <a:rPr lang="en-US" sz="4200" b="1" kern="0" dirty="0">
                <a:solidFill>
                  <a:srgbClr val="000000"/>
                </a:solidFill>
                <a:latin typeface="微軟正黑體" panose="020B0604030504040204" pitchFamily="34" charset="-120"/>
                <a:ea typeface="微軟正黑體" panose="020B0604030504040204" pitchFamily="34" charset="-120"/>
              </a:rPr>
              <a:t>(</a:t>
            </a:r>
            <a:r>
              <a:rPr lang="en-US" altLang="zh-TW" sz="4200" b="1" kern="0" dirty="0">
                <a:solidFill>
                  <a:srgbClr val="000000"/>
                </a:solidFill>
                <a:latin typeface="微軟正黑體" panose="020B0604030504040204" pitchFamily="34" charset="-120"/>
                <a:ea typeface="微軟正黑體" panose="020B0604030504040204" pitchFamily="34" charset="-120"/>
              </a:rPr>
              <a:t>6</a:t>
            </a:r>
            <a:r>
              <a:rPr lang="en-US" sz="4200" b="1" kern="0" dirty="0">
                <a:solidFill>
                  <a:srgbClr val="000000"/>
                </a:solidFill>
                <a:latin typeface="微軟正黑體" panose="020B0604030504040204" pitchFamily="34" charset="-120"/>
                <a:ea typeface="微軟正黑體" panose="020B0604030504040204" pitchFamily="34" charset="-120"/>
              </a:rPr>
              <a:t>)</a:t>
            </a:r>
            <a:r>
              <a:rPr lang="zh-TW" altLang="en-US" sz="4200" b="1" kern="0" dirty="0">
                <a:solidFill>
                  <a:srgbClr val="000000"/>
                </a:solidFill>
                <a:latin typeface="微軟正黑體" panose="020B0604030504040204" pitchFamily="34" charset="-120"/>
                <a:ea typeface="微軟正黑體" panose="020B0604030504040204" pitchFamily="34" charset="-120"/>
              </a:rPr>
              <a:t>性別歧視、性傾向歧視</a:t>
            </a:r>
          </a:p>
          <a:p>
            <a:pPr defTabSz="914445">
              <a:lnSpc>
                <a:spcPct val="150000"/>
              </a:lnSpc>
              <a:defRPr sz="1800" b="0" i="0" u="none" strike="noStrike" kern="0" cap="none" spc="0" baseline="0">
                <a:solidFill>
                  <a:srgbClr val="000000"/>
                </a:solidFill>
                <a:uFillTx/>
              </a:defRPr>
            </a:pPr>
            <a:r>
              <a:rPr lang="en-US" sz="4200" b="1" kern="0" dirty="0">
                <a:solidFill>
                  <a:srgbClr val="000000"/>
                </a:solidFill>
                <a:latin typeface="微軟正黑體" panose="020B0604030504040204" pitchFamily="34" charset="-120"/>
                <a:ea typeface="微軟正黑體" panose="020B0604030504040204" pitchFamily="34" charset="-120"/>
              </a:rPr>
              <a:t>(</a:t>
            </a:r>
            <a:r>
              <a:rPr lang="en-US" altLang="zh-TW" sz="4200" b="1" kern="0" dirty="0">
                <a:solidFill>
                  <a:srgbClr val="000000"/>
                </a:solidFill>
                <a:latin typeface="微軟正黑體" panose="020B0604030504040204" pitchFamily="34" charset="-120"/>
                <a:ea typeface="微軟正黑體" panose="020B0604030504040204" pitchFamily="34" charset="-120"/>
              </a:rPr>
              <a:t>7</a:t>
            </a:r>
            <a:r>
              <a:rPr lang="en-US" sz="4200" b="1" kern="0" dirty="0">
                <a:solidFill>
                  <a:srgbClr val="000000"/>
                </a:solidFill>
                <a:latin typeface="微軟正黑體" panose="020B0604030504040204" pitchFamily="34" charset="-120"/>
                <a:ea typeface="微軟正黑體" panose="020B0604030504040204" pitchFamily="34" charset="-120"/>
              </a:rPr>
              <a:t>)</a:t>
            </a:r>
            <a:r>
              <a:rPr lang="zh-TW" altLang="en-US" sz="4200" b="1" kern="0" dirty="0">
                <a:solidFill>
                  <a:srgbClr val="000000"/>
                </a:solidFill>
                <a:latin typeface="微軟正黑體" panose="020B0604030504040204" pitchFamily="34" charset="-120"/>
                <a:ea typeface="微軟正黑體" panose="020B0604030504040204" pitchFamily="34" charset="-120"/>
              </a:rPr>
              <a:t>愛講黃色笑話或故事</a:t>
            </a:r>
          </a:p>
          <a:p>
            <a:pPr defTabSz="914445">
              <a:lnSpc>
                <a:spcPct val="150000"/>
              </a:lnSpc>
              <a:defRPr sz="1800" b="0" i="0" u="none" strike="noStrike" kern="0" cap="none" spc="0" baseline="0">
                <a:solidFill>
                  <a:srgbClr val="000000"/>
                </a:solidFill>
                <a:uFillTx/>
              </a:defRPr>
            </a:pPr>
            <a:r>
              <a:rPr lang="en-US" sz="4200" b="1" kern="0" dirty="0">
                <a:solidFill>
                  <a:srgbClr val="000000"/>
                </a:solidFill>
                <a:latin typeface="微軟正黑體" panose="020B0604030504040204" pitchFamily="34" charset="-120"/>
                <a:ea typeface="微軟正黑體" panose="020B0604030504040204" pitchFamily="34" charset="-120"/>
              </a:rPr>
              <a:t>(</a:t>
            </a:r>
            <a:r>
              <a:rPr lang="en-US" altLang="zh-TW" sz="4200" b="1" kern="0" dirty="0">
                <a:solidFill>
                  <a:srgbClr val="000000"/>
                </a:solidFill>
                <a:latin typeface="微軟正黑體" panose="020B0604030504040204" pitchFamily="34" charset="-120"/>
                <a:ea typeface="微軟正黑體" panose="020B0604030504040204" pitchFamily="34" charset="-120"/>
              </a:rPr>
              <a:t>8</a:t>
            </a:r>
            <a:r>
              <a:rPr lang="en-US" sz="4200" b="1" kern="0" dirty="0">
                <a:solidFill>
                  <a:srgbClr val="000000"/>
                </a:solidFill>
                <a:latin typeface="微軟正黑體" panose="020B0604030504040204" pitchFamily="34" charset="-120"/>
                <a:ea typeface="微軟正黑體" panose="020B0604030504040204" pitchFamily="34" charset="-120"/>
              </a:rPr>
              <a:t>)</a:t>
            </a:r>
            <a:r>
              <a:rPr lang="zh-TW" altLang="en-US" sz="4200" b="1" kern="0" dirty="0">
                <a:solidFill>
                  <a:srgbClr val="000000"/>
                </a:solidFill>
                <a:latin typeface="微軟正黑體" panose="020B0604030504040204" pitchFamily="34" charset="-120"/>
                <a:ea typeface="微軟正黑體" panose="020B0604030504040204" pitchFamily="34" charset="-120"/>
              </a:rPr>
              <a:t>電話騷擾、使用社群媒體</a:t>
            </a:r>
            <a:r>
              <a:rPr lang="en-US" sz="4200" b="1" kern="0" dirty="0">
                <a:solidFill>
                  <a:srgbClr val="000000"/>
                </a:solidFill>
                <a:latin typeface="微軟正黑體" panose="020B0604030504040204" pitchFamily="34" charset="-120"/>
                <a:ea typeface="微軟正黑體" panose="020B0604030504040204" pitchFamily="34" charset="-120"/>
              </a:rPr>
              <a:t>(LINE</a:t>
            </a:r>
            <a:r>
              <a:rPr lang="zh-TW" altLang="en-US" sz="4200" b="1" kern="0" dirty="0">
                <a:solidFill>
                  <a:srgbClr val="000000"/>
                </a:solidFill>
                <a:latin typeface="微軟正黑體" panose="020B0604030504040204" pitchFamily="34" charset="-120"/>
                <a:ea typeface="微軟正黑體" panose="020B0604030504040204" pitchFamily="34" charset="-120"/>
              </a:rPr>
              <a:t>、</a:t>
            </a:r>
            <a:r>
              <a:rPr lang="en-US" sz="4200" b="1" kern="0" dirty="0">
                <a:solidFill>
                  <a:srgbClr val="000000"/>
                </a:solidFill>
                <a:latin typeface="微軟正黑體" panose="020B0604030504040204" pitchFamily="34" charset="-120"/>
                <a:ea typeface="微軟正黑體" panose="020B0604030504040204" pitchFamily="34" charset="-120"/>
              </a:rPr>
              <a:t>FB</a:t>
            </a:r>
            <a:r>
              <a:rPr lang="zh-TW" altLang="en-US" sz="4200" b="1" kern="0" dirty="0">
                <a:solidFill>
                  <a:srgbClr val="000000"/>
                </a:solidFill>
                <a:latin typeface="微軟正黑體" panose="020B0604030504040204" pitchFamily="34" charset="-120"/>
                <a:ea typeface="微軟正黑體" panose="020B0604030504040204" pitchFamily="34" charset="-120"/>
              </a:rPr>
              <a:t>、</a:t>
            </a:r>
            <a:r>
              <a:rPr lang="en-US" sz="4200" b="1" kern="0" dirty="0">
                <a:solidFill>
                  <a:srgbClr val="000000"/>
                </a:solidFill>
                <a:latin typeface="微軟正黑體" panose="020B0604030504040204" pitchFamily="34" charset="-120"/>
                <a:ea typeface="微軟正黑體" panose="020B0604030504040204" pitchFamily="34" charset="-120"/>
              </a:rPr>
              <a:t>DCARD…</a:t>
            </a:r>
            <a:r>
              <a:rPr lang="zh-TW" altLang="en-US" sz="4200" b="1" kern="0" dirty="0">
                <a:solidFill>
                  <a:srgbClr val="000000"/>
                </a:solidFill>
                <a:latin typeface="微軟正黑體" panose="020B0604030504040204" pitchFamily="34" charset="-120"/>
                <a:ea typeface="微軟正黑體" panose="020B0604030504040204" pitchFamily="34" charset="-120"/>
              </a:rPr>
              <a:t>等</a:t>
            </a:r>
            <a:r>
              <a:rPr lang="en-US" sz="4200" b="1" kern="0" dirty="0">
                <a:solidFill>
                  <a:srgbClr val="000000"/>
                </a:solidFill>
                <a:latin typeface="微軟正黑體" panose="020B0604030504040204" pitchFamily="34" charset="-120"/>
                <a:ea typeface="微軟正黑體" panose="020B0604030504040204" pitchFamily="34" charset="-120"/>
              </a:rPr>
              <a:t>)</a:t>
            </a:r>
            <a:r>
              <a:rPr lang="zh-TW" altLang="en-US" sz="4200" b="1" kern="0" dirty="0">
                <a:solidFill>
                  <a:srgbClr val="000000"/>
                </a:solidFill>
                <a:latin typeface="微軟正黑體" panose="020B0604030504040204" pitchFamily="34" charset="-120"/>
                <a:ea typeface="微軟正黑體" panose="020B0604030504040204" pitchFamily="34" charset="-120"/>
              </a:rPr>
              <a:t>騷擾</a:t>
            </a:r>
          </a:p>
        </p:txBody>
      </p:sp>
      <p:sp>
        <p:nvSpPr>
          <p:cNvPr id="4" name="向右箭號 1">
            <a:extLst>
              <a:ext uri="{FF2B5EF4-FFF2-40B4-BE49-F238E27FC236}">
                <a16:creationId xmlns:a16="http://schemas.microsoft.com/office/drawing/2014/main" id="{758AFF80-0F95-1D6F-4713-568B94E20D4B}"/>
              </a:ext>
            </a:extLst>
          </p:cNvPr>
          <p:cNvSpPr/>
          <p:nvPr/>
        </p:nvSpPr>
        <p:spPr>
          <a:xfrm>
            <a:off x="421312" y="3505883"/>
            <a:ext cx="2520998" cy="1980518"/>
          </a:xfrm>
          <a:custGeom>
            <a:avLst>
              <a:gd name="f0" fmla="val 1350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BE3D6"/>
          </a:solidFill>
          <a:ln w="19046" cap="flat">
            <a:solidFill>
              <a:srgbClr val="0B76A0"/>
            </a:solidFill>
            <a:prstDash val="solid"/>
            <a:miter/>
          </a:ln>
        </p:spPr>
        <p:txBody>
          <a:bodyPr vert="horz" wrap="square" lIns="91440" tIns="45720" rIns="91440" bIns="45720" anchor="ctr" anchorCtr="1" compatLnSpc="1">
            <a:noAutofit/>
          </a:bodyPr>
          <a:lstStyle/>
          <a:p>
            <a:pPr algn="ctr" defTabSz="914445">
              <a:defRPr sz="1800" b="0" i="0" u="none" strike="noStrike" kern="0" cap="none" spc="0" baseline="0">
                <a:solidFill>
                  <a:srgbClr val="000000"/>
                </a:solidFill>
                <a:uFillTx/>
              </a:defRPr>
            </a:pPr>
            <a:r>
              <a:rPr lang="zh-TW" altLang="en-US" sz="4800" b="1" kern="0" dirty="0">
                <a:solidFill>
                  <a:srgbClr val="0D0D0D"/>
                </a:solidFill>
                <a:latin typeface="微軟正黑體" panose="020B0604030504040204" pitchFamily="34" charset="-120"/>
                <a:ea typeface="微軟正黑體" panose="020B0604030504040204" pitchFamily="34" charset="-120"/>
              </a:rPr>
              <a:t>言語型</a:t>
            </a:r>
          </a:p>
        </p:txBody>
      </p:sp>
      <p:pic>
        <p:nvPicPr>
          <p:cNvPr id="5" name="圖片 12" descr="厚臉皮雞">
            <a:extLst>
              <a:ext uri="{FF2B5EF4-FFF2-40B4-BE49-F238E27FC236}">
                <a16:creationId xmlns:a16="http://schemas.microsoft.com/office/drawing/2014/main" id="{0D8EB0B7-AB52-E347-C5BC-1B22262E49F4}"/>
              </a:ext>
            </a:extLst>
          </p:cNvPr>
          <p:cNvPicPr>
            <a:picLocks noChangeAspect="1"/>
          </p:cNvPicPr>
          <p:nvPr/>
        </p:nvPicPr>
        <p:blipFill>
          <a:blip r:embed="rId2"/>
          <a:stretch>
            <a:fillRect/>
          </a:stretch>
        </p:blipFill>
        <p:spPr>
          <a:xfrm>
            <a:off x="13917599" y="1223973"/>
            <a:ext cx="5715000" cy="5715000"/>
          </a:xfrm>
          <a:prstGeom prst="rect">
            <a:avLst/>
          </a:prstGeom>
          <a:noFill/>
          <a:ln cap="flat">
            <a:noFill/>
          </a:ln>
        </p:spPr>
      </p:pic>
      <p:pic>
        <p:nvPicPr>
          <p:cNvPr id="6" name="圖片 5">
            <a:extLst>
              <a:ext uri="{FF2B5EF4-FFF2-40B4-BE49-F238E27FC236}">
                <a16:creationId xmlns:a16="http://schemas.microsoft.com/office/drawing/2014/main" id="{20FB3CAA-2843-1DAE-3082-5008030625FF}"/>
              </a:ext>
            </a:extLst>
          </p:cNvPr>
          <p:cNvPicPr>
            <a:picLocks noChangeAspect="1"/>
          </p:cNvPicPr>
          <p:nvPr/>
        </p:nvPicPr>
        <p:blipFill>
          <a:blip r:embed="rId3"/>
          <a:stretch>
            <a:fillRect/>
          </a:stretch>
        </p:blipFill>
        <p:spPr>
          <a:xfrm>
            <a:off x="271187" y="8505378"/>
            <a:ext cx="1956986" cy="15058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D2E6C9EE-D8BB-D0C8-D2E0-BADBE32A2D73}"/>
              </a:ext>
            </a:extLst>
          </p:cNvPr>
          <p:cNvSpPr/>
          <p:nvPr/>
        </p:nvSpPr>
        <p:spPr>
          <a:xfrm>
            <a:off x="930732" y="375050"/>
            <a:ext cx="6161757" cy="1015663"/>
          </a:xfrm>
          <a:prstGeom prst="rect">
            <a:avLst/>
          </a:prstGeom>
          <a:noFill/>
          <a:ln cap="flat">
            <a:noFill/>
            <a:prstDash val="solid"/>
          </a:ln>
        </p:spPr>
        <p:txBody>
          <a:bodyPr vert="horz" wrap="square" lIns="91440" tIns="45720" rIns="91440" bIns="45720" anchor="t" anchorCtr="1" compatLnSpc="1">
            <a:spAutoFit/>
          </a:bodyPr>
          <a:lstStyle/>
          <a:p>
            <a:pPr algn="ctr" defTabSz="914445">
              <a:defRPr sz="1800" b="0" i="0" u="none" strike="noStrike" kern="0" cap="none" spc="0" baseline="0">
                <a:solidFill>
                  <a:srgbClr val="000000"/>
                </a:solidFill>
                <a:uFillTx/>
              </a:defRPr>
            </a:pPr>
            <a:r>
              <a:rPr lang="zh-TW" altLang="en-US" sz="6000" b="1" kern="0" dirty="0">
                <a:solidFill>
                  <a:srgbClr val="006666"/>
                </a:solidFill>
                <a:latin typeface="微軟正黑體" panose="020B0604030504040204" pitchFamily="34" charset="-120"/>
                <a:ea typeface="微軟正黑體" panose="020B0604030504040204" pitchFamily="34" charset="-120"/>
              </a:rPr>
              <a:t>性騷擾的樣態</a:t>
            </a:r>
            <a:endParaRPr lang="en-US" sz="6000" kern="0" dirty="0">
              <a:solidFill>
                <a:srgbClr val="006666"/>
              </a:solidFill>
              <a:latin typeface="微軟正黑體" panose="020B0604030504040204" pitchFamily="34" charset="-120"/>
              <a:ea typeface="微軟正黑體" panose="020B0604030504040204" pitchFamily="34" charset="-120"/>
            </a:endParaRPr>
          </a:p>
        </p:txBody>
      </p:sp>
      <p:sp>
        <p:nvSpPr>
          <p:cNvPr id="3" name="向右箭號 3">
            <a:extLst>
              <a:ext uri="{FF2B5EF4-FFF2-40B4-BE49-F238E27FC236}">
                <a16:creationId xmlns:a16="http://schemas.microsoft.com/office/drawing/2014/main" id="{BAA09C62-30E2-098C-65CE-DDAA423855AF}"/>
              </a:ext>
            </a:extLst>
          </p:cNvPr>
          <p:cNvSpPr/>
          <p:nvPr/>
        </p:nvSpPr>
        <p:spPr>
          <a:xfrm>
            <a:off x="773025" y="3843278"/>
            <a:ext cx="2871752" cy="2048457"/>
          </a:xfrm>
          <a:custGeom>
            <a:avLst>
              <a:gd name="f0" fmla="val 15409"/>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BE3D6"/>
          </a:solidFill>
          <a:ln w="12701" cap="flat">
            <a:solidFill>
              <a:srgbClr val="E97132"/>
            </a:solidFill>
            <a:prstDash val="solid"/>
            <a:miter/>
          </a:ln>
        </p:spPr>
        <p:txBody>
          <a:bodyPr vert="horz" wrap="square" lIns="91440" tIns="45720" rIns="91440" bIns="45720" anchor="ctr" anchorCtr="1" compatLnSpc="1">
            <a:noAutofit/>
          </a:bodyPr>
          <a:lstStyle/>
          <a:p>
            <a:pPr algn="ctr" defTabSz="914445">
              <a:defRPr sz="1800" b="0" i="0" u="none" strike="noStrike" kern="0" cap="none" spc="0" baseline="0">
                <a:solidFill>
                  <a:srgbClr val="000000"/>
                </a:solidFill>
                <a:uFillTx/>
              </a:defRPr>
            </a:pPr>
            <a:r>
              <a:rPr lang="zh-TW" altLang="en-US" sz="4800" b="1" kern="0" dirty="0">
                <a:solidFill>
                  <a:srgbClr val="171717"/>
                </a:solidFill>
                <a:latin typeface="微軟正黑體" panose="020B0604030504040204" pitchFamily="34" charset="-120"/>
                <a:ea typeface="微軟正黑體" panose="020B0604030504040204" pitchFamily="34" charset="-120"/>
              </a:rPr>
              <a:t>肢體型</a:t>
            </a:r>
            <a:endParaRPr lang="en-US" sz="4800" b="1" kern="0" dirty="0">
              <a:solidFill>
                <a:srgbClr val="171717"/>
              </a:solidFill>
              <a:latin typeface="微軟正黑體" panose="020B0604030504040204" pitchFamily="34" charset="-120"/>
              <a:ea typeface="微軟正黑體" panose="020B0604030504040204" pitchFamily="34" charset="-120"/>
            </a:endParaRPr>
          </a:p>
        </p:txBody>
      </p:sp>
      <p:sp>
        <p:nvSpPr>
          <p:cNvPr id="4" name="內容版面配置區 2">
            <a:extLst>
              <a:ext uri="{FF2B5EF4-FFF2-40B4-BE49-F238E27FC236}">
                <a16:creationId xmlns:a16="http://schemas.microsoft.com/office/drawing/2014/main" id="{A7E155AE-B36E-2926-2714-6AEA0F982314}"/>
              </a:ext>
            </a:extLst>
          </p:cNvPr>
          <p:cNvSpPr txBox="1"/>
          <p:nvPr/>
        </p:nvSpPr>
        <p:spPr>
          <a:xfrm>
            <a:off x="3902428" y="1882641"/>
            <a:ext cx="13198487" cy="6523466"/>
          </a:xfrm>
          <a:prstGeom prst="rect">
            <a:avLst/>
          </a:prstGeom>
          <a:solidFill>
            <a:srgbClr val="FFFFFF"/>
          </a:solidFill>
          <a:ln cap="flat">
            <a:noFill/>
          </a:ln>
        </p:spPr>
        <p:txBody>
          <a:bodyPr vert="horz" wrap="square" lIns="91440" tIns="45720" rIns="91440" bIns="45720" anchor="t" anchorCtr="0" compatLnSpc="1">
            <a:noAutofit/>
          </a:bodyPr>
          <a:lstStyle/>
          <a:p>
            <a:pPr defTabSz="914445" hangingPunct="0">
              <a:lnSpc>
                <a:spcPct val="150000"/>
              </a:lnSpc>
              <a:spcBef>
                <a:spcPts val="1001"/>
              </a:spcBef>
              <a:buSzPct val="100000"/>
              <a:defRPr sz="1800" b="0" i="0" u="none" strike="noStrike" kern="0" cap="none" spc="0" baseline="0">
                <a:solidFill>
                  <a:srgbClr val="000000"/>
                </a:solidFill>
                <a:uFillTx/>
              </a:defRPr>
            </a:pPr>
            <a:r>
              <a:rPr lang="en-US" sz="4200" b="1" kern="0" dirty="0">
                <a:solidFill>
                  <a:srgbClr val="171717"/>
                </a:solidFill>
                <a:latin typeface="微軟正黑體" panose="020B0604030504040204" pitchFamily="34" charset="-120"/>
                <a:ea typeface="微軟正黑體" panose="020B0604030504040204" pitchFamily="34" charset="-120"/>
              </a:rPr>
              <a:t>(1)</a:t>
            </a:r>
            <a:r>
              <a:rPr lang="zh-TW" altLang="en-US" sz="4200" b="1" kern="0" dirty="0">
                <a:solidFill>
                  <a:srgbClr val="171717"/>
                </a:solidFill>
                <a:latin typeface="微軟正黑體" panose="020B0604030504040204" pitchFamily="34" charset="-120"/>
                <a:ea typeface="微軟正黑體" panose="020B0604030504040204" pitchFamily="34" charset="-120"/>
              </a:rPr>
              <a:t>觸碰對方之頭髮、身體或衣物</a:t>
            </a:r>
          </a:p>
          <a:p>
            <a:pPr defTabSz="914445" hangingPunct="0">
              <a:lnSpc>
                <a:spcPct val="150000"/>
              </a:lnSpc>
              <a:spcBef>
                <a:spcPts val="1001"/>
              </a:spcBef>
              <a:buSzPct val="100000"/>
              <a:defRPr sz="1800" b="0" i="0" u="none" strike="noStrike" kern="0" cap="none" spc="0" baseline="0">
                <a:solidFill>
                  <a:srgbClr val="000000"/>
                </a:solidFill>
                <a:uFillTx/>
              </a:defRPr>
            </a:pPr>
            <a:r>
              <a:rPr lang="en-US" sz="4200" b="1" kern="0" dirty="0">
                <a:solidFill>
                  <a:srgbClr val="171717"/>
                </a:solidFill>
                <a:latin typeface="微軟正黑體" panose="020B0604030504040204" pitchFamily="34" charset="-120"/>
                <a:ea typeface="微軟正黑體" panose="020B0604030504040204" pitchFamily="34" charset="-120"/>
              </a:rPr>
              <a:t>(</a:t>
            </a:r>
            <a:r>
              <a:rPr lang="en-US" altLang="zh-TW" sz="4200" b="1" kern="0" dirty="0">
                <a:solidFill>
                  <a:srgbClr val="171717"/>
                </a:solidFill>
                <a:latin typeface="微軟正黑體" panose="020B0604030504040204" pitchFamily="34" charset="-120"/>
                <a:ea typeface="微軟正黑體" panose="020B0604030504040204" pitchFamily="34" charset="-120"/>
              </a:rPr>
              <a:t>2</a:t>
            </a:r>
            <a:r>
              <a:rPr lang="en-US" sz="4200" b="1" kern="0" dirty="0">
                <a:solidFill>
                  <a:srgbClr val="171717"/>
                </a:solidFill>
                <a:latin typeface="微軟正黑體" panose="020B0604030504040204" pitchFamily="34" charset="-120"/>
                <a:ea typeface="微軟正黑體" panose="020B0604030504040204" pitchFamily="34" charset="-120"/>
              </a:rPr>
              <a:t>)</a:t>
            </a:r>
            <a:r>
              <a:rPr lang="zh-TW" altLang="en-US" sz="4200" b="1" kern="0" dirty="0">
                <a:solidFill>
                  <a:srgbClr val="171717"/>
                </a:solidFill>
                <a:latin typeface="微軟正黑體" panose="020B0604030504040204" pitchFamily="34" charset="-120"/>
                <a:ea typeface="微軟正黑體" panose="020B0604030504040204" pitchFamily="34" charset="-120"/>
              </a:rPr>
              <a:t>緊抱，強吻，或不具善意的輕拍臀、頭或撫摸</a:t>
            </a:r>
          </a:p>
          <a:p>
            <a:pPr defTabSz="914445" hangingPunct="0">
              <a:lnSpc>
                <a:spcPct val="150000"/>
              </a:lnSpc>
              <a:spcBef>
                <a:spcPts val="1001"/>
              </a:spcBef>
              <a:buSzPct val="100000"/>
              <a:defRPr sz="1800" b="0" i="0" u="none" strike="noStrike" kern="0" cap="none" spc="0" baseline="0">
                <a:solidFill>
                  <a:srgbClr val="000000"/>
                </a:solidFill>
                <a:uFillTx/>
              </a:defRPr>
            </a:pPr>
            <a:r>
              <a:rPr lang="en-US" sz="4200" b="1" kern="0" dirty="0">
                <a:solidFill>
                  <a:srgbClr val="171717"/>
                </a:solidFill>
                <a:latin typeface="微軟正黑體" panose="020B0604030504040204" pitchFamily="34" charset="-120"/>
                <a:ea typeface="微軟正黑體" panose="020B0604030504040204" pitchFamily="34" charset="-120"/>
              </a:rPr>
              <a:t>(</a:t>
            </a:r>
            <a:r>
              <a:rPr lang="en-US" altLang="zh-TW" sz="4200" b="1" kern="0" dirty="0">
                <a:solidFill>
                  <a:srgbClr val="171717"/>
                </a:solidFill>
                <a:latin typeface="微軟正黑體" panose="020B0604030504040204" pitchFamily="34" charset="-120"/>
                <a:ea typeface="微軟正黑體" panose="020B0604030504040204" pitchFamily="34" charset="-120"/>
              </a:rPr>
              <a:t>3</a:t>
            </a:r>
            <a:r>
              <a:rPr lang="en-US" sz="4200" b="1" kern="0" dirty="0">
                <a:solidFill>
                  <a:srgbClr val="171717"/>
                </a:solidFill>
                <a:latin typeface="微軟正黑體" panose="020B0604030504040204" pitchFamily="34" charset="-120"/>
                <a:ea typeface="微軟正黑體" panose="020B0604030504040204" pitchFamily="34" charset="-120"/>
              </a:rPr>
              <a:t>)</a:t>
            </a:r>
            <a:r>
              <a:rPr lang="zh-TW" altLang="en-US" sz="4200" b="1" kern="0" dirty="0">
                <a:solidFill>
                  <a:srgbClr val="171717"/>
                </a:solidFill>
                <a:latin typeface="微軟正黑體" panose="020B0604030504040204" pitchFamily="34" charset="-120"/>
                <a:ea typeface="微軟正黑體" panose="020B0604030504040204" pitchFamily="34" charset="-120"/>
              </a:rPr>
              <a:t>在講話或指示時，不令人歡迎的強搭著肩或手臂</a:t>
            </a:r>
          </a:p>
          <a:p>
            <a:pPr defTabSz="914445" hangingPunct="0">
              <a:lnSpc>
                <a:spcPct val="150000"/>
              </a:lnSpc>
              <a:spcBef>
                <a:spcPts val="1001"/>
              </a:spcBef>
              <a:buSzPct val="100000"/>
              <a:defRPr sz="1800" b="0" i="0" u="none" strike="noStrike" kern="0" cap="none" spc="0" baseline="0">
                <a:solidFill>
                  <a:srgbClr val="000000"/>
                </a:solidFill>
                <a:uFillTx/>
              </a:defRPr>
            </a:pPr>
            <a:r>
              <a:rPr lang="en-US" sz="4200" b="1" kern="0" dirty="0">
                <a:solidFill>
                  <a:srgbClr val="171717"/>
                </a:solidFill>
                <a:latin typeface="微軟正黑體" panose="020B0604030504040204" pitchFamily="34" charset="-120"/>
                <a:ea typeface="微軟正黑體" panose="020B0604030504040204" pitchFamily="34" charset="-120"/>
              </a:rPr>
              <a:t>(</a:t>
            </a:r>
            <a:r>
              <a:rPr lang="en-US" altLang="zh-TW" sz="4200" b="1" kern="0" dirty="0">
                <a:solidFill>
                  <a:srgbClr val="171717"/>
                </a:solidFill>
                <a:latin typeface="微軟正黑體" panose="020B0604030504040204" pitchFamily="34" charset="-120"/>
                <a:ea typeface="微軟正黑體" panose="020B0604030504040204" pitchFamily="34" charset="-120"/>
              </a:rPr>
              <a:t>4</a:t>
            </a:r>
            <a:r>
              <a:rPr lang="en-US" sz="4200" b="1" kern="0" dirty="0">
                <a:solidFill>
                  <a:srgbClr val="171717"/>
                </a:solidFill>
                <a:latin typeface="微軟正黑體" panose="020B0604030504040204" pitchFamily="34" charset="-120"/>
                <a:ea typeface="微軟正黑體" panose="020B0604030504040204" pitchFamily="34" charset="-120"/>
              </a:rPr>
              <a:t>)</a:t>
            </a:r>
            <a:r>
              <a:rPr lang="zh-TW" altLang="en-US" sz="4200" b="1" kern="0" dirty="0">
                <a:solidFill>
                  <a:srgbClr val="171717"/>
                </a:solidFill>
                <a:latin typeface="微軟正黑體" panose="020B0604030504040204" pitchFamily="34" charset="-120"/>
                <a:ea typeface="微軟正黑體" panose="020B0604030504040204" pitchFamily="34" charset="-120"/>
              </a:rPr>
              <a:t>假意按摩為不當身體碰觸</a:t>
            </a:r>
          </a:p>
          <a:p>
            <a:pPr defTabSz="914445" hangingPunct="0">
              <a:lnSpc>
                <a:spcPct val="150000"/>
              </a:lnSpc>
              <a:spcBef>
                <a:spcPts val="1001"/>
              </a:spcBef>
              <a:buSzPct val="100000"/>
              <a:defRPr sz="1800" b="0" i="0" u="none" strike="noStrike" kern="0" cap="none" spc="0" baseline="0">
                <a:solidFill>
                  <a:srgbClr val="000000"/>
                </a:solidFill>
                <a:uFillTx/>
              </a:defRPr>
            </a:pPr>
            <a:r>
              <a:rPr lang="en-US" sz="4200" b="1" kern="0" dirty="0">
                <a:solidFill>
                  <a:srgbClr val="171717"/>
                </a:solidFill>
                <a:latin typeface="微軟正黑體" panose="020B0604030504040204" pitchFamily="34" charset="-120"/>
                <a:ea typeface="微軟正黑體" panose="020B0604030504040204" pitchFamily="34" charset="-120"/>
              </a:rPr>
              <a:t>(</a:t>
            </a:r>
            <a:r>
              <a:rPr lang="en-US" altLang="zh-TW" sz="4200" b="1" kern="0" dirty="0">
                <a:solidFill>
                  <a:srgbClr val="171717"/>
                </a:solidFill>
                <a:latin typeface="微軟正黑體" panose="020B0604030504040204" pitchFamily="34" charset="-120"/>
                <a:ea typeface="微軟正黑體" panose="020B0604030504040204" pitchFamily="34" charset="-120"/>
              </a:rPr>
              <a:t>5</a:t>
            </a:r>
            <a:r>
              <a:rPr lang="en-US" sz="4200" b="1" kern="0" dirty="0">
                <a:solidFill>
                  <a:srgbClr val="171717"/>
                </a:solidFill>
                <a:latin typeface="微軟正黑體" panose="020B0604030504040204" pitchFamily="34" charset="-120"/>
                <a:ea typeface="微軟正黑體" panose="020B0604030504040204" pitchFamily="34" charset="-120"/>
              </a:rPr>
              <a:t>)</a:t>
            </a:r>
            <a:r>
              <a:rPr lang="zh-TW" altLang="en-US" sz="4200" b="1" kern="0" dirty="0">
                <a:solidFill>
                  <a:srgbClr val="171717"/>
                </a:solidFill>
                <a:latin typeface="微軟正黑體" panose="020B0604030504040204" pitchFamily="34" charset="-120"/>
                <a:ea typeface="微軟正黑體" panose="020B0604030504040204" pitchFamily="34" charset="-120"/>
              </a:rPr>
              <a:t>靠在人身上</a:t>
            </a:r>
          </a:p>
          <a:p>
            <a:pPr defTabSz="914445" hangingPunct="0">
              <a:lnSpc>
                <a:spcPct val="150000"/>
              </a:lnSpc>
              <a:spcBef>
                <a:spcPts val="1001"/>
              </a:spcBef>
              <a:buSzPct val="100000"/>
              <a:defRPr sz="1800" b="0" i="0" u="none" strike="noStrike" kern="0" cap="none" spc="0" baseline="0">
                <a:solidFill>
                  <a:srgbClr val="000000"/>
                </a:solidFill>
                <a:uFillTx/>
              </a:defRPr>
            </a:pPr>
            <a:r>
              <a:rPr lang="en-US" sz="4200" b="1" kern="0" dirty="0">
                <a:solidFill>
                  <a:srgbClr val="171717"/>
                </a:solidFill>
                <a:latin typeface="微軟正黑體" panose="020B0604030504040204" pitchFamily="34" charset="-120"/>
                <a:ea typeface="微軟正黑體" panose="020B0604030504040204" pitchFamily="34" charset="-120"/>
              </a:rPr>
              <a:t>(</a:t>
            </a:r>
            <a:r>
              <a:rPr lang="en-US" altLang="zh-TW" sz="4200" b="1" kern="0" dirty="0">
                <a:solidFill>
                  <a:srgbClr val="171717"/>
                </a:solidFill>
                <a:latin typeface="微軟正黑體" panose="020B0604030504040204" pitchFamily="34" charset="-120"/>
                <a:ea typeface="微軟正黑體" panose="020B0604030504040204" pitchFamily="34" charset="-120"/>
              </a:rPr>
              <a:t>6</a:t>
            </a:r>
            <a:r>
              <a:rPr lang="en-US" sz="4200" b="1" kern="0" dirty="0">
                <a:solidFill>
                  <a:srgbClr val="171717"/>
                </a:solidFill>
                <a:latin typeface="微軟正黑體" panose="020B0604030504040204" pitchFamily="34" charset="-120"/>
                <a:ea typeface="微軟正黑體" panose="020B0604030504040204" pitchFamily="34" charset="-120"/>
              </a:rPr>
              <a:t>)</a:t>
            </a:r>
            <a:r>
              <a:rPr lang="zh-TW" altLang="en-US" sz="4200" b="1" kern="0" dirty="0">
                <a:solidFill>
                  <a:srgbClr val="171717"/>
                </a:solidFill>
                <a:latin typeface="微軟正黑體" panose="020B0604030504040204" pitchFamily="34" charset="-120"/>
                <a:ea typeface="微軟正黑體" panose="020B0604030504040204" pitchFamily="34" charset="-120"/>
              </a:rPr>
              <a:t>逼近或故意擦撞</a:t>
            </a:r>
          </a:p>
        </p:txBody>
      </p:sp>
      <p:pic>
        <p:nvPicPr>
          <p:cNvPr id="5" name="圖片 1">
            <a:extLst>
              <a:ext uri="{FF2B5EF4-FFF2-40B4-BE49-F238E27FC236}">
                <a16:creationId xmlns:a16="http://schemas.microsoft.com/office/drawing/2014/main" id="{D98FE4D7-E2AC-3BD3-F4E9-92550A055F13}"/>
              </a:ext>
            </a:extLst>
          </p:cNvPr>
          <p:cNvPicPr>
            <a:picLocks noChangeAspect="1"/>
          </p:cNvPicPr>
          <p:nvPr/>
        </p:nvPicPr>
        <p:blipFill>
          <a:blip r:embed="rId2"/>
          <a:stretch>
            <a:fillRect/>
          </a:stretch>
        </p:blipFill>
        <p:spPr>
          <a:xfrm>
            <a:off x="12563227" y="4867507"/>
            <a:ext cx="6231215" cy="6058394"/>
          </a:xfrm>
          <a:prstGeom prst="rect">
            <a:avLst/>
          </a:prstGeom>
          <a:noFill/>
          <a:ln cap="flat">
            <a:noFill/>
          </a:ln>
        </p:spPr>
      </p:pic>
      <p:pic>
        <p:nvPicPr>
          <p:cNvPr id="6" name="圖片 5">
            <a:extLst>
              <a:ext uri="{FF2B5EF4-FFF2-40B4-BE49-F238E27FC236}">
                <a16:creationId xmlns:a16="http://schemas.microsoft.com/office/drawing/2014/main" id="{6F861F9F-FC0D-B0B8-ED21-7BAF0B04F9FC}"/>
              </a:ext>
            </a:extLst>
          </p:cNvPr>
          <p:cNvPicPr>
            <a:picLocks noChangeAspect="1"/>
          </p:cNvPicPr>
          <p:nvPr/>
        </p:nvPicPr>
        <p:blipFill>
          <a:blip r:embed="rId3"/>
          <a:stretch>
            <a:fillRect/>
          </a:stretch>
        </p:blipFill>
        <p:spPr>
          <a:xfrm>
            <a:off x="390293" y="8406107"/>
            <a:ext cx="1956986" cy="15058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3AE6BF-5E2F-8CAE-6EF4-1E0EDF2CCD4E}"/>
              </a:ext>
            </a:extLst>
          </p:cNvPr>
          <p:cNvSpPr/>
          <p:nvPr/>
        </p:nvSpPr>
        <p:spPr>
          <a:xfrm>
            <a:off x="651419" y="296504"/>
            <a:ext cx="5957270" cy="1015663"/>
          </a:xfrm>
          <a:prstGeom prst="rect">
            <a:avLst/>
          </a:prstGeom>
          <a:noFill/>
          <a:ln cap="flat">
            <a:noFill/>
            <a:prstDash val="solid"/>
          </a:ln>
        </p:spPr>
        <p:txBody>
          <a:bodyPr vert="horz" wrap="square" lIns="91440" tIns="45720" rIns="91440" bIns="45720" anchor="t" anchorCtr="1" compatLnSpc="1">
            <a:spAutoFit/>
          </a:bodyPr>
          <a:lstStyle/>
          <a:p>
            <a:pPr algn="ctr" defTabSz="914445">
              <a:defRPr sz="1800" b="0" i="0" u="none" strike="noStrike" kern="0" cap="none" spc="0" baseline="0">
                <a:solidFill>
                  <a:srgbClr val="000000"/>
                </a:solidFill>
                <a:uFillTx/>
              </a:defRPr>
            </a:pPr>
            <a:r>
              <a:rPr lang="zh-TW" altLang="en-US" sz="6000" b="1" kern="0" dirty="0">
                <a:solidFill>
                  <a:srgbClr val="006666"/>
                </a:solidFill>
                <a:latin typeface="微軟正黑體" panose="020B0604030504040204" pitchFamily="34" charset="-120"/>
                <a:ea typeface="微軟正黑體" panose="020B0604030504040204" pitchFamily="34" charset="-120"/>
              </a:rPr>
              <a:t>性騷擾的樣態</a:t>
            </a:r>
            <a:endParaRPr lang="en-US" sz="6000" kern="0" dirty="0">
              <a:solidFill>
                <a:srgbClr val="006666"/>
              </a:solidFill>
              <a:latin typeface="微軟正黑體" panose="020B0604030504040204" pitchFamily="34" charset="-120"/>
              <a:ea typeface="微軟正黑體" panose="020B0604030504040204" pitchFamily="34" charset="-120"/>
            </a:endParaRPr>
          </a:p>
        </p:txBody>
      </p:sp>
      <p:sp>
        <p:nvSpPr>
          <p:cNvPr id="3" name="向右箭號 3">
            <a:extLst>
              <a:ext uri="{FF2B5EF4-FFF2-40B4-BE49-F238E27FC236}">
                <a16:creationId xmlns:a16="http://schemas.microsoft.com/office/drawing/2014/main" id="{601B85CC-6805-8177-2B1F-44118D9AD6F5}"/>
              </a:ext>
            </a:extLst>
          </p:cNvPr>
          <p:cNvSpPr/>
          <p:nvPr/>
        </p:nvSpPr>
        <p:spPr>
          <a:xfrm>
            <a:off x="985632" y="3758102"/>
            <a:ext cx="2835741" cy="2016791"/>
          </a:xfrm>
          <a:custGeom>
            <a:avLst>
              <a:gd name="f0" fmla="val 1460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CCCFF"/>
          </a:solidFill>
          <a:ln w="19046" cap="flat">
            <a:solidFill>
              <a:srgbClr val="9900FF"/>
            </a:solidFill>
            <a:prstDash val="solid"/>
            <a:miter/>
          </a:ln>
        </p:spPr>
        <p:txBody>
          <a:bodyPr vert="horz" wrap="square" lIns="91440" tIns="45720" rIns="91440" bIns="45720" anchor="ctr" anchorCtr="1" compatLnSpc="1">
            <a:noAutofit/>
          </a:bodyPr>
          <a:lstStyle/>
          <a:p>
            <a:pPr algn="ctr" defTabSz="914445">
              <a:defRPr sz="1800" b="0" i="0" u="none" strike="noStrike" kern="0" cap="none" spc="0" baseline="0">
                <a:solidFill>
                  <a:srgbClr val="000000"/>
                </a:solidFill>
                <a:uFillTx/>
              </a:defRPr>
            </a:pPr>
            <a:r>
              <a:rPr lang="zh-TW" altLang="en-US" sz="4800" b="1" kern="0" dirty="0">
                <a:solidFill>
                  <a:srgbClr val="171717"/>
                </a:solidFill>
                <a:latin typeface="微軟正黑體" panose="020B0604030504040204" pitchFamily="34" charset="-120"/>
                <a:ea typeface="微軟正黑體" panose="020B0604030504040204" pitchFamily="34" charset="-120"/>
              </a:rPr>
              <a:t>視覺型</a:t>
            </a:r>
          </a:p>
        </p:txBody>
      </p:sp>
      <p:sp>
        <p:nvSpPr>
          <p:cNvPr id="4" name="內容版面配置區 2">
            <a:extLst>
              <a:ext uri="{FF2B5EF4-FFF2-40B4-BE49-F238E27FC236}">
                <a16:creationId xmlns:a16="http://schemas.microsoft.com/office/drawing/2014/main" id="{DFE92D37-8627-84A6-4C38-B0B38387676D}"/>
              </a:ext>
            </a:extLst>
          </p:cNvPr>
          <p:cNvSpPr txBox="1"/>
          <p:nvPr/>
        </p:nvSpPr>
        <p:spPr>
          <a:xfrm>
            <a:off x="4067596" y="1804308"/>
            <a:ext cx="13452945" cy="6678384"/>
          </a:xfrm>
          <a:prstGeom prst="rect">
            <a:avLst/>
          </a:prstGeom>
          <a:solidFill>
            <a:srgbClr val="FFFFFF"/>
          </a:solidFill>
          <a:ln cap="flat">
            <a:noFill/>
          </a:ln>
        </p:spPr>
        <p:txBody>
          <a:bodyPr vert="horz" wrap="square" lIns="91440" tIns="45720" rIns="91440" bIns="45720" anchor="t" anchorCtr="0" compatLnSpc="1">
            <a:noAutofit/>
          </a:bodyPr>
          <a:lstStyle/>
          <a:p>
            <a:pPr marL="715963" indent="-715963" algn="just" defTabSz="914445" hangingPunct="0">
              <a:spcBef>
                <a:spcPts val="1001"/>
              </a:spcBef>
              <a:buSzPct val="100000"/>
              <a:defRPr sz="1800" b="0" i="0" u="none" strike="noStrike" kern="0" cap="none" spc="0" baseline="0">
                <a:solidFill>
                  <a:srgbClr val="000000"/>
                </a:solidFill>
                <a:uFillTx/>
              </a:defRPr>
            </a:pPr>
            <a:r>
              <a:rPr lang="en-US" sz="4200" b="1" kern="0" dirty="0">
                <a:solidFill>
                  <a:srgbClr val="0D0D0D"/>
                </a:solidFill>
                <a:latin typeface="微軟正黑體" panose="020B0604030504040204" pitchFamily="34" charset="-120"/>
                <a:ea typeface="微軟正黑體" panose="020B0604030504040204" pitchFamily="34" charset="-120"/>
              </a:rPr>
              <a:t>(1)</a:t>
            </a:r>
            <a:r>
              <a:rPr lang="zh-TW" altLang="en-US" sz="4200" b="1" kern="0" dirty="0">
                <a:solidFill>
                  <a:srgbClr val="0D0D0D"/>
                </a:solidFill>
                <a:latin typeface="微軟正黑體" panose="020B0604030504040204" pitchFamily="34" charset="-120"/>
                <a:ea typeface="微軟正黑體" panose="020B0604030504040204" pitchFamily="34" charset="-120"/>
              </a:rPr>
              <a:t>傳送或展示與性或性別相關不雅、貶抑的文字、圖片</a:t>
            </a:r>
            <a:br>
              <a:rPr lang="en-US" altLang="zh-TW" sz="4200" b="1" kern="0" dirty="0">
                <a:solidFill>
                  <a:srgbClr val="0D0D0D"/>
                </a:solidFill>
                <a:latin typeface="微軟正黑體" panose="020B0604030504040204" pitchFamily="34" charset="-120"/>
                <a:ea typeface="微軟正黑體" panose="020B0604030504040204" pitchFamily="34" charset="-120"/>
              </a:rPr>
            </a:br>
            <a:r>
              <a:rPr lang="zh-TW" altLang="en-US" sz="4200" b="1" kern="0" dirty="0">
                <a:solidFill>
                  <a:srgbClr val="0D0D0D"/>
                </a:solidFill>
                <a:latin typeface="微軟正黑體" panose="020B0604030504040204" pitchFamily="34" charset="-120"/>
                <a:ea typeface="微軟正黑體" panose="020B0604030504040204" pitchFamily="34" charset="-120"/>
              </a:rPr>
              <a:t>或影片。</a:t>
            </a:r>
            <a:endParaRPr lang="en-US" sz="4200" b="1" kern="0" dirty="0">
              <a:solidFill>
                <a:srgbClr val="0D0D0D"/>
              </a:solidFill>
              <a:latin typeface="微軟正黑體" panose="020B0604030504040204" pitchFamily="34" charset="-120"/>
              <a:ea typeface="微軟正黑體" panose="020B0604030504040204" pitchFamily="34" charset="-120"/>
            </a:endParaRPr>
          </a:p>
          <a:p>
            <a:pPr algn="just" defTabSz="914445" hangingPunct="0">
              <a:spcBef>
                <a:spcPts val="1001"/>
              </a:spcBef>
              <a:buSzPct val="100000"/>
              <a:defRPr sz="1800" b="0" i="0" u="none" strike="noStrike" kern="0" cap="none" spc="0" baseline="0">
                <a:solidFill>
                  <a:srgbClr val="000000"/>
                </a:solidFill>
                <a:uFillTx/>
              </a:defRPr>
            </a:pPr>
            <a:r>
              <a:rPr lang="en-US" sz="4200" b="1" kern="0" dirty="0">
                <a:solidFill>
                  <a:srgbClr val="0D0D0D"/>
                </a:solidFill>
                <a:latin typeface="微軟正黑體" panose="020B0604030504040204" pitchFamily="34" charset="-120"/>
                <a:ea typeface="微軟正黑體" panose="020B0604030504040204" pitchFamily="34" charset="-120"/>
              </a:rPr>
              <a:t>(2)</a:t>
            </a:r>
            <a:r>
              <a:rPr lang="zh-TW" altLang="en-US" sz="4200" b="1" kern="0" dirty="0">
                <a:solidFill>
                  <a:srgbClr val="0D0D0D"/>
                </a:solidFill>
                <a:latin typeface="微軟正黑體" panose="020B0604030504040204" pitchFamily="34" charset="-120"/>
                <a:ea typeface="微軟正黑體" panose="020B0604030504040204" pitchFamily="34" charset="-120"/>
              </a:rPr>
              <a:t>胡亂眨眼或飛吻或作出親吻的動作。</a:t>
            </a:r>
          </a:p>
          <a:p>
            <a:pPr algn="just" defTabSz="914445" hangingPunct="0">
              <a:spcBef>
                <a:spcPts val="1001"/>
              </a:spcBef>
              <a:buSzPct val="100000"/>
              <a:defRPr sz="1800" b="0" i="0" u="none" strike="noStrike" kern="0" cap="none" spc="0" baseline="0">
                <a:solidFill>
                  <a:srgbClr val="000000"/>
                </a:solidFill>
                <a:uFillTx/>
              </a:defRPr>
            </a:pPr>
            <a:r>
              <a:rPr lang="en-US" sz="4200" b="1" kern="0" dirty="0">
                <a:solidFill>
                  <a:srgbClr val="0D0D0D"/>
                </a:solidFill>
                <a:latin typeface="微軟正黑體" panose="020B0604030504040204" pitchFamily="34" charset="-120"/>
                <a:ea typeface="微軟正黑體" panose="020B0604030504040204" pitchFamily="34" charset="-120"/>
              </a:rPr>
              <a:t>(3)</a:t>
            </a:r>
            <a:r>
              <a:rPr lang="zh-TW" altLang="en-US" sz="4200" b="1" kern="0" dirty="0">
                <a:solidFill>
                  <a:srgbClr val="0D0D0D"/>
                </a:solidFill>
                <a:latin typeface="微軟正黑體" panose="020B0604030504040204" pitchFamily="34" charset="-120"/>
                <a:ea typeface="微軟正黑體" panose="020B0604030504040204" pitchFamily="34" charset="-120"/>
              </a:rPr>
              <a:t>用眼光上下打量對方的身體。</a:t>
            </a:r>
          </a:p>
          <a:p>
            <a:pPr algn="just" defTabSz="914445" hangingPunct="0">
              <a:spcBef>
                <a:spcPts val="1001"/>
              </a:spcBef>
              <a:buSzPct val="100000"/>
              <a:defRPr sz="1800" b="0" i="0" u="none" strike="noStrike" kern="0" cap="none" spc="0" baseline="0">
                <a:solidFill>
                  <a:srgbClr val="000000"/>
                </a:solidFill>
                <a:uFillTx/>
              </a:defRPr>
            </a:pPr>
            <a:r>
              <a:rPr lang="en-US" sz="4200" b="1" kern="0" dirty="0">
                <a:solidFill>
                  <a:srgbClr val="0D0D0D"/>
                </a:solidFill>
                <a:latin typeface="微軟正黑體" panose="020B0604030504040204" pitchFamily="34" charset="-120"/>
                <a:ea typeface="微軟正黑體" panose="020B0604030504040204" pitchFamily="34" charset="-120"/>
              </a:rPr>
              <a:t>(4)</a:t>
            </a:r>
            <a:r>
              <a:rPr lang="zh-TW" altLang="en-US" sz="4200" b="1" kern="0" dirty="0">
                <a:solidFill>
                  <a:srgbClr val="0D0D0D"/>
                </a:solidFill>
                <a:latin typeface="微軟正黑體" panose="020B0604030504040204" pitchFamily="34" charset="-120"/>
                <a:ea typeface="微軟正黑體" panose="020B0604030504040204" pitchFamily="34" charset="-120"/>
              </a:rPr>
              <a:t>身體或手做出性暗示的動作。</a:t>
            </a:r>
          </a:p>
          <a:p>
            <a:pPr algn="just" defTabSz="914445" hangingPunct="0">
              <a:spcBef>
                <a:spcPts val="1001"/>
              </a:spcBef>
              <a:buSzPct val="100000"/>
              <a:defRPr sz="1800" b="0" i="0" u="none" strike="noStrike" kern="0" cap="none" spc="0" baseline="0">
                <a:solidFill>
                  <a:srgbClr val="000000"/>
                </a:solidFill>
                <a:uFillTx/>
              </a:defRPr>
            </a:pPr>
            <a:r>
              <a:rPr lang="en-US" sz="4200" b="1" kern="0" dirty="0">
                <a:solidFill>
                  <a:srgbClr val="0D0D0D"/>
                </a:solidFill>
                <a:latin typeface="微軟正黑體" panose="020B0604030504040204" pitchFamily="34" charset="-120"/>
                <a:ea typeface="微軟正黑體" panose="020B0604030504040204" pitchFamily="34" charset="-120"/>
              </a:rPr>
              <a:t>(5)</a:t>
            </a:r>
            <a:r>
              <a:rPr lang="zh-TW" altLang="en-US" sz="4200" b="1" kern="0" dirty="0">
                <a:solidFill>
                  <a:srgbClr val="0D0D0D"/>
                </a:solidFill>
                <a:latin typeface="微軟正黑體" panose="020B0604030504040204" pitchFamily="34" charset="-120"/>
                <a:ea typeface="微軟正黑體" panose="020B0604030504040204" pitchFamily="34" charset="-120"/>
              </a:rPr>
              <a:t>贈送與性有關的私人禮物。</a:t>
            </a:r>
          </a:p>
          <a:p>
            <a:pPr marL="715963" indent="-715963" algn="just" defTabSz="914445" hangingPunct="0">
              <a:spcBef>
                <a:spcPts val="1001"/>
              </a:spcBef>
              <a:buSzPct val="100000"/>
              <a:defRPr sz="1800" b="0" i="0" u="none" strike="noStrike" kern="0" cap="none" spc="0" baseline="0">
                <a:solidFill>
                  <a:srgbClr val="000000"/>
                </a:solidFill>
                <a:uFillTx/>
              </a:defRPr>
            </a:pPr>
            <a:r>
              <a:rPr lang="en-US" sz="4200" b="1" kern="0" dirty="0">
                <a:solidFill>
                  <a:srgbClr val="0D0D0D"/>
                </a:solidFill>
                <a:latin typeface="微軟正黑體" panose="020B0604030504040204" pitchFamily="34" charset="-120"/>
                <a:ea typeface="微軟正黑體" panose="020B0604030504040204" pitchFamily="34" charset="-120"/>
              </a:rPr>
              <a:t>(</a:t>
            </a:r>
            <a:r>
              <a:rPr lang="en-US" altLang="zh-TW" sz="4200" b="1" kern="0" dirty="0">
                <a:solidFill>
                  <a:srgbClr val="0D0D0D"/>
                </a:solidFill>
                <a:latin typeface="微軟正黑體" panose="020B0604030504040204" pitchFamily="34" charset="-120"/>
                <a:ea typeface="微軟正黑體" panose="020B0604030504040204" pitchFamily="34" charset="-120"/>
              </a:rPr>
              <a:t>6</a:t>
            </a:r>
            <a:r>
              <a:rPr lang="en-US" sz="4200" b="1" kern="0" dirty="0">
                <a:solidFill>
                  <a:srgbClr val="0D0D0D"/>
                </a:solidFill>
                <a:latin typeface="微軟正黑體" panose="020B0604030504040204" pitchFamily="34" charset="-120"/>
                <a:ea typeface="微軟正黑體" panose="020B0604030504040204" pitchFamily="34" charset="-120"/>
              </a:rPr>
              <a:t>)</a:t>
            </a:r>
            <a:r>
              <a:rPr lang="zh-TW" altLang="en-US" sz="4200" b="1" kern="0" dirty="0">
                <a:solidFill>
                  <a:srgbClr val="0D0D0D"/>
                </a:solidFill>
                <a:latin typeface="微軟正黑體" panose="020B0604030504040204" pitchFamily="34" charset="-120"/>
                <a:ea typeface="微軟正黑體" panose="020B0604030504040204" pitchFamily="34" charset="-120"/>
              </a:rPr>
              <a:t>在別人面前露出身體隱私部位或撫慰自己身體的不當</a:t>
            </a:r>
            <a:br>
              <a:rPr lang="en-US" altLang="zh-TW" sz="4200" b="1" kern="0" dirty="0">
                <a:solidFill>
                  <a:srgbClr val="0D0D0D"/>
                </a:solidFill>
                <a:latin typeface="微軟正黑體" panose="020B0604030504040204" pitchFamily="34" charset="-120"/>
                <a:ea typeface="微軟正黑體" panose="020B0604030504040204" pitchFamily="34" charset="-120"/>
              </a:rPr>
            </a:br>
            <a:r>
              <a:rPr lang="zh-TW" altLang="en-US" sz="4200" b="1" kern="0" dirty="0">
                <a:solidFill>
                  <a:srgbClr val="0D0D0D"/>
                </a:solidFill>
                <a:latin typeface="微軟正黑體" panose="020B0604030504040204" pitchFamily="34" charset="-120"/>
                <a:ea typeface="微軟正黑體" panose="020B0604030504040204" pitchFamily="34" charset="-120"/>
              </a:rPr>
              <a:t>動作。</a:t>
            </a:r>
          </a:p>
        </p:txBody>
      </p:sp>
      <p:pic>
        <p:nvPicPr>
          <p:cNvPr id="5" name="圖片 4">
            <a:extLst>
              <a:ext uri="{FF2B5EF4-FFF2-40B4-BE49-F238E27FC236}">
                <a16:creationId xmlns:a16="http://schemas.microsoft.com/office/drawing/2014/main" id="{13F3532B-4004-3888-EB49-29EB34DEBCED}"/>
              </a:ext>
            </a:extLst>
          </p:cNvPr>
          <p:cNvPicPr>
            <a:picLocks noChangeAspect="1"/>
          </p:cNvPicPr>
          <p:nvPr/>
        </p:nvPicPr>
        <p:blipFill>
          <a:blip r:embed="rId2"/>
          <a:stretch>
            <a:fillRect/>
          </a:stretch>
        </p:blipFill>
        <p:spPr>
          <a:xfrm>
            <a:off x="377867" y="8482697"/>
            <a:ext cx="1956986" cy="15058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grpSp>
        <p:nvGrpSpPr>
          <p:cNvPr id="2" name="Google Shape;210;p15"/>
          <p:cNvGrpSpPr/>
          <p:nvPr/>
        </p:nvGrpSpPr>
        <p:grpSpPr>
          <a:xfrm>
            <a:off x="363967" y="283848"/>
            <a:ext cx="17439793" cy="9369975"/>
            <a:chOff x="363967" y="283848"/>
            <a:chExt cx="17439793" cy="9369975"/>
          </a:xfrm>
        </p:grpSpPr>
        <p:sp>
          <p:nvSpPr>
            <p:cNvPr id="3" name="Google Shape;211;p15"/>
            <p:cNvSpPr/>
            <p:nvPr/>
          </p:nvSpPr>
          <p:spPr>
            <a:xfrm>
              <a:off x="363967" y="283848"/>
              <a:ext cx="17439793" cy="9369975"/>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91421" tIns="45701" rIns="91421"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4" name="Google Shape;212;p15"/>
            <p:cNvSpPr txBox="1"/>
            <p:nvPr/>
          </p:nvSpPr>
          <p:spPr>
            <a:xfrm>
              <a:off x="363967" y="283848"/>
              <a:ext cx="3086099" cy="308609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 name="Google Shape;213;p15"/>
          <p:cNvGrpSpPr/>
          <p:nvPr/>
        </p:nvGrpSpPr>
        <p:grpSpPr>
          <a:xfrm>
            <a:off x="1403649" y="1350276"/>
            <a:ext cx="2587075" cy="794092"/>
            <a:chOff x="1403649" y="1350276"/>
            <a:chExt cx="2587075" cy="794092"/>
          </a:xfrm>
        </p:grpSpPr>
        <p:grpSp>
          <p:nvGrpSpPr>
            <p:cNvPr id="6" name="Google Shape;214;p15"/>
            <p:cNvGrpSpPr/>
            <p:nvPr/>
          </p:nvGrpSpPr>
          <p:grpSpPr>
            <a:xfrm>
              <a:off x="1403649" y="1350276"/>
              <a:ext cx="260411" cy="261582"/>
              <a:chOff x="1403649" y="1350276"/>
              <a:chExt cx="260411" cy="261582"/>
            </a:xfrm>
          </p:grpSpPr>
          <p:sp>
            <p:nvSpPr>
              <p:cNvPr id="7" name="Google Shape;215;p15"/>
              <p:cNvSpPr/>
              <p:nvPr/>
            </p:nvSpPr>
            <p:spPr>
              <a:xfrm>
                <a:off x="1403649"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 name="Google Shape;216;p15"/>
              <p:cNvSpPr txBox="1"/>
              <p:nvPr/>
            </p:nvSpPr>
            <p:spPr>
              <a:xfrm>
                <a:off x="1427588"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9" name="Google Shape;217;p15"/>
            <p:cNvGrpSpPr/>
            <p:nvPr/>
          </p:nvGrpSpPr>
          <p:grpSpPr>
            <a:xfrm>
              <a:off x="1991736" y="1350276"/>
              <a:ext cx="260411" cy="261582"/>
              <a:chOff x="1991736" y="1350276"/>
              <a:chExt cx="260411" cy="261582"/>
            </a:xfrm>
          </p:grpSpPr>
          <p:sp>
            <p:nvSpPr>
              <p:cNvPr id="10" name="Google Shape;218;p15"/>
              <p:cNvSpPr/>
              <p:nvPr/>
            </p:nvSpPr>
            <p:spPr>
              <a:xfrm>
                <a:off x="1991736"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1" name="Google Shape;219;p15"/>
              <p:cNvSpPr txBox="1"/>
              <p:nvPr/>
            </p:nvSpPr>
            <p:spPr>
              <a:xfrm>
                <a:off x="2015675"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2" name="Google Shape;220;p15"/>
            <p:cNvGrpSpPr/>
            <p:nvPr/>
          </p:nvGrpSpPr>
          <p:grpSpPr>
            <a:xfrm>
              <a:off x="2579815" y="1350276"/>
              <a:ext cx="260411" cy="261582"/>
              <a:chOff x="2579815" y="1350276"/>
              <a:chExt cx="260411" cy="261582"/>
            </a:xfrm>
          </p:grpSpPr>
          <p:sp>
            <p:nvSpPr>
              <p:cNvPr id="13" name="Google Shape;221;p15"/>
              <p:cNvSpPr/>
              <p:nvPr/>
            </p:nvSpPr>
            <p:spPr>
              <a:xfrm>
                <a:off x="257981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Google Shape;222;p15"/>
              <p:cNvSpPr txBox="1"/>
              <p:nvPr/>
            </p:nvSpPr>
            <p:spPr>
              <a:xfrm>
                <a:off x="260375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5" name="Google Shape;223;p15"/>
            <p:cNvGrpSpPr/>
            <p:nvPr/>
          </p:nvGrpSpPr>
          <p:grpSpPr>
            <a:xfrm>
              <a:off x="1403649" y="1882786"/>
              <a:ext cx="260411" cy="261582"/>
              <a:chOff x="1403649" y="1882786"/>
              <a:chExt cx="260411" cy="261582"/>
            </a:xfrm>
          </p:grpSpPr>
          <p:sp>
            <p:nvSpPr>
              <p:cNvPr id="16" name="Google Shape;224;p15"/>
              <p:cNvSpPr/>
              <p:nvPr/>
            </p:nvSpPr>
            <p:spPr>
              <a:xfrm>
                <a:off x="1403649"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7" name="Google Shape;225;p15"/>
              <p:cNvSpPr txBox="1"/>
              <p:nvPr/>
            </p:nvSpPr>
            <p:spPr>
              <a:xfrm>
                <a:off x="1427588"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8" name="Google Shape;226;p15"/>
            <p:cNvGrpSpPr/>
            <p:nvPr/>
          </p:nvGrpSpPr>
          <p:grpSpPr>
            <a:xfrm>
              <a:off x="1991736" y="1882786"/>
              <a:ext cx="260411" cy="261582"/>
              <a:chOff x="1991736" y="1882786"/>
              <a:chExt cx="260411" cy="261582"/>
            </a:xfrm>
          </p:grpSpPr>
          <p:sp>
            <p:nvSpPr>
              <p:cNvPr id="19" name="Google Shape;227;p15"/>
              <p:cNvSpPr/>
              <p:nvPr/>
            </p:nvSpPr>
            <p:spPr>
              <a:xfrm>
                <a:off x="1991736"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0" name="Google Shape;228;p15"/>
              <p:cNvSpPr txBox="1"/>
              <p:nvPr/>
            </p:nvSpPr>
            <p:spPr>
              <a:xfrm>
                <a:off x="2015675"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1" name="Google Shape;229;p15"/>
            <p:cNvGrpSpPr/>
            <p:nvPr/>
          </p:nvGrpSpPr>
          <p:grpSpPr>
            <a:xfrm>
              <a:off x="2579815" y="1882786"/>
              <a:ext cx="260411" cy="261582"/>
              <a:chOff x="2579815" y="1882786"/>
              <a:chExt cx="260411" cy="261582"/>
            </a:xfrm>
          </p:grpSpPr>
          <p:sp>
            <p:nvSpPr>
              <p:cNvPr id="22" name="Google Shape;230;p15"/>
              <p:cNvSpPr/>
              <p:nvPr/>
            </p:nvSpPr>
            <p:spPr>
              <a:xfrm>
                <a:off x="257981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3" name="Google Shape;231;p15"/>
              <p:cNvSpPr txBox="1"/>
              <p:nvPr/>
            </p:nvSpPr>
            <p:spPr>
              <a:xfrm>
                <a:off x="260375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4" name="Google Shape;232;p15"/>
            <p:cNvGrpSpPr/>
            <p:nvPr/>
          </p:nvGrpSpPr>
          <p:grpSpPr>
            <a:xfrm>
              <a:off x="3142225" y="1350276"/>
              <a:ext cx="260411" cy="261582"/>
              <a:chOff x="3142225" y="1350276"/>
              <a:chExt cx="260411" cy="261582"/>
            </a:xfrm>
          </p:grpSpPr>
          <p:sp>
            <p:nvSpPr>
              <p:cNvPr id="25" name="Google Shape;233;p15"/>
              <p:cNvSpPr/>
              <p:nvPr/>
            </p:nvSpPr>
            <p:spPr>
              <a:xfrm>
                <a:off x="314222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6" name="Google Shape;234;p15"/>
              <p:cNvSpPr txBox="1"/>
              <p:nvPr/>
            </p:nvSpPr>
            <p:spPr>
              <a:xfrm>
                <a:off x="316617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7" name="Google Shape;235;p15"/>
            <p:cNvGrpSpPr/>
            <p:nvPr/>
          </p:nvGrpSpPr>
          <p:grpSpPr>
            <a:xfrm>
              <a:off x="3730313" y="1350276"/>
              <a:ext cx="260411" cy="261582"/>
              <a:chOff x="3730313" y="1350276"/>
              <a:chExt cx="260411" cy="261582"/>
            </a:xfrm>
          </p:grpSpPr>
          <p:sp>
            <p:nvSpPr>
              <p:cNvPr id="28" name="Google Shape;236;p15"/>
              <p:cNvSpPr/>
              <p:nvPr/>
            </p:nvSpPr>
            <p:spPr>
              <a:xfrm>
                <a:off x="3730313"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9" name="Google Shape;237;p15"/>
              <p:cNvSpPr txBox="1"/>
              <p:nvPr/>
            </p:nvSpPr>
            <p:spPr>
              <a:xfrm>
                <a:off x="3754252"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0" name="Google Shape;238;p15"/>
            <p:cNvGrpSpPr/>
            <p:nvPr/>
          </p:nvGrpSpPr>
          <p:grpSpPr>
            <a:xfrm>
              <a:off x="3142225" y="1882786"/>
              <a:ext cx="260411" cy="261582"/>
              <a:chOff x="3142225" y="1882786"/>
              <a:chExt cx="260411" cy="261582"/>
            </a:xfrm>
          </p:grpSpPr>
          <p:sp>
            <p:nvSpPr>
              <p:cNvPr id="31" name="Google Shape;239;p15"/>
              <p:cNvSpPr/>
              <p:nvPr/>
            </p:nvSpPr>
            <p:spPr>
              <a:xfrm>
                <a:off x="314222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2" name="Google Shape;240;p15"/>
              <p:cNvSpPr txBox="1"/>
              <p:nvPr/>
            </p:nvSpPr>
            <p:spPr>
              <a:xfrm>
                <a:off x="316617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3" name="Google Shape;241;p15"/>
            <p:cNvGrpSpPr/>
            <p:nvPr/>
          </p:nvGrpSpPr>
          <p:grpSpPr>
            <a:xfrm>
              <a:off x="3730313" y="1882786"/>
              <a:ext cx="260411" cy="261582"/>
              <a:chOff x="3730313" y="1882786"/>
              <a:chExt cx="260411" cy="261582"/>
            </a:xfrm>
          </p:grpSpPr>
          <p:sp>
            <p:nvSpPr>
              <p:cNvPr id="34" name="Google Shape;242;p15"/>
              <p:cNvSpPr/>
              <p:nvPr/>
            </p:nvSpPr>
            <p:spPr>
              <a:xfrm>
                <a:off x="3730313"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5" name="Google Shape;243;p15"/>
              <p:cNvSpPr txBox="1"/>
              <p:nvPr/>
            </p:nvSpPr>
            <p:spPr>
              <a:xfrm>
                <a:off x="3754252"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pic>
        <p:nvPicPr>
          <p:cNvPr id="36" name="圖片 1"/>
          <p:cNvPicPr>
            <a:picLocks noChangeAspect="1"/>
          </p:cNvPicPr>
          <p:nvPr/>
        </p:nvPicPr>
        <p:blipFill>
          <a:blip r:embed="rId3"/>
          <a:stretch>
            <a:fillRect/>
          </a:stretch>
        </p:blipFill>
        <p:spPr>
          <a:xfrm>
            <a:off x="5605272" y="2427073"/>
            <a:ext cx="5057445" cy="5083515"/>
          </a:xfrm>
          <a:prstGeom prst="rect">
            <a:avLst/>
          </a:prstGeom>
          <a:noFill/>
          <a:ln cap="flat">
            <a:noFill/>
          </a:ln>
        </p:spPr>
      </p:pic>
      <p:grpSp>
        <p:nvGrpSpPr>
          <p:cNvPr id="37" name="Google Shape;247;p15"/>
          <p:cNvGrpSpPr/>
          <p:nvPr/>
        </p:nvGrpSpPr>
        <p:grpSpPr>
          <a:xfrm>
            <a:off x="14836094" y="4979904"/>
            <a:ext cx="3318549" cy="794092"/>
            <a:chOff x="14836094" y="4979904"/>
            <a:chExt cx="3318549" cy="794092"/>
          </a:xfrm>
        </p:grpSpPr>
        <p:grpSp>
          <p:nvGrpSpPr>
            <p:cNvPr id="38" name="Google Shape;248;p15"/>
            <p:cNvGrpSpPr/>
            <p:nvPr/>
          </p:nvGrpSpPr>
          <p:grpSpPr>
            <a:xfrm>
              <a:off x="14836094" y="4979904"/>
              <a:ext cx="231955" cy="261582"/>
              <a:chOff x="14836094" y="4979904"/>
              <a:chExt cx="231955" cy="261582"/>
            </a:xfrm>
          </p:grpSpPr>
          <p:sp>
            <p:nvSpPr>
              <p:cNvPr id="39" name="Google Shape;249;p15"/>
              <p:cNvSpPr/>
              <p:nvPr/>
            </p:nvSpPr>
            <p:spPr>
              <a:xfrm>
                <a:off x="14836094"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0" name="Google Shape;250;p15"/>
              <p:cNvSpPr txBox="1"/>
              <p:nvPr/>
            </p:nvSpPr>
            <p:spPr>
              <a:xfrm>
                <a:off x="14857418"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1" name="Google Shape;251;p15"/>
            <p:cNvGrpSpPr/>
            <p:nvPr/>
          </p:nvGrpSpPr>
          <p:grpSpPr>
            <a:xfrm>
              <a:off x="15359908" y="4979904"/>
              <a:ext cx="231955" cy="261582"/>
              <a:chOff x="15359908" y="4979904"/>
              <a:chExt cx="231955" cy="261582"/>
            </a:xfrm>
          </p:grpSpPr>
          <p:sp>
            <p:nvSpPr>
              <p:cNvPr id="42" name="Google Shape;252;p15"/>
              <p:cNvSpPr/>
              <p:nvPr/>
            </p:nvSpPr>
            <p:spPr>
              <a:xfrm>
                <a:off x="15359908"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3" name="Google Shape;253;p15"/>
              <p:cNvSpPr txBox="1"/>
              <p:nvPr/>
            </p:nvSpPr>
            <p:spPr>
              <a:xfrm>
                <a:off x="15381232"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4" name="Google Shape;254;p15"/>
            <p:cNvGrpSpPr/>
            <p:nvPr/>
          </p:nvGrpSpPr>
          <p:grpSpPr>
            <a:xfrm>
              <a:off x="15883722" y="4979904"/>
              <a:ext cx="231955" cy="261582"/>
              <a:chOff x="15883722" y="4979904"/>
              <a:chExt cx="231955" cy="261582"/>
            </a:xfrm>
          </p:grpSpPr>
          <p:sp>
            <p:nvSpPr>
              <p:cNvPr id="45" name="Google Shape;255;p15"/>
              <p:cNvSpPr/>
              <p:nvPr/>
            </p:nvSpPr>
            <p:spPr>
              <a:xfrm>
                <a:off x="15883722"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6" name="Google Shape;256;p15"/>
              <p:cNvSpPr txBox="1"/>
              <p:nvPr/>
            </p:nvSpPr>
            <p:spPr>
              <a:xfrm>
                <a:off x="15905037"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7" name="Google Shape;257;p15"/>
            <p:cNvGrpSpPr/>
            <p:nvPr/>
          </p:nvGrpSpPr>
          <p:grpSpPr>
            <a:xfrm>
              <a:off x="14836094" y="5512414"/>
              <a:ext cx="231955" cy="261582"/>
              <a:chOff x="14836094" y="5512414"/>
              <a:chExt cx="231955" cy="261582"/>
            </a:xfrm>
          </p:grpSpPr>
          <p:sp>
            <p:nvSpPr>
              <p:cNvPr id="48" name="Google Shape;258;p15"/>
              <p:cNvSpPr/>
              <p:nvPr/>
            </p:nvSpPr>
            <p:spPr>
              <a:xfrm>
                <a:off x="14836094"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9" name="Google Shape;259;p15"/>
              <p:cNvSpPr txBox="1"/>
              <p:nvPr/>
            </p:nvSpPr>
            <p:spPr>
              <a:xfrm>
                <a:off x="14857418"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0" name="Google Shape;260;p15"/>
            <p:cNvGrpSpPr/>
            <p:nvPr/>
          </p:nvGrpSpPr>
          <p:grpSpPr>
            <a:xfrm>
              <a:off x="15359908" y="5512414"/>
              <a:ext cx="231955" cy="261582"/>
              <a:chOff x="15359908" y="5512414"/>
              <a:chExt cx="231955" cy="261582"/>
            </a:xfrm>
          </p:grpSpPr>
          <p:sp>
            <p:nvSpPr>
              <p:cNvPr id="51" name="Google Shape;261;p15"/>
              <p:cNvSpPr/>
              <p:nvPr/>
            </p:nvSpPr>
            <p:spPr>
              <a:xfrm>
                <a:off x="15359908"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2" name="Google Shape;262;p15"/>
              <p:cNvSpPr txBox="1"/>
              <p:nvPr/>
            </p:nvSpPr>
            <p:spPr>
              <a:xfrm>
                <a:off x="15381232"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3" name="Google Shape;263;p15"/>
            <p:cNvGrpSpPr/>
            <p:nvPr/>
          </p:nvGrpSpPr>
          <p:grpSpPr>
            <a:xfrm>
              <a:off x="15883722" y="5512414"/>
              <a:ext cx="231955" cy="261582"/>
              <a:chOff x="15883722" y="5512414"/>
              <a:chExt cx="231955" cy="261582"/>
            </a:xfrm>
          </p:grpSpPr>
          <p:sp>
            <p:nvSpPr>
              <p:cNvPr id="54" name="Google Shape;264;p15"/>
              <p:cNvSpPr/>
              <p:nvPr/>
            </p:nvSpPr>
            <p:spPr>
              <a:xfrm>
                <a:off x="15883722"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5" name="Google Shape;265;p15"/>
              <p:cNvSpPr txBox="1"/>
              <p:nvPr/>
            </p:nvSpPr>
            <p:spPr>
              <a:xfrm>
                <a:off x="15905037"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6" name="Google Shape;266;p15"/>
            <p:cNvGrpSpPr/>
            <p:nvPr/>
          </p:nvGrpSpPr>
          <p:grpSpPr>
            <a:xfrm>
              <a:off x="16384676" y="4979904"/>
              <a:ext cx="231955" cy="261582"/>
              <a:chOff x="16384676" y="4979904"/>
              <a:chExt cx="231955" cy="261582"/>
            </a:xfrm>
          </p:grpSpPr>
          <p:sp>
            <p:nvSpPr>
              <p:cNvPr id="57" name="Google Shape;267;p15"/>
              <p:cNvSpPr/>
              <p:nvPr/>
            </p:nvSpPr>
            <p:spPr>
              <a:xfrm>
                <a:off x="16384676"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8" name="Google Shape;268;p15"/>
              <p:cNvSpPr txBox="1"/>
              <p:nvPr/>
            </p:nvSpPr>
            <p:spPr>
              <a:xfrm>
                <a:off x="16406000"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9" name="Google Shape;269;p15"/>
            <p:cNvGrpSpPr/>
            <p:nvPr/>
          </p:nvGrpSpPr>
          <p:grpSpPr>
            <a:xfrm>
              <a:off x="16908490" y="4979904"/>
              <a:ext cx="231955" cy="261582"/>
              <a:chOff x="16908490" y="4979904"/>
              <a:chExt cx="231955" cy="261582"/>
            </a:xfrm>
          </p:grpSpPr>
          <p:sp>
            <p:nvSpPr>
              <p:cNvPr id="60" name="Google Shape;270;p15"/>
              <p:cNvSpPr/>
              <p:nvPr/>
            </p:nvSpPr>
            <p:spPr>
              <a:xfrm>
                <a:off x="16908490"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1" name="Google Shape;271;p15"/>
              <p:cNvSpPr txBox="1"/>
              <p:nvPr/>
            </p:nvSpPr>
            <p:spPr>
              <a:xfrm>
                <a:off x="16929814"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2" name="Google Shape;272;p15"/>
            <p:cNvGrpSpPr/>
            <p:nvPr/>
          </p:nvGrpSpPr>
          <p:grpSpPr>
            <a:xfrm>
              <a:off x="16384676" y="5512414"/>
              <a:ext cx="231955" cy="261582"/>
              <a:chOff x="16384676" y="5512414"/>
              <a:chExt cx="231955" cy="261582"/>
            </a:xfrm>
          </p:grpSpPr>
          <p:sp>
            <p:nvSpPr>
              <p:cNvPr id="63" name="Google Shape;273;p15"/>
              <p:cNvSpPr/>
              <p:nvPr/>
            </p:nvSpPr>
            <p:spPr>
              <a:xfrm>
                <a:off x="16384676"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4" name="Google Shape;274;p15"/>
              <p:cNvSpPr txBox="1"/>
              <p:nvPr/>
            </p:nvSpPr>
            <p:spPr>
              <a:xfrm>
                <a:off x="16406000"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5" name="Google Shape;275;p15"/>
            <p:cNvGrpSpPr/>
            <p:nvPr/>
          </p:nvGrpSpPr>
          <p:grpSpPr>
            <a:xfrm>
              <a:off x="16908490" y="5512414"/>
              <a:ext cx="231955" cy="261582"/>
              <a:chOff x="16908490" y="5512414"/>
              <a:chExt cx="231955" cy="261582"/>
            </a:xfrm>
          </p:grpSpPr>
          <p:sp>
            <p:nvSpPr>
              <p:cNvPr id="66" name="Google Shape;276;p15"/>
              <p:cNvSpPr/>
              <p:nvPr/>
            </p:nvSpPr>
            <p:spPr>
              <a:xfrm>
                <a:off x="16908490"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7" name="Google Shape;277;p15"/>
              <p:cNvSpPr txBox="1"/>
              <p:nvPr/>
            </p:nvSpPr>
            <p:spPr>
              <a:xfrm>
                <a:off x="16929814"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68" name="Google Shape;278;p15"/>
            <p:cNvSpPr txBox="1"/>
            <p:nvPr/>
          </p:nvSpPr>
          <p:spPr>
            <a:xfrm>
              <a:off x="17441521"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69" name="Google Shape;279;p15"/>
            <p:cNvSpPr txBox="1"/>
            <p:nvPr/>
          </p:nvSpPr>
          <p:spPr>
            <a:xfrm>
              <a:off x="17965335"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0" name="Google Shape;280;p15"/>
            <p:cNvSpPr txBox="1"/>
            <p:nvPr/>
          </p:nvSpPr>
          <p:spPr>
            <a:xfrm>
              <a:off x="17441521"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1" name="Google Shape;281;p15"/>
            <p:cNvSpPr txBox="1"/>
            <p:nvPr/>
          </p:nvSpPr>
          <p:spPr>
            <a:xfrm>
              <a:off x="17965335"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72" name="Google Shape;244;p15"/>
          <p:cNvSpPr txBox="1"/>
          <p:nvPr/>
        </p:nvSpPr>
        <p:spPr>
          <a:xfrm>
            <a:off x="2710016" y="3976679"/>
            <a:ext cx="11020312" cy="162159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TW" sz="96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保護性案件通報方式</a:t>
            </a:r>
            <a:endParaRPr lang="en-US" sz="9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pic>
        <p:nvPicPr>
          <p:cNvPr id="73" name="圖片 2"/>
          <p:cNvPicPr>
            <a:picLocks noChangeAspect="1"/>
          </p:cNvPicPr>
          <p:nvPr/>
        </p:nvPicPr>
        <p:blipFill>
          <a:blip r:embed="rId4"/>
          <a:stretch>
            <a:fillRect/>
          </a:stretch>
        </p:blipFill>
        <p:spPr>
          <a:xfrm>
            <a:off x="15520787" y="2889147"/>
            <a:ext cx="2221543" cy="2221543"/>
          </a:xfrm>
          <a:prstGeom prst="rect">
            <a:avLst/>
          </a:prstGeom>
          <a:noFill/>
          <a:ln cap="flat">
            <a:noFill/>
          </a:ln>
        </p:spPr>
      </p:pic>
      <p:pic>
        <p:nvPicPr>
          <p:cNvPr id="74" name="圖片 3"/>
          <p:cNvPicPr>
            <a:picLocks noChangeAspect="1"/>
          </p:cNvPicPr>
          <p:nvPr/>
        </p:nvPicPr>
        <p:blipFill>
          <a:blip r:embed="rId5"/>
          <a:stretch>
            <a:fillRect/>
          </a:stretch>
        </p:blipFill>
        <p:spPr>
          <a:xfrm>
            <a:off x="363967" y="8531269"/>
            <a:ext cx="1956989" cy="1499744"/>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C68F5B54-162F-F6F8-22B7-4C5434A1D920}"/>
              </a:ext>
            </a:extLst>
          </p:cNvPr>
          <p:cNvSpPr/>
          <p:nvPr/>
        </p:nvSpPr>
        <p:spPr>
          <a:xfrm>
            <a:off x="76408" y="97502"/>
            <a:ext cx="6071570" cy="1015663"/>
          </a:xfrm>
          <a:prstGeom prst="rect">
            <a:avLst/>
          </a:prstGeom>
          <a:noFill/>
          <a:ln cap="flat">
            <a:noFill/>
            <a:prstDash val="solid"/>
          </a:ln>
        </p:spPr>
        <p:txBody>
          <a:bodyPr vert="horz" wrap="square" lIns="91440" tIns="45720" rIns="91440" bIns="45720" anchor="t" anchorCtr="1" compatLnSpc="1">
            <a:spAutoFit/>
          </a:bodyPr>
          <a:lstStyle/>
          <a:p>
            <a:pPr algn="ctr" defTabSz="914445">
              <a:defRPr sz="1800" b="0" i="0" u="none" strike="noStrike" kern="0" cap="none" spc="0" baseline="0">
                <a:solidFill>
                  <a:srgbClr val="000000"/>
                </a:solidFill>
                <a:uFillTx/>
              </a:defRPr>
            </a:pPr>
            <a:r>
              <a:rPr lang="zh-TW" altLang="en-US" sz="6000" b="1" kern="0" dirty="0">
                <a:solidFill>
                  <a:srgbClr val="006666"/>
                </a:solidFill>
                <a:latin typeface="微軟正黑體" panose="020B0604030504040204" pitchFamily="34" charset="-120"/>
                <a:ea typeface="微軟正黑體" panose="020B0604030504040204" pitchFamily="34" charset="-120"/>
              </a:rPr>
              <a:t>性騷擾的樣態</a:t>
            </a:r>
            <a:endParaRPr lang="en-US" sz="6000" kern="0" dirty="0">
              <a:solidFill>
                <a:srgbClr val="006666"/>
              </a:solidFill>
              <a:latin typeface="微軟正黑體" panose="020B0604030504040204" pitchFamily="34" charset="-120"/>
              <a:ea typeface="微軟正黑體" panose="020B0604030504040204" pitchFamily="34" charset="-120"/>
            </a:endParaRPr>
          </a:p>
        </p:txBody>
      </p:sp>
      <p:sp>
        <p:nvSpPr>
          <p:cNvPr id="3" name="向右箭號 3">
            <a:extLst>
              <a:ext uri="{FF2B5EF4-FFF2-40B4-BE49-F238E27FC236}">
                <a16:creationId xmlns:a16="http://schemas.microsoft.com/office/drawing/2014/main" id="{1BD06139-A015-46E8-A589-D738D8E88318}"/>
              </a:ext>
            </a:extLst>
          </p:cNvPr>
          <p:cNvSpPr/>
          <p:nvPr/>
        </p:nvSpPr>
        <p:spPr>
          <a:xfrm>
            <a:off x="587219" y="2057105"/>
            <a:ext cx="2797426" cy="2016791"/>
          </a:xfrm>
          <a:custGeom>
            <a:avLst>
              <a:gd name="f0" fmla="val 1555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1E5F5"/>
          </a:solidFill>
          <a:ln w="19046" cap="flat">
            <a:solidFill>
              <a:srgbClr val="9900FF"/>
            </a:solidFill>
            <a:prstDash val="solid"/>
            <a:miter/>
          </a:ln>
        </p:spPr>
        <p:txBody>
          <a:bodyPr vert="horz" wrap="square" lIns="91440" tIns="45720" rIns="91440" bIns="45720" anchor="ctr" anchorCtr="1" compatLnSpc="1">
            <a:noAutofit/>
          </a:bodyPr>
          <a:lstStyle/>
          <a:p>
            <a:pPr algn="ctr" defTabSz="914445">
              <a:defRPr sz="1800" b="0" i="0" u="none" strike="noStrike" kern="0" cap="none" spc="0" baseline="0">
                <a:solidFill>
                  <a:srgbClr val="000000"/>
                </a:solidFill>
                <a:uFillTx/>
              </a:defRPr>
            </a:pPr>
            <a:r>
              <a:rPr lang="zh-TW" altLang="en-US" sz="4800" b="1" kern="0" dirty="0">
                <a:solidFill>
                  <a:srgbClr val="171717"/>
                </a:solidFill>
                <a:latin typeface="微軟正黑體" panose="020B0604030504040204" pitchFamily="34" charset="-120"/>
                <a:ea typeface="微軟正黑體" panose="020B0604030504040204" pitchFamily="34" charset="-120"/>
              </a:rPr>
              <a:t>權勢型</a:t>
            </a:r>
          </a:p>
        </p:txBody>
      </p:sp>
      <p:sp>
        <p:nvSpPr>
          <p:cNvPr id="4" name="矩形: 圓角 7">
            <a:extLst>
              <a:ext uri="{FF2B5EF4-FFF2-40B4-BE49-F238E27FC236}">
                <a16:creationId xmlns:a16="http://schemas.microsoft.com/office/drawing/2014/main" id="{C932381D-D7EC-2B33-EE80-9CBAEAB994D2}"/>
              </a:ext>
            </a:extLst>
          </p:cNvPr>
          <p:cNvSpPr/>
          <p:nvPr/>
        </p:nvSpPr>
        <p:spPr>
          <a:xfrm>
            <a:off x="3603010" y="1270758"/>
            <a:ext cx="14289205" cy="358948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02B93"/>
          </a:solidFill>
          <a:ln w="19046" cap="flat">
            <a:solidFill>
              <a:srgbClr val="741D6B"/>
            </a:solidFill>
            <a:prstDash val="solid"/>
            <a:miter/>
          </a:ln>
        </p:spPr>
        <p:txBody>
          <a:bodyPr vert="horz" wrap="square" lIns="91440" tIns="45720" rIns="91440" bIns="45720" anchor="ctr" anchorCtr="0" compatLnSpc="1">
            <a:noAutofit/>
          </a:bodyPr>
          <a:lstStyle/>
          <a:p>
            <a:pPr defTabSz="914445">
              <a:defRPr sz="1800" b="0" i="0" u="none" strike="noStrike" kern="0" cap="none" spc="0" baseline="0">
                <a:solidFill>
                  <a:srgbClr val="000000"/>
                </a:solidFill>
                <a:uFillTx/>
              </a:defRPr>
            </a:pPr>
            <a:r>
              <a:rPr lang="zh-TW" altLang="en-US" sz="4000" kern="0" dirty="0">
                <a:solidFill>
                  <a:srgbClr val="FFFFFF"/>
                </a:solidFill>
                <a:latin typeface="微軟正黑體" panose="020B0604030504040204" pitchFamily="34" charset="-120"/>
                <a:ea typeface="微軟正黑體" panose="020B0604030504040204" pitchFamily="34" charset="-120"/>
              </a:rPr>
              <a:t>對於因教育、訓練、醫療、公務、業務、求職或其他相類關係受自己監督、照護、指導之人，利用權勢或機會為性騷擾，</a:t>
            </a:r>
            <a:br>
              <a:rPr lang="en-US" sz="4000" kern="0" dirty="0">
                <a:solidFill>
                  <a:srgbClr val="FFFFFF"/>
                </a:solidFill>
                <a:latin typeface="微軟正黑體" panose="020B0604030504040204" pitchFamily="34" charset="-120"/>
                <a:ea typeface="微軟正黑體" panose="020B0604030504040204" pitchFamily="34" charset="-120"/>
              </a:rPr>
            </a:br>
            <a:r>
              <a:rPr lang="zh-TW" altLang="en-US" sz="4000" kern="0" dirty="0">
                <a:solidFill>
                  <a:srgbClr val="FFFFFF"/>
                </a:solidFill>
                <a:latin typeface="微軟正黑體" panose="020B0604030504040204" pitchFamily="34" charset="-120"/>
                <a:ea typeface="微軟正黑體" panose="020B0604030504040204" pitchFamily="34" charset="-120"/>
              </a:rPr>
              <a:t>例如：教練、補習班老師於指導學生時講黃色笑話，或醫護人員照顧病患時不當觸摸身體。</a:t>
            </a:r>
          </a:p>
        </p:txBody>
      </p:sp>
      <p:sp>
        <p:nvSpPr>
          <p:cNvPr id="6" name="object 4">
            <a:extLst>
              <a:ext uri="{FF2B5EF4-FFF2-40B4-BE49-F238E27FC236}">
                <a16:creationId xmlns:a16="http://schemas.microsoft.com/office/drawing/2014/main" id="{D72D474F-C799-A2E9-354A-4C9B59E435CA}"/>
              </a:ext>
            </a:extLst>
          </p:cNvPr>
          <p:cNvSpPr txBox="1"/>
          <p:nvPr/>
        </p:nvSpPr>
        <p:spPr>
          <a:xfrm>
            <a:off x="1294623" y="5465718"/>
            <a:ext cx="10906475" cy="3550524"/>
          </a:xfrm>
          <a:prstGeom prst="rect">
            <a:avLst/>
          </a:prstGeom>
        </p:spPr>
        <p:style>
          <a:lnRef idx="2">
            <a:schemeClr val="accent5"/>
          </a:lnRef>
          <a:fillRef idx="1">
            <a:schemeClr val="lt1"/>
          </a:fillRef>
          <a:effectRef idx="0">
            <a:schemeClr val="accent5"/>
          </a:effectRef>
          <a:fontRef idx="minor">
            <a:schemeClr val="dk1"/>
          </a:fontRef>
        </p:style>
        <p:txBody>
          <a:bodyPr vert="horz" wrap="square" lIns="0" tIns="19050" rIns="0" bIns="0" rtlCol="0">
            <a:spAutoFit/>
          </a:bodyPr>
          <a:lstStyle/>
          <a:p>
            <a:pPr marL="236232" marR="487704" algn="just" defTabSz="1371669">
              <a:lnSpc>
                <a:spcPct val="129600"/>
              </a:lnSpc>
              <a:spcBef>
                <a:spcPts val="150"/>
              </a:spcBef>
            </a:pPr>
            <a:r>
              <a:rPr lang="en-US" altLang="zh-TW" sz="3600" kern="0" spc="-53" dirty="0" err="1">
                <a:solidFill>
                  <a:sysClr val="windowText" lastClr="000000"/>
                </a:solidFill>
                <a:latin typeface="微軟正黑體" panose="020B0604030504040204" pitchFamily="34" charset="-120"/>
                <a:ea typeface="微軟正黑體" panose="020B0604030504040204" pitchFamily="34" charset="-120"/>
                <a:cs typeface="Microsoft JhengHei"/>
              </a:rPr>
              <a:t>B</a:t>
            </a:r>
            <a:r>
              <a:rPr sz="3600" kern="0" spc="-60" dirty="0" err="1">
                <a:solidFill>
                  <a:sysClr val="windowText" lastClr="000000"/>
                </a:solidFill>
                <a:latin typeface="微軟正黑體" panose="020B0604030504040204" pitchFamily="34" charset="-120"/>
                <a:ea typeface="微軟正黑體" panose="020B0604030504040204" pitchFamily="34" charset="-120"/>
                <a:cs typeface="Microsoft JhengHei"/>
              </a:rPr>
              <a:t>小姐</a:t>
            </a:r>
            <a:r>
              <a:rPr lang="zh-TW" altLang="en-US" sz="3600" kern="0" spc="-60" dirty="0">
                <a:solidFill>
                  <a:sysClr val="windowText" lastClr="000000"/>
                </a:solidFill>
                <a:latin typeface="微軟正黑體" panose="020B0604030504040204" pitchFamily="34" charset="-120"/>
                <a:ea typeface="微軟正黑體" panose="020B0604030504040204" pitchFamily="34" charset="-120"/>
                <a:cs typeface="Microsoft JhengHei"/>
              </a:rPr>
              <a:t>參加駕訓班課程時，教練於車上假借指導開車，不時觸摸</a:t>
            </a:r>
            <a:r>
              <a:rPr lang="en-US" altLang="zh-TW" sz="3600" kern="0" spc="-60" dirty="0">
                <a:solidFill>
                  <a:sysClr val="windowText" lastClr="000000"/>
                </a:solidFill>
                <a:latin typeface="微軟正黑體" panose="020B0604030504040204" pitchFamily="34" charset="-120"/>
                <a:ea typeface="微軟正黑體" panose="020B0604030504040204" pitchFamily="34" charset="-120"/>
                <a:cs typeface="Microsoft JhengHei"/>
              </a:rPr>
              <a:t>A</a:t>
            </a:r>
            <a:r>
              <a:rPr lang="zh-TW" altLang="en-US" sz="3600" kern="0" spc="-60" dirty="0">
                <a:solidFill>
                  <a:sysClr val="windowText" lastClr="000000"/>
                </a:solidFill>
                <a:latin typeface="微軟正黑體" panose="020B0604030504040204" pitchFamily="34" charset="-120"/>
                <a:ea typeface="微軟正黑體" panose="020B0604030504040204" pitchFamily="34" charset="-120"/>
                <a:cs typeface="Microsoft JhengHei"/>
              </a:rPr>
              <a:t>小姐的手，還對</a:t>
            </a:r>
            <a:r>
              <a:rPr lang="en-US" altLang="zh-TW" sz="3600" kern="0" spc="-60" dirty="0">
                <a:solidFill>
                  <a:sysClr val="windowText" lastClr="000000"/>
                </a:solidFill>
                <a:latin typeface="微軟正黑體" panose="020B0604030504040204" pitchFamily="34" charset="-120"/>
                <a:ea typeface="微軟正黑體" panose="020B0604030504040204" pitchFamily="34" charset="-120"/>
                <a:cs typeface="Microsoft JhengHei"/>
              </a:rPr>
              <a:t>B</a:t>
            </a:r>
            <a:r>
              <a:rPr lang="zh-TW" altLang="en-US" sz="3600" kern="0" spc="-60" dirty="0">
                <a:solidFill>
                  <a:sysClr val="windowText" lastClr="000000"/>
                </a:solidFill>
                <a:latin typeface="微軟正黑體" panose="020B0604030504040204" pitchFamily="34" charset="-120"/>
                <a:ea typeface="微軟正黑體" panose="020B0604030504040204" pitchFamily="34" charset="-120"/>
                <a:cs typeface="Microsoft JhengHei"/>
              </a:rPr>
              <a:t>小姐說：「妳好香，妳的手好細嫩喔！我當妳的男朋友好不好？」，下課後教練以</a:t>
            </a:r>
            <a:r>
              <a:rPr lang="en-US" altLang="zh-TW" sz="3600" kern="0" spc="-60" dirty="0">
                <a:solidFill>
                  <a:sysClr val="windowText" lastClr="000000"/>
                </a:solidFill>
                <a:latin typeface="微軟正黑體" panose="020B0604030504040204" pitchFamily="34" charset="-120"/>
                <a:ea typeface="微軟正黑體" panose="020B0604030504040204" pitchFamily="34" charset="-120"/>
                <a:cs typeface="Microsoft JhengHei"/>
              </a:rPr>
              <a:t>LINE</a:t>
            </a:r>
            <a:r>
              <a:rPr lang="zh-TW" altLang="en-US" sz="3600" kern="0" spc="-60" dirty="0">
                <a:solidFill>
                  <a:sysClr val="windowText" lastClr="000000"/>
                </a:solidFill>
                <a:latin typeface="微軟正黑體" panose="020B0604030504040204" pitchFamily="34" charset="-120"/>
                <a:ea typeface="微軟正黑體" panose="020B0604030504040204" pitchFamily="34" charset="-120"/>
                <a:cs typeface="Microsoft JhengHei"/>
              </a:rPr>
              <a:t>傳不雅色情影片給</a:t>
            </a:r>
            <a:r>
              <a:rPr lang="en-US" altLang="zh-TW" sz="3600" kern="0" spc="-60" dirty="0">
                <a:solidFill>
                  <a:sysClr val="windowText" lastClr="000000"/>
                </a:solidFill>
                <a:latin typeface="微軟正黑體" panose="020B0604030504040204" pitchFamily="34" charset="-120"/>
                <a:ea typeface="微軟正黑體" panose="020B0604030504040204" pitchFamily="34" charset="-120"/>
                <a:cs typeface="Microsoft JhengHei"/>
              </a:rPr>
              <a:t>B</a:t>
            </a:r>
            <a:r>
              <a:rPr lang="zh-TW" altLang="en-US" sz="3600" kern="0" spc="-60" dirty="0">
                <a:solidFill>
                  <a:sysClr val="windowText" lastClr="000000"/>
                </a:solidFill>
                <a:latin typeface="微軟正黑體" panose="020B0604030504040204" pitchFamily="34" charset="-120"/>
                <a:ea typeface="微軟正黑體" panose="020B0604030504040204" pitchFamily="34" charset="-120"/>
                <a:cs typeface="Microsoft JhengHei"/>
              </a:rPr>
              <a:t>小姐，</a:t>
            </a:r>
            <a:r>
              <a:rPr lang="en-US" altLang="zh-TW" sz="3600" kern="0" spc="-60" dirty="0">
                <a:solidFill>
                  <a:sysClr val="windowText" lastClr="000000"/>
                </a:solidFill>
                <a:latin typeface="微軟正黑體" panose="020B0604030504040204" pitchFamily="34" charset="-120"/>
                <a:ea typeface="微軟正黑體" panose="020B0604030504040204" pitchFamily="34" charset="-120"/>
                <a:cs typeface="Microsoft JhengHei"/>
              </a:rPr>
              <a:t>B</a:t>
            </a:r>
            <a:r>
              <a:rPr lang="zh-TW" altLang="en-US" sz="3600" kern="0" spc="-60" dirty="0">
                <a:solidFill>
                  <a:sysClr val="windowText" lastClr="000000"/>
                </a:solidFill>
                <a:latin typeface="微軟正黑體" panose="020B0604030504040204" pitchFamily="34" charset="-120"/>
                <a:ea typeface="微軟正黑體" panose="020B0604030504040204" pitchFamily="34" charset="-120"/>
                <a:cs typeface="Microsoft JhengHei"/>
              </a:rPr>
              <a:t>小姐感到驚嚇、不知所措</a:t>
            </a:r>
            <a:r>
              <a:rPr sz="3600" kern="0" spc="-60" dirty="0">
                <a:solidFill>
                  <a:sysClr val="windowText" lastClr="000000"/>
                </a:solidFill>
                <a:latin typeface="微軟正黑體" panose="020B0604030504040204" pitchFamily="34" charset="-120"/>
                <a:ea typeface="微軟正黑體" panose="020B0604030504040204" pitchFamily="34" charset="-120"/>
                <a:cs typeface="Microsoft JhengHei"/>
              </a:rPr>
              <a:t>。</a:t>
            </a:r>
            <a:endParaRPr sz="3600" kern="0" dirty="0">
              <a:solidFill>
                <a:sysClr val="windowText" lastClr="000000"/>
              </a:solidFill>
              <a:latin typeface="微軟正黑體" panose="020B0604030504040204" pitchFamily="34" charset="-120"/>
              <a:ea typeface="微軟正黑體" panose="020B0604030504040204" pitchFamily="34" charset="-120"/>
              <a:cs typeface="Microsoft JhengHei"/>
            </a:endParaRPr>
          </a:p>
        </p:txBody>
      </p:sp>
      <p:pic>
        <p:nvPicPr>
          <p:cNvPr id="7" name="圖片 6">
            <a:extLst>
              <a:ext uri="{FF2B5EF4-FFF2-40B4-BE49-F238E27FC236}">
                <a16:creationId xmlns:a16="http://schemas.microsoft.com/office/drawing/2014/main" id="{752785D2-7550-C6B4-18C8-8E1356A88E03}"/>
              </a:ext>
            </a:extLst>
          </p:cNvPr>
          <p:cNvPicPr>
            <a:picLocks noChangeAspect="1"/>
          </p:cNvPicPr>
          <p:nvPr/>
        </p:nvPicPr>
        <p:blipFill>
          <a:blip r:embed="rId2"/>
          <a:stretch>
            <a:fillRect/>
          </a:stretch>
        </p:blipFill>
        <p:spPr>
          <a:xfrm>
            <a:off x="16275254" y="8781157"/>
            <a:ext cx="1956986" cy="15058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2"/>
          <p:cNvPicPr>
            <a:picLocks noChangeAspect="1"/>
          </p:cNvPicPr>
          <p:nvPr/>
        </p:nvPicPr>
        <p:blipFill>
          <a:blip r:embed="rId2"/>
          <a:srcRect/>
          <a:stretch>
            <a:fillRect/>
          </a:stretch>
        </p:blipFill>
        <p:spPr>
          <a:xfrm>
            <a:off x="1921666" y="0"/>
            <a:ext cx="14444667" cy="9894091"/>
          </a:xfrm>
          <a:prstGeom prst="rect">
            <a:avLst/>
          </a:prstGeom>
          <a:noFill/>
          <a:ln cap="flat">
            <a:noFill/>
          </a:ln>
        </p:spPr>
      </p:pic>
      <p:sp>
        <p:nvSpPr>
          <p:cNvPr id="3" name="文字方塊 2"/>
          <p:cNvSpPr txBox="1"/>
          <p:nvPr/>
        </p:nvSpPr>
        <p:spPr>
          <a:xfrm>
            <a:off x="12668253" y="9827422"/>
            <a:ext cx="5798347"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圖文引自衛生福利部性騷擾防治懶人包</a:t>
            </a:r>
          </a:p>
        </p:txBody>
      </p:sp>
      <p:pic>
        <p:nvPicPr>
          <p:cNvPr id="4" name="圖片 4"/>
          <p:cNvPicPr>
            <a:picLocks noChangeAspect="1"/>
          </p:cNvPicPr>
          <p:nvPr/>
        </p:nvPicPr>
        <p:blipFill>
          <a:blip r:embed="rId3"/>
          <a:stretch>
            <a:fillRect/>
          </a:stretch>
        </p:blipFill>
        <p:spPr>
          <a:xfrm>
            <a:off x="250234" y="8552410"/>
            <a:ext cx="1956989" cy="1505843"/>
          </a:xfrm>
          <a:prstGeom prst="rect">
            <a:avLst/>
          </a:prstGeom>
          <a:noFill/>
          <a:ln cap="flat">
            <a:noFill/>
          </a:ln>
        </p:spPr>
      </p:pic>
      <p:pic>
        <p:nvPicPr>
          <p:cNvPr id="5" name="圖片 5"/>
          <p:cNvPicPr>
            <a:picLocks noChangeAspect="1"/>
          </p:cNvPicPr>
          <p:nvPr/>
        </p:nvPicPr>
        <p:blipFill>
          <a:blip r:embed="rId4"/>
          <a:stretch>
            <a:fillRect/>
          </a:stretch>
        </p:blipFill>
        <p:spPr>
          <a:xfrm>
            <a:off x="15268468" y="5685062"/>
            <a:ext cx="3019531" cy="2758854"/>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3"/>
          <p:cNvPicPr>
            <a:picLocks noChangeAspect="1"/>
          </p:cNvPicPr>
          <p:nvPr/>
        </p:nvPicPr>
        <p:blipFill>
          <a:blip r:embed="rId2"/>
          <a:srcRect/>
          <a:stretch>
            <a:fillRect/>
          </a:stretch>
        </p:blipFill>
        <p:spPr>
          <a:xfrm>
            <a:off x="1690689" y="631036"/>
            <a:ext cx="16099630" cy="9405939"/>
          </a:xfrm>
          <a:prstGeom prst="rect">
            <a:avLst/>
          </a:prstGeom>
          <a:noFill/>
          <a:ln cap="flat">
            <a:noFill/>
          </a:ln>
        </p:spPr>
      </p:pic>
      <p:sp>
        <p:nvSpPr>
          <p:cNvPr id="3" name="文字方塊 2"/>
          <p:cNvSpPr txBox="1"/>
          <p:nvPr/>
        </p:nvSpPr>
        <p:spPr>
          <a:xfrm>
            <a:off x="12668253" y="9827422"/>
            <a:ext cx="5798347"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圖文引自衛生福利部性騷擾防治懶人包</a:t>
            </a:r>
          </a:p>
        </p:txBody>
      </p:sp>
      <p:pic>
        <p:nvPicPr>
          <p:cNvPr id="4" name="圖片 3"/>
          <p:cNvPicPr>
            <a:picLocks noChangeAspect="1"/>
          </p:cNvPicPr>
          <p:nvPr/>
        </p:nvPicPr>
        <p:blipFill>
          <a:blip r:embed="rId3"/>
          <a:stretch>
            <a:fillRect/>
          </a:stretch>
        </p:blipFill>
        <p:spPr>
          <a:xfrm>
            <a:off x="150217" y="8531132"/>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3"/>
          <p:cNvPicPr>
            <a:picLocks noChangeAspect="1"/>
          </p:cNvPicPr>
          <p:nvPr/>
        </p:nvPicPr>
        <p:blipFill>
          <a:blip r:embed="rId2"/>
          <a:srcRect/>
          <a:stretch>
            <a:fillRect/>
          </a:stretch>
        </p:blipFill>
        <p:spPr>
          <a:xfrm>
            <a:off x="426238" y="114153"/>
            <a:ext cx="17618869" cy="10010778"/>
          </a:xfrm>
          <a:prstGeom prst="rect">
            <a:avLst/>
          </a:prstGeom>
          <a:noFill/>
          <a:ln cap="flat">
            <a:noFill/>
          </a:ln>
        </p:spPr>
      </p:pic>
      <p:sp>
        <p:nvSpPr>
          <p:cNvPr id="3" name="文字方塊 2"/>
          <p:cNvSpPr txBox="1"/>
          <p:nvPr/>
        </p:nvSpPr>
        <p:spPr>
          <a:xfrm>
            <a:off x="12537274" y="9825337"/>
            <a:ext cx="5798347"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圖文引自衛生福利部性騷擾防治懶人包</a:t>
            </a:r>
          </a:p>
        </p:txBody>
      </p:sp>
      <p:pic>
        <p:nvPicPr>
          <p:cNvPr id="4" name="圖片 3"/>
          <p:cNvPicPr>
            <a:picLocks noChangeAspect="1"/>
          </p:cNvPicPr>
          <p:nvPr/>
        </p:nvPicPr>
        <p:blipFill>
          <a:blip r:embed="rId3"/>
          <a:stretch>
            <a:fillRect/>
          </a:stretch>
        </p:blipFill>
        <p:spPr>
          <a:xfrm>
            <a:off x="135733" y="8705334"/>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4"/>
          <p:cNvPicPr>
            <a:picLocks noChangeAspect="1"/>
          </p:cNvPicPr>
          <p:nvPr/>
        </p:nvPicPr>
        <p:blipFill>
          <a:blip r:embed="rId2"/>
          <a:srcRect l="1809" r="1983" b="-3"/>
          <a:stretch>
            <a:fillRect/>
          </a:stretch>
        </p:blipFill>
        <p:spPr>
          <a:xfrm>
            <a:off x="13463397" y="0"/>
            <a:ext cx="4820031" cy="5715000"/>
          </a:xfrm>
          <a:prstGeom prst="rect">
            <a:avLst/>
          </a:prstGeom>
          <a:noFill/>
          <a:ln cap="flat">
            <a:noFill/>
          </a:ln>
        </p:spPr>
      </p:pic>
      <p:grpSp>
        <p:nvGrpSpPr>
          <p:cNvPr id="3" name="資料庫圖表 5"/>
          <p:cNvGrpSpPr/>
          <p:nvPr/>
        </p:nvGrpSpPr>
        <p:grpSpPr>
          <a:xfrm>
            <a:off x="470202" y="1409629"/>
            <a:ext cx="15893463" cy="8453591"/>
            <a:chOff x="470202" y="1409629"/>
            <a:chExt cx="15893463" cy="8453591"/>
          </a:xfrm>
        </p:grpSpPr>
        <p:sp>
          <p:nvSpPr>
            <p:cNvPr id="4" name="手繪多邊形 3"/>
            <p:cNvSpPr/>
            <p:nvPr/>
          </p:nvSpPr>
          <p:spPr>
            <a:xfrm>
              <a:off x="4048980" y="1715651"/>
              <a:ext cx="9385839" cy="2381966"/>
            </a:xfrm>
            <a:custGeom>
              <a:avLst/>
              <a:gdLst>
                <a:gd name="f0" fmla="val 10800000"/>
                <a:gd name="f1" fmla="val 5400000"/>
                <a:gd name="f2" fmla="val 180"/>
                <a:gd name="f3" fmla="val w"/>
                <a:gd name="f4" fmla="val h"/>
                <a:gd name="f5" fmla="val 0"/>
                <a:gd name="f6" fmla="val 2381969"/>
                <a:gd name="f7" fmla="val 9203694"/>
                <a:gd name="f8" fmla="val 1533982"/>
                <a:gd name="f9" fmla="val 7669712"/>
                <a:gd name="f10" fmla="val 8516907"/>
                <a:gd name="f11" fmla="val 2335968"/>
                <a:gd name="f12" fmla="val 9203692"/>
                <a:gd name="f13" fmla="val 2279222"/>
                <a:gd name="f14" fmla="val 2"/>
                <a:gd name="f15" fmla="val 686787"/>
                <a:gd name="f16" fmla="+- 0 0 -90"/>
                <a:gd name="f17" fmla="*/ f3 1 2381969"/>
                <a:gd name="f18" fmla="*/ f4 1 9203694"/>
                <a:gd name="f19" fmla="+- f7 0 f5"/>
                <a:gd name="f20" fmla="+- f6 0 f5"/>
                <a:gd name="f21" fmla="*/ f16 f0 1"/>
                <a:gd name="f22" fmla="*/ f20 1 2381969"/>
                <a:gd name="f23" fmla="*/ f19 1 9203694"/>
                <a:gd name="f24" fmla="*/ 397003 f20 1"/>
                <a:gd name="f25" fmla="*/ 0 f19 1"/>
                <a:gd name="f26" fmla="*/ 1984966 f20 1"/>
                <a:gd name="f27" fmla="*/ 2381969 f20 1"/>
                <a:gd name="f28" fmla="*/ 397003 f19 1"/>
                <a:gd name="f29" fmla="*/ 9203694 f19 1"/>
                <a:gd name="f30" fmla="*/ 0 f20 1"/>
                <a:gd name="f31" fmla="*/ f21 1 f2"/>
                <a:gd name="f32" fmla="*/ f24 1 2381969"/>
                <a:gd name="f33" fmla="*/ f25 1 9203694"/>
                <a:gd name="f34" fmla="*/ f26 1 2381969"/>
                <a:gd name="f35" fmla="*/ f27 1 2381969"/>
                <a:gd name="f36" fmla="*/ f28 1 9203694"/>
                <a:gd name="f37" fmla="*/ f29 1 9203694"/>
                <a:gd name="f38" fmla="*/ f30 1 2381969"/>
                <a:gd name="f39" fmla="*/ f5 1 f22"/>
                <a:gd name="f40" fmla="*/ f6 1 f22"/>
                <a:gd name="f41" fmla="*/ f5 1 f23"/>
                <a:gd name="f42" fmla="*/ f7 1 f23"/>
                <a:gd name="f43" fmla="+- f31 0 f1"/>
                <a:gd name="f44" fmla="*/ f32 1 f22"/>
                <a:gd name="f45" fmla="*/ f33 1 f23"/>
                <a:gd name="f46" fmla="*/ f34 1 f22"/>
                <a:gd name="f47" fmla="*/ f35 1 f22"/>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7 1"/>
                <a:gd name="f59" fmla="*/ f48 f18 1"/>
                <a:gd name="f60" fmla="*/ f49 f18 1"/>
                <a:gd name="f61" fmla="*/ f50 f17 1"/>
              </a:gdLst>
              <a:ahLst/>
              <a:cxnLst>
                <a:cxn ang="3cd4">
                  <a:pos x="hc" y="t"/>
                </a:cxn>
                <a:cxn ang="0">
                  <a:pos x="r" y="vc"/>
                </a:cxn>
                <a:cxn ang="cd4">
                  <a:pos x="hc" y="b"/>
                </a:cxn>
                <a:cxn ang="cd2">
                  <a:pos x="l" y="vc"/>
                </a:cxn>
                <a:cxn ang="f43">
                  <a:pos x="f55" y="f56"/>
                </a:cxn>
                <a:cxn ang="f43">
                  <a:pos x="f57" y="f56"/>
                </a:cxn>
                <a:cxn ang="f43">
                  <a:pos x="f58" y="f59"/>
                </a:cxn>
                <a:cxn ang="f43">
                  <a:pos x="f58" y="f60"/>
                </a:cxn>
                <a:cxn ang="f43">
                  <a:pos x="f58" y="f60"/>
                </a:cxn>
                <a:cxn ang="f43">
                  <a:pos x="f61" y="f60"/>
                </a:cxn>
                <a:cxn ang="f43">
                  <a:pos x="f61" y="f60"/>
                </a:cxn>
                <a:cxn ang="f43">
                  <a:pos x="f61" y="f59"/>
                </a:cxn>
                <a:cxn ang="f43">
                  <a:pos x="f55" y="f56"/>
                </a:cxn>
              </a:cxnLst>
              <a:rect l="f51" t="f54" r="f52" b="f53"/>
              <a:pathLst>
                <a:path w="2381969" h="9203694">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FFE8CB">
                <a:alpha val="90000"/>
              </a:srgbClr>
            </a:solidFill>
            <a:ln w="25402" cap="flat">
              <a:solidFill>
                <a:srgbClr val="FFE8CB">
                  <a:alpha val="90000"/>
                </a:srgbClr>
              </a:solidFill>
              <a:prstDash val="solid"/>
              <a:miter/>
            </a:ln>
          </p:spPr>
          <p:txBody>
            <a:bodyPr vert="horz" wrap="square" lIns="247646" tIns="240103" rIns="363931" bIns="240103" anchor="ctr" anchorCtr="0" compatLnSpc="1">
              <a:noAutofit/>
            </a:bodyPr>
            <a:lstStyle/>
            <a:p>
              <a:pPr marL="285750" marR="0" lvl="1" indent="-285750" algn="just" defTabSz="1422404" rtl="0" fontAlgn="auto" hangingPunct="1">
                <a:lnSpc>
                  <a:spcPct val="90000"/>
                </a:lnSpc>
                <a:spcBef>
                  <a:spcPts val="0"/>
                </a:spcBef>
                <a:spcAft>
                  <a:spcPts val="600"/>
                </a:spcAft>
                <a:buSzPct val="100000"/>
                <a:buChar char="•"/>
                <a:tabLst/>
                <a:defRPr sz="1800" b="0" i="0" u="none" strike="noStrike" kern="0" cap="none" spc="0" baseline="0">
                  <a:solidFill>
                    <a:srgbClr val="000000"/>
                  </a:solidFill>
                  <a:uFillTx/>
                </a:defRPr>
              </a:pPr>
              <a:endParaRPr 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a:p>
              <a:pPr marL="0" marR="0" lvl="1" algn="just" defTabSz="1422404" rtl="0" fontAlgn="auto" hangingPunct="1">
                <a:lnSpc>
                  <a:spcPct val="90000"/>
                </a:lnSpc>
                <a:spcBef>
                  <a:spcPts val="0"/>
                </a:spcBef>
                <a:spcAft>
                  <a:spcPts val="600"/>
                </a:spcAft>
                <a:buSzPct val="100000"/>
                <a:tabLst/>
                <a:defRPr sz="1800" b="0" i="0" u="none" strike="noStrike" kern="0" cap="none" spc="0" baseline="0">
                  <a:solidFill>
                    <a:srgbClr val="000000"/>
                  </a:solidFill>
                  <a:uFillTx/>
                </a:defRPr>
              </a:pPr>
              <a:r>
                <a:rPr 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於知悉事件發生後二年內提出申訴。但自性騷擾事件發生之日起逾五年者，</a:t>
              </a:r>
              <a:r>
                <a:rPr lang="zh-TW" alt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 </a:t>
              </a:r>
              <a:r>
                <a:rPr 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不得提出。</a:t>
              </a:r>
              <a:endParaRPr 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a:p>
              <a:pPr marL="285750" marR="0" lvl="1" indent="-285750" algn="l" defTabSz="1422404" rtl="0" fontAlgn="auto" hangingPunct="1">
                <a:lnSpc>
                  <a:spcPct val="90000"/>
                </a:lnSpc>
                <a:spcBef>
                  <a:spcPts val="0"/>
                </a:spcBef>
                <a:spcAft>
                  <a:spcPts val="600"/>
                </a:spcAft>
                <a:buSzPct val="100000"/>
                <a:buChar char="•"/>
                <a:tabLst/>
                <a:defRPr sz="1800" b="0" i="0" u="none" strike="noStrike" kern="0" cap="none" spc="0" baseline="0">
                  <a:solidFill>
                    <a:srgbClr val="000000"/>
                  </a:solidFill>
                  <a:uFillTx/>
                </a:defRPr>
              </a:pPr>
              <a:endParaRPr 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p:txBody>
        </p:sp>
        <p:sp>
          <p:nvSpPr>
            <p:cNvPr id="5" name="手繪多邊形 4"/>
            <p:cNvSpPr/>
            <p:nvPr/>
          </p:nvSpPr>
          <p:spPr>
            <a:xfrm>
              <a:off x="470202" y="1409629"/>
              <a:ext cx="3673236" cy="2977460"/>
            </a:xfrm>
            <a:custGeom>
              <a:avLst/>
              <a:gdLst>
                <a:gd name="f0" fmla="val 10800000"/>
                <a:gd name="f1" fmla="val 5400000"/>
                <a:gd name="f2" fmla="val 180"/>
                <a:gd name="f3" fmla="val w"/>
                <a:gd name="f4" fmla="val h"/>
                <a:gd name="f5" fmla="val 0"/>
                <a:gd name="f6" fmla="val 3877242"/>
                <a:gd name="f7" fmla="val 2977461"/>
                <a:gd name="f8" fmla="val 496253"/>
                <a:gd name="f9" fmla="val 222180"/>
                <a:gd name="f10" fmla="val 3380989"/>
                <a:gd name="f11" fmla="val 3655062"/>
                <a:gd name="f12" fmla="val 2481208"/>
                <a:gd name="f13" fmla="val 2755281"/>
                <a:gd name="f14" fmla="+- 0 0 -90"/>
                <a:gd name="f15" fmla="*/ f3 1 3877242"/>
                <a:gd name="f16" fmla="*/ f4 1 2977461"/>
                <a:gd name="f17" fmla="+- f7 0 f5"/>
                <a:gd name="f18" fmla="+- f6 0 f5"/>
                <a:gd name="f19" fmla="*/ f14 f0 1"/>
                <a:gd name="f20" fmla="*/ f18 1 3877242"/>
                <a:gd name="f21" fmla="*/ f17 1 2977461"/>
                <a:gd name="f22" fmla="*/ 0 f18 1"/>
                <a:gd name="f23" fmla="*/ 496253 f17 1"/>
                <a:gd name="f24" fmla="*/ 496253 f18 1"/>
                <a:gd name="f25" fmla="*/ 0 f17 1"/>
                <a:gd name="f26" fmla="*/ 3380989 f18 1"/>
                <a:gd name="f27" fmla="*/ 3877242 f18 1"/>
                <a:gd name="f28" fmla="*/ 2481208 f17 1"/>
                <a:gd name="f29" fmla="*/ 2977461 f17 1"/>
                <a:gd name="f30" fmla="*/ f19 1 f2"/>
                <a:gd name="f31" fmla="*/ f22 1 3877242"/>
                <a:gd name="f32" fmla="*/ f23 1 2977461"/>
                <a:gd name="f33" fmla="*/ f24 1 3877242"/>
                <a:gd name="f34" fmla="*/ f25 1 2977461"/>
                <a:gd name="f35" fmla="*/ f26 1 3877242"/>
                <a:gd name="f36" fmla="*/ f27 1 3877242"/>
                <a:gd name="f37" fmla="*/ f28 1 2977461"/>
                <a:gd name="f38" fmla="*/ f29 1 29774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877242" h="29774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C000"/>
            </a:solidFill>
            <a:ln w="25402" cap="flat">
              <a:solidFill>
                <a:srgbClr val="FFFFFF"/>
              </a:solidFill>
              <a:prstDash val="solid"/>
              <a:miter/>
            </a:ln>
          </p:spPr>
          <p:txBody>
            <a:bodyPr vert="horz" wrap="square" lIns="297746" tIns="221549" rIns="297746" bIns="221549" anchor="ctr" anchorCtr="1" compatLnSpc="1">
              <a:noAutofit/>
            </a:bodyPr>
            <a:lstStyle/>
            <a:p>
              <a:pPr marL="0" marR="0" lvl="0" indent="0" algn="ctr" defTabSz="1777995" rtl="0" fontAlgn="auto" hangingPunct="1">
                <a:lnSpc>
                  <a:spcPct val="90000"/>
                </a:lnSpc>
                <a:spcBef>
                  <a:spcPts val="0"/>
                </a:spcBef>
                <a:spcAft>
                  <a:spcPts val="1700"/>
                </a:spcAft>
                <a:buNone/>
                <a:tabLst/>
                <a:defRPr sz="1800" b="0" i="0" u="none" strike="noStrike" kern="0" cap="none" spc="0" baseline="0">
                  <a:solidFill>
                    <a:srgbClr val="000000"/>
                  </a:solidFill>
                  <a:uFillTx/>
                </a:defRPr>
              </a:pPr>
              <a:r>
                <a:rPr lang="zh-TW" sz="4800" b="1" i="0" u="none" strike="noStrike" kern="1200" cap="none" spc="0" baseline="0" dirty="0">
                  <a:solidFill>
                    <a:srgbClr val="FFFFFF"/>
                  </a:solidFill>
                  <a:uFillTx/>
                  <a:latin typeface="微軟正黑體" panose="020B0604030504040204" pitchFamily="34" charset="-120"/>
                  <a:ea typeface="微軟正黑體" panose="020B0604030504040204" pitchFamily="34" charset="-120"/>
                </a:rPr>
                <a:t>非權勢</a:t>
              </a:r>
              <a:endParaRPr lang="en-US" sz="4800" b="1" i="0" u="none" strike="noStrike" kern="1200" cap="none" spc="0" baseline="0" dirty="0">
                <a:solidFill>
                  <a:srgbClr val="FFFFFF"/>
                </a:solidFill>
                <a:uFillTx/>
                <a:latin typeface="微軟正黑體" panose="020B0604030504040204" pitchFamily="34" charset="-120"/>
                <a:ea typeface="微軟正黑體" panose="020B0604030504040204" pitchFamily="34" charset="-120"/>
              </a:endParaRPr>
            </a:p>
            <a:p>
              <a:pPr marL="0" marR="0" lvl="0" indent="0" algn="ctr" defTabSz="1777995" rtl="0" fontAlgn="auto" hangingPunct="1">
                <a:lnSpc>
                  <a:spcPct val="90000"/>
                </a:lnSpc>
                <a:spcBef>
                  <a:spcPts val="0"/>
                </a:spcBef>
                <a:spcAft>
                  <a:spcPts val="1700"/>
                </a:spcAft>
                <a:buNone/>
                <a:tabLst/>
                <a:defRPr sz="1800" b="0" i="0" u="none" strike="noStrike" kern="0" cap="none" spc="0" baseline="0">
                  <a:solidFill>
                    <a:srgbClr val="000000"/>
                  </a:solidFill>
                  <a:uFillTx/>
                </a:defRPr>
              </a:pPr>
              <a:r>
                <a:rPr lang="zh-TW" sz="4800" b="1" i="0" u="none" strike="noStrike" kern="1200" cap="none" spc="0" baseline="0" dirty="0">
                  <a:solidFill>
                    <a:srgbClr val="FFFFFF"/>
                  </a:solidFill>
                  <a:uFillTx/>
                  <a:latin typeface="微軟正黑體" panose="020B0604030504040204" pitchFamily="34" charset="-120"/>
                  <a:ea typeface="微軟正黑體" panose="020B0604030504040204" pitchFamily="34" charset="-120"/>
                </a:rPr>
                <a:t>性騷擾</a:t>
              </a:r>
            </a:p>
          </p:txBody>
        </p:sp>
        <p:sp>
          <p:nvSpPr>
            <p:cNvPr id="6" name="手繪多邊形 5"/>
            <p:cNvSpPr/>
            <p:nvPr/>
          </p:nvSpPr>
          <p:spPr>
            <a:xfrm>
              <a:off x="4048981" y="4833719"/>
              <a:ext cx="9385840" cy="2381966"/>
            </a:xfrm>
            <a:custGeom>
              <a:avLst/>
              <a:gdLst>
                <a:gd name="f0" fmla="val 10800000"/>
                <a:gd name="f1" fmla="val 5400000"/>
                <a:gd name="f2" fmla="val 180"/>
                <a:gd name="f3" fmla="val w"/>
                <a:gd name="f4" fmla="val h"/>
                <a:gd name="f5" fmla="val 0"/>
                <a:gd name="f6" fmla="val 2381969"/>
                <a:gd name="f7" fmla="val 9385841"/>
                <a:gd name="f8" fmla="val 1564339"/>
                <a:gd name="f9" fmla="val 7821502"/>
                <a:gd name="f10" fmla="val 8685464"/>
                <a:gd name="f11" fmla="val 2336861"/>
                <a:gd name="f12" fmla="val 2281216"/>
                <a:gd name="f13" fmla="val 700377"/>
                <a:gd name="f14" fmla="+- 0 0 -90"/>
                <a:gd name="f15" fmla="*/ f3 1 2381969"/>
                <a:gd name="f16" fmla="*/ f4 1 9385841"/>
                <a:gd name="f17" fmla="+- f7 0 f5"/>
                <a:gd name="f18" fmla="+- f6 0 f5"/>
                <a:gd name="f19" fmla="*/ f14 f0 1"/>
                <a:gd name="f20" fmla="*/ f18 1 2381969"/>
                <a:gd name="f21" fmla="*/ f17 1 9385841"/>
                <a:gd name="f22" fmla="*/ 397003 f18 1"/>
                <a:gd name="f23" fmla="*/ 0 f17 1"/>
                <a:gd name="f24" fmla="*/ 1984966 f18 1"/>
                <a:gd name="f25" fmla="*/ 2381969 f18 1"/>
                <a:gd name="f26" fmla="*/ 397003 f17 1"/>
                <a:gd name="f27" fmla="*/ 9385841 f17 1"/>
                <a:gd name="f28" fmla="*/ 0 f18 1"/>
                <a:gd name="f29" fmla="*/ f19 1 f2"/>
                <a:gd name="f30" fmla="*/ f22 1 2381969"/>
                <a:gd name="f31" fmla="*/ f23 1 9385841"/>
                <a:gd name="f32" fmla="*/ f24 1 2381969"/>
                <a:gd name="f33" fmla="*/ f25 1 2381969"/>
                <a:gd name="f34" fmla="*/ f26 1 9385841"/>
                <a:gd name="f35" fmla="*/ f27 1 9385841"/>
                <a:gd name="f36" fmla="*/ f28 1 2381969"/>
                <a:gd name="f37" fmla="*/ f5 1 f20"/>
                <a:gd name="f38" fmla="*/ f6 1 f20"/>
                <a:gd name="f39" fmla="*/ f5 1 f21"/>
                <a:gd name="f40" fmla="*/ f7 1 f21"/>
                <a:gd name="f41" fmla="+- f29 0 f1"/>
                <a:gd name="f42" fmla="*/ f30 1 f20"/>
                <a:gd name="f43" fmla="*/ f31 1 f21"/>
                <a:gd name="f44" fmla="*/ f32 1 f20"/>
                <a:gd name="f45" fmla="*/ f33 1 f20"/>
                <a:gd name="f46" fmla="*/ f34 1 f21"/>
                <a:gd name="f47" fmla="*/ f35 1 f21"/>
                <a:gd name="f48" fmla="*/ f36 1 f20"/>
                <a:gd name="f49" fmla="*/ f37 f15 1"/>
                <a:gd name="f50" fmla="*/ f38 f15 1"/>
                <a:gd name="f51" fmla="*/ f40 f16 1"/>
                <a:gd name="f52" fmla="*/ f39 f16 1"/>
                <a:gd name="f53" fmla="*/ f42 f15 1"/>
                <a:gd name="f54" fmla="*/ f43 f16 1"/>
                <a:gd name="f55" fmla="*/ f44 f15 1"/>
                <a:gd name="f56" fmla="*/ f45 f15 1"/>
                <a:gd name="f57" fmla="*/ f46 f16 1"/>
                <a:gd name="f58" fmla="*/ f47 f16 1"/>
                <a:gd name="f59" fmla="*/ f48 f15 1"/>
              </a:gdLst>
              <a:ahLst/>
              <a:cxnLst>
                <a:cxn ang="3cd4">
                  <a:pos x="hc" y="t"/>
                </a:cxn>
                <a:cxn ang="0">
                  <a:pos x="r" y="vc"/>
                </a:cxn>
                <a:cxn ang="cd4">
                  <a:pos x="hc" y="b"/>
                </a:cxn>
                <a:cxn ang="cd2">
                  <a:pos x="l" y="vc"/>
                </a:cxn>
                <a:cxn ang="f41">
                  <a:pos x="f53" y="f54"/>
                </a:cxn>
                <a:cxn ang="f41">
                  <a:pos x="f55" y="f54"/>
                </a:cxn>
                <a:cxn ang="f41">
                  <a:pos x="f56" y="f57"/>
                </a:cxn>
                <a:cxn ang="f41">
                  <a:pos x="f56" y="f58"/>
                </a:cxn>
                <a:cxn ang="f41">
                  <a:pos x="f56" y="f58"/>
                </a:cxn>
                <a:cxn ang="f41">
                  <a:pos x="f59" y="f58"/>
                </a:cxn>
                <a:cxn ang="f41">
                  <a:pos x="f59" y="f58"/>
                </a:cxn>
                <a:cxn ang="f41">
                  <a:pos x="f59" y="f57"/>
                </a:cxn>
                <a:cxn ang="f41">
                  <a:pos x="f53" y="f54"/>
                </a:cxn>
              </a:cxnLst>
              <a:rect l="f49" t="f52" r="f50" b="f51"/>
              <a:pathLst>
                <a:path w="2381969" h="9385841">
                  <a:moveTo>
                    <a:pt x="f6" y="f8"/>
                  </a:moveTo>
                  <a:lnTo>
                    <a:pt x="f6" y="f9"/>
                  </a:lnTo>
                  <a:cubicBezTo>
                    <a:pt x="f6" y="f10"/>
                    <a:pt x="f11" y="f7"/>
                    <a:pt x="f12" y="f7"/>
                  </a:cubicBezTo>
                  <a:lnTo>
                    <a:pt x="f5" y="f7"/>
                  </a:lnTo>
                  <a:lnTo>
                    <a:pt x="f5" y="f7"/>
                  </a:lnTo>
                  <a:lnTo>
                    <a:pt x="f5" y="f5"/>
                  </a:lnTo>
                  <a:lnTo>
                    <a:pt x="f5" y="f5"/>
                  </a:lnTo>
                  <a:lnTo>
                    <a:pt x="f12" y="f5"/>
                  </a:lnTo>
                  <a:cubicBezTo>
                    <a:pt x="f11" y="f5"/>
                    <a:pt x="f6" y="f13"/>
                    <a:pt x="f6" y="f8"/>
                  </a:cubicBezTo>
                  <a:close/>
                </a:path>
              </a:pathLst>
            </a:custGeom>
            <a:solidFill>
              <a:srgbClr val="CCFFCC">
                <a:alpha val="89804"/>
              </a:srgbClr>
            </a:solidFill>
            <a:ln w="25402" cap="flat">
              <a:solidFill>
                <a:srgbClr val="F8F8F8">
                  <a:alpha val="90000"/>
                </a:srgbClr>
              </a:solidFill>
              <a:prstDash val="solid"/>
              <a:miter/>
            </a:ln>
          </p:spPr>
          <p:txBody>
            <a:bodyPr vert="horz" wrap="square" lIns="247646" tIns="240103" rIns="363931" bIns="240103" anchor="ctr" anchorCtr="0" compatLnSpc="1">
              <a:noAutofit/>
            </a:bodyPr>
            <a:lstStyle/>
            <a:p>
              <a:pPr marL="0" marR="0" lvl="1" algn="just" defTabSz="1422404" rtl="0" fontAlgn="auto" hangingPunct="1">
                <a:lnSpc>
                  <a:spcPct val="90000"/>
                </a:lnSpc>
                <a:spcBef>
                  <a:spcPts val="0"/>
                </a:spcBef>
                <a:spcAft>
                  <a:spcPts val="600"/>
                </a:spcAft>
                <a:buSzPct val="100000"/>
                <a:tabLst/>
                <a:defRPr sz="1800" b="0" i="0" u="none" strike="noStrike" kern="0" cap="none" spc="0" baseline="0">
                  <a:solidFill>
                    <a:srgbClr val="000000"/>
                  </a:solidFill>
                  <a:uFillTx/>
                </a:defRPr>
              </a:pPr>
              <a:r>
                <a:rPr 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於知悉事件發生後三年內提出申訴。但自性騷擾事件發生之日起逾七年者，</a:t>
              </a:r>
              <a:r>
                <a:rPr lang="zh-TW" alt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 </a:t>
              </a:r>
              <a:r>
                <a:rPr 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不得提出。</a:t>
              </a:r>
              <a:endParaRPr 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endParaRPr>
            </a:p>
          </p:txBody>
        </p:sp>
        <p:sp>
          <p:nvSpPr>
            <p:cNvPr id="7" name="手繪多邊形 6"/>
            <p:cNvSpPr/>
            <p:nvPr/>
          </p:nvSpPr>
          <p:spPr>
            <a:xfrm>
              <a:off x="505462" y="4535972"/>
              <a:ext cx="3637976" cy="2977460"/>
            </a:xfrm>
            <a:custGeom>
              <a:avLst/>
              <a:gdLst>
                <a:gd name="f0" fmla="val 10800000"/>
                <a:gd name="f1" fmla="val 5400000"/>
                <a:gd name="f2" fmla="val 180"/>
                <a:gd name="f3" fmla="val w"/>
                <a:gd name="f4" fmla="val h"/>
                <a:gd name="f5" fmla="val 0"/>
                <a:gd name="f6" fmla="val 3637976"/>
                <a:gd name="f7" fmla="val 2977461"/>
                <a:gd name="f8" fmla="val 496253"/>
                <a:gd name="f9" fmla="val 222180"/>
                <a:gd name="f10" fmla="val 3141723"/>
                <a:gd name="f11" fmla="val 3415796"/>
                <a:gd name="f12" fmla="val 2481208"/>
                <a:gd name="f13" fmla="val 2755281"/>
                <a:gd name="f14" fmla="+- 0 0 -90"/>
                <a:gd name="f15" fmla="*/ f3 1 3637976"/>
                <a:gd name="f16" fmla="*/ f4 1 2977461"/>
                <a:gd name="f17" fmla="+- f7 0 f5"/>
                <a:gd name="f18" fmla="+- f6 0 f5"/>
                <a:gd name="f19" fmla="*/ f14 f0 1"/>
                <a:gd name="f20" fmla="*/ f18 1 3637976"/>
                <a:gd name="f21" fmla="*/ f17 1 2977461"/>
                <a:gd name="f22" fmla="*/ 0 f18 1"/>
                <a:gd name="f23" fmla="*/ 496253 f17 1"/>
                <a:gd name="f24" fmla="*/ 496253 f18 1"/>
                <a:gd name="f25" fmla="*/ 0 f17 1"/>
                <a:gd name="f26" fmla="*/ 3141723 f18 1"/>
                <a:gd name="f27" fmla="*/ 3637976 f18 1"/>
                <a:gd name="f28" fmla="*/ 2481208 f17 1"/>
                <a:gd name="f29" fmla="*/ 2977461 f17 1"/>
                <a:gd name="f30" fmla="*/ f19 1 f2"/>
                <a:gd name="f31" fmla="*/ f22 1 3637976"/>
                <a:gd name="f32" fmla="*/ f23 1 2977461"/>
                <a:gd name="f33" fmla="*/ f24 1 3637976"/>
                <a:gd name="f34" fmla="*/ f25 1 2977461"/>
                <a:gd name="f35" fmla="*/ f26 1 3637976"/>
                <a:gd name="f36" fmla="*/ f27 1 3637976"/>
                <a:gd name="f37" fmla="*/ f28 1 2977461"/>
                <a:gd name="f38" fmla="*/ f29 1 29774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637976" h="29774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08000"/>
            </a:solidFill>
            <a:ln w="25402" cap="flat">
              <a:solidFill>
                <a:srgbClr val="FFFFFF"/>
              </a:solidFill>
              <a:prstDash val="solid"/>
              <a:miter/>
            </a:ln>
          </p:spPr>
          <p:txBody>
            <a:bodyPr vert="horz" wrap="square" lIns="297746" tIns="221549" rIns="297746" bIns="221549" anchor="ctr" anchorCtr="1" compatLnSpc="1">
              <a:noAutofit/>
            </a:bodyPr>
            <a:lstStyle/>
            <a:p>
              <a:pPr marL="0" marR="0" lvl="0" indent="0" algn="ctr" defTabSz="1777995" rtl="0" fontAlgn="auto" hangingPunct="1">
                <a:lnSpc>
                  <a:spcPct val="90000"/>
                </a:lnSpc>
                <a:spcBef>
                  <a:spcPts val="0"/>
                </a:spcBef>
                <a:spcAft>
                  <a:spcPts val="1700"/>
                </a:spcAft>
                <a:buNone/>
                <a:tabLst/>
                <a:defRPr sz="1800" b="0" i="0" u="none" strike="noStrike" kern="0" cap="none" spc="0" baseline="0">
                  <a:solidFill>
                    <a:srgbClr val="000000"/>
                  </a:solidFill>
                  <a:uFillTx/>
                </a:defRPr>
              </a:pPr>
              <a:r>
                <a:rPr lang="zh-TW" sz="4800" b="1" i="0" u="none" strike="noStrike" kern="1200" cap="none" spc="0" baseline="0" dirty="0">
                  <a:solidFill>
                    <a:srgbClr val="FFFFFF"/>
                  </a:solidFill>
                  <a:uFillTx/>
                  <a:latin typeface="微軟正黑體" panose="020B0604030504040204" pitchFamily="34" charset="-120"/>
                  <a:ea typeface="微軟正黑體" panose="020B0604030504040204" pitchFamily="34" charset="-120"/>
                </a:rPr>
                <a:t>權勢</a:t>
              </a:r>
              <a:endParaRPr lang="en-US" sz="4800" b="1" i="0" u="none" strike="noStrike" kern="1200" cap="none" spc="0" baseline="0" dirty="0">
                <a:solidFill>
                  <a:srgbClr val="FFFFFF"/>
                </a:solidFill>
                <a:uFillTx/>
                <a:latin typeface="微軟正黑體" panose="020B0604030504040204" pitchFamily="34" charset="-120"/>
                <a:ea typeface="微軟正黑體" panose="020B0604030504040204" pitchFamily="34" charset="-120"/>
              </a:endParaRPr>
            </a:p>
            <a:p>
              <a:pPr marL="0" marR="0" lvl="0" indent="0" algn="ctr" defTabSz="1777995" rtl="0" fontAlgn="auto" hangingPunct="1">
                <a:lnSpc>
                  <a:spcPct val="90000"/>
                </a:lnSpc>
                <a:spcBef>
                  <a:spcPts val="0"/>
                </a:spcBef>
                <a:spcAft>
                  <a:spcPts val="1700"/>
                </a:spcAft>
                <a:buNone/>
                <a:tabLst/>
                <a:defRPr sz="1800" b="0" i="0" u="none" strike="noStrike" kern="0" cap="none" spc="0" baseline="0">
                  <a:solidFill>
                    <a:srgbClr val="000000"/>
                  </a:solidFill>
                  <a:uFillTx/>
                </a:defRPr>
              </a:pPr>
              <a:r>
                <a:rPr lang="zh-TW" sz="4800" b="1" i="0" u="none" strike="noStrike" kern="1200" cap="none" spc="0" baseline="0" dirty="0">
                  <a:solidFill>
                    <a:srgbClr val="FFFFFF"/>
                  </a:solidFill>
                  <a:uFillTx/>
                  <a:latin typeface="微軟正黑體" panose="020B0604030504040204" pitchFamily="34" charset="-120"/>
                  <a:ea typeface="微軟正黑體" panose="020B0604030504040204" pitchFamily="34" charset="-120"/>
                </a:rPr>
                <a:t>性騷擾</a:t>
              </a:r>
            </a:p>
          </p:txBody>
        </p:sp>
        <p:sp>
          <p:nvSpPr>
            <p:cNvPr id="8" name="手繪多邊形 7"/>
            <p:cNvSpPr/>
            <p:nvPr/>
          </p:nvSpPr>
          <p:spPr>
            <a:xfrm>
              <a:off x="4048980" y="7505157"/>
              <a:ext cx="12314685" cy="2358063"/>
            </a:xfrm>
            <a:custGeom>
              <a:avLst/>
              <a:gdLst>
                <a:gd name="f0" fmla="val 10800000"/>
                <a:gd name="f1" fmla="val 5400000"/>
                <a:gd name="f2" fmla="val 180"/>
                <a:gd name="f3" fmla="val w"/>
                <a:gd name="f4" fmla="val h"/>
                <a:gd name="f5" fmla="val 0"/>
                <a:gd name="f6" fmla="val 11447565"/>
                <a:gd name="f7" fmla="val 2358060"/>
                <a:gd name="f8" fmla="val 393018"/>
                <a:gd name="f9" fmla="val 175960"/>
                <a:gd name="f10" fmla="val 11054547"/>
                <a:gd name="f11" fmla="val 11271605"/>
                <a:gd name="f12" fmla="val 1965042"/>
                <a:gd name="f13" fmla="val 2182100"/>
                <a:gd name="f14" fmla="+- 0 0 -90"/>
                <a:gd name="f15" fmla="*/ f3 1 11447565"/>
                <a:gd name="f16" fmla="*/ f4 1 2358060"/>
                <a:gd name="f17" fmla="+- f7 0 f5"/>
                <a:gd name="f18" fmla="+- f6 0 f5"/>
                <a:gd name="f19" fmla="*/ f14 f0 1"/>
                <a:gd name="f20" fmla="*/ f18 1 11447565"/>
                <a:gd name="f21" fmla="*/ f17 1 2358060"/>
                <a:gd name="f22" fmla="*/ 0 f18 1"/>
                <a:gd name="f23" fmla="*/ 393018 f17 1"/>
                <a:gd name="f24" fmla="*/ 393018 f18 1"/>
                <a:gd name="f25" fmla="*/ 0 f17 1"/>
                <a:gd name="f26" fmla="*/ 11054547 f18 1"/>
                <a:gd name="f27" fmla="*/ 11447565 f18 1"/>
                <a:gd name="f28" fmla="*/ 1965042 f17 1"/>
                <a:gd name="f29" fmla="*/ 2358060 f17 1"/>
                <a:gd name="f30" fmla="*/ f19 1 f2"/>
                <a:gd name="f31" fmla="*/ f22 1 11447565"/>
                <a:gd name="f32" fmla="*/ f23 1 2358060"/>
                <a:gd name="f33" fmla="*/ f24 1 11447565"/>
                <a:gd name="f34" fmla="*/ f25 1 2358060"/>
                <a:gd name="f35" fmla="*/ f26 1 11447565"/>
                <a:gd name="f36" fmla="*/ f27 1 11447565"/>
                <a:gd name="f37" fmla="*/ f28 1 2358060"/>
                <a:gd name="f38" fmla="*/ f29 1 235806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47565" h="235806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070C0"/>
            </a:solidFill>
            <a:ln w="25402" cap="flat">
              <a:solidFill>
                <a:srgbClr val="FFFFFF"/>
              </a:solidFill>
              <a:prstDash val="solid"/>
              <a:miter/>
            </a:ln>
          </p:spPr>
          <p:txBody>
            <a:bodyPr vert="horz" wrap="square" lIns="237030" tIns="176067" rIns="237030" bIns="176067" anchor="ctr" anchorCtr="0" compatLnSpc="1">
              <a:noAutofit/>
            </a:bodyPr>
            <a:lstStyle/>
            <a:p>
              <a:pPr marL="0" marR="0" lvl="0" indent="0" algn="just" defTabSz="1422404"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zh-TW" sz="4400" b="1" i="0" u="none" strike="noStrike" kern="1200" cap="none" spc="0" baseline="0" dirty="0">
                  <a:solidFill>
                    <a:srgbClr val="FFFFFF"/>
                  </a:solidFill>
                  <a:uFillTx/>
                  <a:latin typeface="微軟正黑體" panose="020B0604030504040204" pitchFamily="34" charset="-120"/>
                  <a:ea typeface="微軟正黑體" panose="020B0604030504040204" pitchFamily="34" charset="-120"/>
                </a:rPr>
                <a:t>性騷擾事件發生時被害人未成年者，得於成年後三年內提出申訴。但依前項各款規定有較長之</a:t>
              </a:r>
              <a:r>
                <a:rPr lang="zh-TW" altLang="en-US" sz="4400" b="1" i="0" u="none" strike="noStrike" kern="1200" cap="none" spc="0" baseline="0" dirty="0">
                  <a:solidFill>
                    <a:srgbClr val="FFFFFF"/>
                  </a:solidFill>
                  <a:uFillTx/>
                  <a:latin typeface="微軟正黑體" panose="020B0604030504040204" pitchFamily="34" charset="-120"/>
                  <a:ea typeface="微軟正黑體" panose="020B0604030504040204" pitchFamily="34" charset="-120"/>
                </a:rPr>
                <a:t> </a:t>
              </a:r>
              <a:r>
                <a:rPr lang="zh-TW" sz="4400" b="1" i="0" u="none" strike="noStrike" kern="1200" cap="none" spc="0" baseline="0" dirty="0">
                  <a:solidFill>
                    <a:srgbClr val="FFFFFF"/>
                  </a:solidFill>
                  <a:uFillTx/>
                  <a:latin typeface="微軟正黑體" panose="020B0604030504040204" pitchFamily="34" charset="-120"/>
                  <a:ea typeface="微軟正黑體" panose="020B0604030504040204" pitchFamily="34" charset="-120"/>
                </a:rPr>
                <a:t>申訴期限者，從其規定。</a:t>
              </a:r>
            </a:p>
          </p:txBody>
        </p:sp>
      </p:grpSp>
      <p:sp>
        <p:nvSpPr>
          <p:cNvPr id="9" name="標題 1"/>
          <p:cNvSpPr txBox="1">
            <a:spLocks noGrp="1"/>
          </p:cNvSpPr>
          <p:nvPr>
            <p:ph type="title"/>
          </p:nvPr>
        </p:nvSpPr>
        <p:spPr>
          <a:xfrm>
            <a:off x="3085075" y="232618"/>
            <a:ext cx="7986717" cy="1330022"/>
          </a:xfrm>
        </p:spPr>
        <p:txBody>
          <a:bodyPr>
            <a:noAutofit/>
          </a:bodyPr>
          <a:lstStyle/>
          <a:p>
            <a:pPr lvl="0"/>
            <a:r>
              <a:rPr lang="zh-TW" altLang="en-US" sz="6000" b="1" dirty="0">
                <a:latin typeface="微軟正黑體" panose="020B0604030504040204" pitchFamily="34" charset="-120"/>
                <a:ea typeface="微軟正黑體" panose="020B0604030504040204" pitchFamily="34" charset="-120"/>
              </a:rPr>
              <a:t>性騷擾申訴期限</a:t>
            </a:r>
            <a:br>
              <a:rPr lang="en-US" sz="6600" b="1" dirty="0">
                <a:latin typeface="微軟正黑體" panose="020B0604030504040204" pitchFamily="34" charset="-120"/>
                <a:ea typeface="微軟正黑體" panose="020B0604030504040204" pitchFamily="34" charset="-120"/>
              </a:rPr>
            </a:br>
            <a:r>
              <a:rPr lang="en-US" sz="4000" b="1" dirty="0">
                <a:solidFill>
                  <a:srgbClr val="FF0000"/>
                </a:solidFill>
                <a:latin typeface="微軟正黑體" panose="020B0604030504040204" pitchFamily="34" charset="-120"/>
                <a:ea typeface="微軟正黑體" panose="020B0604030504040204" pitchFamily="34" charset="-120"/>
              </a:rPr>
              <a:t>(</a:t>
            </a:r>
            <a:r>
              <a:rPr lang="zh-TW" altLang="en-US" sz="4000" b="1" dirty="0">
                <a:solidFill>
                  <a:srgbClr val="FF0000"/>
                </a:solidFill>
                <a:latin typeface="微軟正黑體" panose="020B0604030504040204" pitchFamily="34" charset="-120"/>
                <a:ea typeface="微軟正黑體" panose="020B0604030504040204" pitchFamily="34" charset="-120"/>
              </a:rPr>
              <a:t>性騷擾防治法第</a:t>
            </a:r>
            <a:r>
              <a:rPr lang="en-US" altLang="zh-TW" sz="4000" b="1" dirty="0">
                <a:solidFill>
                  <a:srgbClr val="FF0000"/>
                </a:solidFill>
                <a:latin typeface="微軟正黑體" panose="020B0604030504040204" pitchFamily="34" charset="-120"/>
                <a:ea typeface="微軟正黑體" panose="020B0604030504040204" pitchFamily="34" charset="-120"/>
              </a:rPr>
              <a:t>14</a:t>
            </a:r>
            <a:r>
              <a:rPr lang="zh-TW" altLang="en-US" sz="4000" b="1" dirty="0">
                <a:solidFill>
                  <a:srgbClr val="FF0000"/>
                </a:solidFill>
                <a:latin typeface="微軟正黑體" panose="020B0604030504040204" pitchFamily="34" charset="-120"/>
                <a:ea typeface="微軟正黑體" panose="020B0604030504040204" pitchFamily="34" charset="-120"/>
              </a:rPr>
              <a:t>條</a:t>
            </a:r>
            <a:r>
              <a:rPr lang="en-US" sz="4000" b="1" dirty="0">
                <a:solidFill>
                  <a:srgbClr val="FF0000"/>
                </a:solidFill>
                <a:latin typeface="微軟正黑體" panose="020B0604030504040204" pitchFamily="34" charset="-120"/>
                <a:ea typeface="微軟正黑體" panose="020B0604030504040204" pitchFamily="34" charset="-120"/>
              </a:rPr>
              <a:t>)</a:t>
            </a:r>
          </a:p>
        </p:txBody>
      </p:sp>
      <p:pic>
        <p:nvPicPr>
          <p:cNvPr id="10" name="圖片 12"/>
          <p:cNvPicPr>
            <a:picLocks noChangeAspect="1"/>
          </p:cNvPicPr>
          <p:nvPr/>
        </p:nvPicPr>
        <p:blipFill>
          <a:blip r:embed="rId3"/>
          <a:stretch>
            <a:fillRect/>
          </a:stretch>
        </p:blipFill>
        <p:spPr>
          <a:xfrm>
            <a:off x="335959" y="8515542"/>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a:xfrm>
            <a:off x="1853626" y="389987"/>
            <a:ext cx="14580748" cy="1633008"/>
          </a:xfrm>
        </p:spPr>
        <p:txBody>
          <a:bodyPr/>
          <a:lstStyle/>
          <a:p>
            <a:pPr lvl="0"/>
            <a:r>
              <a:rPr lang="zh-TW" altLang="en-US" sz="6000" b="1" dirty="0">
                <a:latin typeface="微軟正黑體" panose="020B0604030504040204" pitchFamily="34" charset="-120"/>
                <a:ea typeface="微軟正黑體" panose="020B0604030504040204" pitchFamily="34" charset="-120"/>
              </a:rPr>
              <a:t>性騷擾申訴調查單位</a:t>
            </a:r>
            <a:br>
              <a:rPr lang="en-US" sz="6600" b="1" dirty="0">
                <a:latin typeface="微軟正黑體" panose="020B0604030504040204" pitchFamily="34" charset="-120"/>
                <a:ea typeface="微軟正黑體" panose="020B0604030504040204" pitchFamily="34" charset="-120"/>
              </a:rPr>
            </a:br>
            <a:r>
              <a:rPr lang="en-US" sz="4000" b="1" dirty="0">
                <a:solidFill>
                  <a:srgbClr val="FF0000"/>
                </a:solidFill>
                <a:latin typeface="微軟正黑體" panose="020B0604030504040204" pitchFamily="34" charset="-120"/>
                <a:ea typeface="微軟正黑體" panose="020B0604030504040204" pitchFamily="34" charset="-120"/>
              </a:rPr>
              <a:t>(</a:t>
            </a:r>
            <a:r>
              <a:rPr lang="zh-TW" altLang="en-US" sz="4000" b="1" dirty="0">
                <a:solidFill>
                  <a:srgbClr val="FF0000"/>
                </a:solidFill>
                <a:latin typeface="微軟正黑體" panose="020B0604030504040204" pitchFamily="34" charset="-120"/>
                <a:ea typeface="微軟正黑體" panose="020B0604030504040204" pitchFamily="34" charset="-120"/>
              </a:rPr>
              <a:t>性騷擾防治法第</a:t>
            </a:r>
            <a:r>
              <a:rPr lang="en-US" altLang="zh-TW" sz="4000" b="1" dirty="0">
                <a:solidFill>
                  <a:srgbClr val="FF0000"/>
                </a:solidFill>
                <a:latin typeface="微軟正黑體" panose="020B0604030504040204" pitchFamily="34" charset="-120"/>
                <a:ea typeface="微軟正黑體" panose="020B0604030504040204" pitchFamily="34" charset="-120"/>
              </a:rPr>
              <a:t>14</a:t>
            </a:r>
            <a:r>
              <a:rPr lang="zh-TW" altLang="en-US" sz="4000" b="1" dirty="0">
                <a:solidFill>
                  <a:srgbClr val="FF0000"/>
                </a:solidFill>
                <a:latin typeface="微軟正黑體" panose="020B0604030504040204" pitchFamily="34" charset="-120"/>
                <a:ea typeface="微軟正黑體" panose="020B0604030504040204" pitchFamily="34" charset="-120"/>
              </a:rPr>
              <a:t>條</a:t>
            </a:r>
            <a:r>
              <a:rPr lang="en-US" sz="4000" b="1" dirty="0">
                <a:solidFill>
                  <a:srgbClr val="FF0000"/>
                </a:solidFill>
                <a:latin typeface="微軟正黑體" panose="020B0604030504040204" pitchFamily="34" charset="-120"/>
                <a:ea typeface="微軟正黑體" panose="020B0604030504040204" pitchFamily="34" charset="-120"/>
              </a:rPr>
              <a:t>)</a:t>
            </a:r>
            <a:endParaRPr lang="en-US" sz="4000" b="1" dirty="0">
              <a:latin typeface="微軟正黑體" panose="020B0604030504040204" pitchFamily="34" charset="-120"/>
              <a:ea typeface="微軟正黑體" panose="020B0604030504040204" pitchFamily="34" charset="-120"/>
            </a:endParaRPr>
          </a:p>
        </p:txBody>
      </p:sp>
      <p:sp>
        <p:nvSpPr>
          <p:cNvPr id="3" name="Google Shape;1947;p37"/>
          <p:cNvSpPr/>
          <p:nvPr/>
        </p:nvSpPr>
        <p:spPr>
          <a:xfrm>
            <a:off x="1340620" y="2094003"/>
            <a:ext cx="15800968" cy="1558869"/>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cap="flat">
            <a:noFill/>
            <a:prstDash val="solid"/>
          </a:ln>
        </p:spPr>
        <p:txBody>
          <a:bodyPr vert="horz" wrap="square" lIns="91421" tIns="45701" rIns="91421" bIns="45701" anchor="ctr" anchorCtr="0" compatLnSpc="1">
            <a:noAutofit/>
          </a:bodyPr>
          <a:lstStyle/>
          <a:p>
            <a:pPr lvl="0" algn="just">
              <a:spcAft>
                <a:spcPts val="1350"/>
              </a:spcAft>
              <a:defRPr sz="1800" b="0" i="0" u="none" strike="noStrike" kern="0" cap="none" spc="0" baseline="0">
                <a:solidFill>
                  <a:srgbClr val="000000"/>
                </a:solidFill>
                <a:uFillTx/>
              </a:defRPr>
            </a:pPr>
            <a:r>
              <a:rPr lang="zh-TW" altLang="zh-TW" sz="4000" b="1" dirty="0">
                <a:solidFill>
                  <a:srgbClr val="FF0000"/>
                </a:solidFill>
                <a:latin typeface="微軟正黑體" panose="020B0604030504040204" pitchFamily="34" charset="-120"/>
                <a:ea typeface="微軟正黑體" panose="020B0604030504040204" pitchFamily="34" charset="-120"/>
                <a:cs typeface="Arial"/>
              </a:rPr>
              <a:t>申訴時</a:t>
            </a:r>
            <a:r>
              <a:rPr lang="zh-TW" altLang="zh-TW" sz="4000" b="1" dirty="0">
                <a:solidFill>
                  <a:srgbClr val="000000"/>
                </a:solidFill>
                <a:latin typeface="微軟正黑體" panose="020B0604030504040204" pitchFamily="34" charset="-120"/>
                <a:ea typeface="微軟正黑體" panose="020B0604030504040204" pitchFamily="34" charset="-120"/>
                <a:cs typeface="Arial"/>
              </a:rPr>
              <a:t>行為人所屬</a:t>
            </a:r>
            <a:r>
              <a:rPr lang="zh-TW" altLang="en-US" sz="4000" b="1" dirty="0">
                <a:solidFill>
                  <a:srgbClr val="000000"/>
                </a:solidFill>
                <a:latin typeface="微軟正黑體" panose="020B0604030504040204" pitchFamily="34" charset="-120"/>
                <a:ea typeface="微軟正黑體" panose="020B0604030504040204" pitchFamily="34" charset="-120"/>
                <a:cs typeface="Arial"/>
              </a:rPr>
              <a:t>之</a:t>
            </a:r>
            <a:r>
              <a:rPr 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政府機關</a:t>
            </a:r>
            <a:r>
              <a:rPr 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構</a:t>
            </a:r>
            <a:r>
              <a:rPr 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、部隊、學校</a:t>
            </a:r>
            <a:endParaRPr 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4" name="Google Shape;1947;p37"/>
          <p:cNvSpPr/>
          <p:nvPr/>
        </p:nvSpPr>
        <p:spPr>
          <a:xfrm>
            <a:off x="1340620" y="4087488"/>
            <a:ext cx="15800968" cy="1960897"/>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92D050"/>
          </a:solidFill>
          <a:ln cap="flat">
            <a:noFill/>
            <a:prstDash val="solid"/>
          </a:ln>
        </p:spPr>
        <p:txBody>
          <a:bodyPr vert="horz" wrap="square" lIns="91421" tIns="45701" rIns="91421" bIns="45701" anchor="ctr" anchorCtr="0" compatLnSpc="1">
            <a:noAutofit/>
          </a:bodyPr>
          <a:lstStyle/>
          <a:p>
            <a:pPr marL="0" marR="0" lvl="0" indent="0" algn="just" defTabSz="914400" rtl="0" fontAlgn="auto" hangingPunct="1">
              <a:lnSpc>
                <a:spcPct val="100000"/>
              </a:lnSpc>
              <a:spcBef>
                <a:spcPts val="0"/>
              </a:spcBef>
              <a:spcAft>
                <a:spcPts val="1350"/>
              </a:spcAft>
              <a:buNone/>
              <a:tabLst/>
              <a:defRPr sz="1800" b="0" i="0" u="none" strike="noStrike" kern="0" cap="none" spc="0" baseline="0">
                <a:solidFill>
                  <a:srgbClr val="000000"/>
                </a:solidFill>
                <a:uFillTx/>
              </a:defRPr>
            </a:pPr>
            <a:r>
              <a:rPr lang="zh-TW" sz="4000" b="1" i="0" u="none" strike="noStrike" kern="1200" cap="none" spc="0" baseline="0" dirty="0">
                <a:solidFill>
                  <a:srgbClr val="FF0000"/>
                </a:solidFill>
                <a:uFillTx/>
                <a:latin typeface="微軟正黑體" panose="020B0604030504040204" pitchFamily="34" charset="-120"/>
                <a:ea typeface="微軟正黑體" panose="020B0604030504040204" pitchFamily="34" charset="-120"/>
                <a:cs typeface="Arial"/>
              </a:rPr>
              <a:t>申訴時</a:t>
            </a:r>
            <a:r>
              <a:rPr 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行為人為政府機關</a:t>
            </a:r>
            <a:r>
              <a:rPr 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構</a:t>
            </a:r>
            <a:r>
              <a:rPr 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首長、各級軍事機關</a:t>
            </a:r>
            <a:r>
              <a:rPr 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構</a:t>
            </a:r>
            <a:r>
              <a:rPr 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及部隊上校編階以上之主官、學校校長、機構之最高負責人或僱用人所在地之直轄市、縣</a:t>
            </a:r>
            <a:r>
              <a:rPr 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市</a:t>
            </a:r>
            <a:r>
              <a:rPr 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主管機關</a:t>
            </a:r>
            <a:endParaRPr 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5" name="Google Shape;1947;p37"/>
          <p:cNvSpPr/>
          <p:nvPr/>
        </p:nvSpPr>
        <p:spPr>
          <a:xfrm>
            <a:off x="1340620" y="6594744"/>
            <a:ext cx="15650843" cy="1558869"/>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F0"/>
          </a:solidFill>
          <a:ln cap="flat">
            <a:noFill/>
            <a:prstDash val="solid"/>
          </a:ln>
        </p:spPr>
        <p:txBody>
          <a:bodyPr vert="horz" wrap="square" lIns="91421" tIns="45701" rIns="91421" bIns="45701" anchor="ctr" anchorCtr="0" compatLnSpc="1">
            <a:noAutofit/>
          </a:bodyPr>
          <a:lstStyle/>
          <a:p>
            <a:pPr lvl="0" algn="just">
              <a:spcAft>
                <a:spcPts val="1350"/>
              </a:spcAft>
              <a:defRPr sz="1800" b="0" i="0" u="none" strike="noStrike" kern="0" cap="none" spc="0" baseline="0">
                <a:solidFill>
                  <a:srgbClr val="000000"/>
                </a:solidFill>
                <a:uFillTx/>
              </a:defRPr>
            </a:pPr>
            <a:r>
              <a:rPr lang="zh-TW" altLang="zh-TW" sz="4000" b="1" dirty="0">
                <a:solidFill>
                  <a:srgbClr val="000000"/>
                </a:solidFill>
                <a:latin typeface="微軟正黑體" panose="020B0604030504040204" pitchFamily="34" charset="-120"/>
                <a:ea typeface="微軟正黑體" panose="020B0604030504040204" pitchFamily="34" charset="-120"/>
                <a:cs typeface="Arial"/>
              </a:rPr>
              <a:t>性騷擾事件發生地之警察機關</a:t>
            </a:r>
            <a:r>
              <a:rPr lang="en-US" altLang="zh-TW" sz="4000" b="1" dirty="0">
                <a:solidFill>
                  <a:srgbClr val="000000"/>
                </a:solidFill>
                <a:latin typeface="微軟正黑體" panose="020B0604030504040204" pitchFamily="34" charset="-120"/>
                <a:ea typeface="微軟正黑體" panose="020B0604030504040204" pitchFamily="34" charset="-120"/>
                <a:cs typeface="Arial"/>
              </a:rPr>
              <a:t>(</a:t>
            </a:r>
            <a:r>
              <a:rPr lang="zh-TW" sz="4000" b="1" i="0" u="none" strike="noStrike" kern="1200" cap="none" spc="0" baseline="0" dirty="0">
                <a:solidFill>
                  <a:srgbClr val="FF0000"/>
                </a:solidFill>
                <a:uFillTx/>
                <a:latin typeface="微軟正黑體" panose="020B0604030504040204" pitchFamily="34" charset="-120"/>
                <a:ea typeface="微軟正黑體" panose="020B0604030504040204" pitchFamily="34" charset="-120"/>
                <a:cs typeface="Arial"/>
              </a:rPr>
              <a:t>申訴時</a:t>
            </a:r>
            <a:r>
              <a:rPr 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行為人不明或為前二款以外之人</a:t>
            </a:r>
            <a:r>
              <a:rPr lang="en-US" altLang="zh-TW"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rPr>
              <a:t>)</a:t>
            </a:r>
            <a:endParaRPr lang="en-US" sz="4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pic>
        <p:nvPicPr>
          <p:cNvPr id="6" name="圖片 8"/>
          <p:cNvPicPr>
            <a:picLocks noChangeAspect="1"/>
          </p:cNvPicPr>
          <p:nvPr/>
        </p:nvPicPr>
        <p:blipFill>
          <a:blip r:embed="rId2"/>
          <a:stretch>
            <a:fillRect/>
          </a:stretch>
        </p:blipFill>
        <p:spPr>
          <a:xfrm>
            <a:off x="285750" y="8562523"/>
            <a:ext cx="1956989" cy="1505843"/>
          </a:xfrm>
          <a:prstGeom prst="rect">
            <a:avLst/>
          </a:prstGeom>
          <a:noFill/>
          <a:ln cap="flat">
            <a:noFill/>
          </a:ln>
        </p:spPr>
      </p:pic>
      <p:pic>
        <p:nvPicPr>
          <p:cNvPr id="7" name="圖片 10"/>
          <p:cNvPicPr>
            <a:picLocks noChangeAspect="1"/>
          </p:cNvPicPr>
          <p:nvPr/>
        </p:nvPicPr>
        <p:blipFill>
          <a:blip r:embed="rId3"/>
          <a:stretch>
            <a:fillRect/>
          </a:stretch>
        </p:blipFill>
        <p:spPr>
          <a:xfrm>
            <a:off x="14758992" y="7678262"/>
            <a:ext cx="3157843" cy="239011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a:xfrm>
            <a:off x="1033295" y="557149"/>
            <a:ext cx="9151836" cy="1143000"/>
          </a:xfrm>
        </p:spPr>
        <p:txBody>
          <a:bodyPr>
            <a:normAutofit/>
          </a:bodyPr>
          <a:lstStyle/>
          <a:p>
            <a:pPr lvl="0"/>
            <a:r>
              <a:rPr lang="zh-TW" altLang="en-US" sz="6000" b="1" dirty="0">
                <a:solidFill>
                  <a:srgbClr val="FFCCFF"/>
                </a:solidFill>
                <a:latin typeface="微軟正黑體" panose="020B0604030504040204" pitchFamily="34" charset="-120"/>
                <a:ea typeface="微軟正黑體" panose="020B0604030504040204" pitchFamily="34" charset="-120"/>
              </a:rPr>
              <a:t>性騷擾事件調解機制</a:t>
            </a:r>
          </a:p>
        </p:txBody>
      </p:sp>
      <p:sp>
        <p:nvSpPr>
          <p:cNvPr id="3" name="文字方塊 3"/>
          <p:cNvSpPr txBox="1"/>
          <p:nvPr/>
        </p:nvSpPr>
        <p:spPr>
          <a:xfrm>
            <a:off x="936813" y="1700149"/>
            <a:ext cx="10336238" cy="5837239"/>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0">
              <a:lnSpc>
                <a:spcPct val="115000"/>
              </a:lnSpc>
              <a:spcBef>
                <a:spcPts val="0"/>
              </a:spcBef>
              <a:spcAft>
                <a:spcPts val="0"/>
              </a:spcAft>
              <a:buNone/>
              <a:tabLst/>
              <a:defRPr sz="1800" b="0" i="0" u="none" strike="noStrike" kern="0" cap="none" spc="0" baseline="0">
                <a:solidFill>
                  <a:srgbClr val="000000"/>
                </a:solidFill>
                <a:uFillTx/>
              </a:defRPr>
            </a:pPr>
            <a:r>
              <a:rPr lang="zh-TW" sz="4400" b="1" i="0" u="none" strike="noStrike" kern="1200" cap="none" spc="0" baseline="0" dirty="0">
                <a:solidFill>
                  <a:srgbClr val="FFF2CC"/>
                </a:solidFill>
                <a:uFillTx/>
                <a:latin typeface="微軟正黑體" panose="020B0604030504040204" pitchFamily="34" charset="-120"/>
                <a:ea typeface="微軟正黑體" panose="020B0604030504040204" pitchFamily="34" charset="-120"/>
              </a:rPr>
              <a:t>●</a:t>
            </a:r>
            <a:r>
              <a:rPr lang="zh-TW" sz="4400" b="1" i="0" u="none" strike="noStrike" kern="1200" cap="none" spc="0" baseline="0" dirty="0">
                <a:solidFill>
                  <a:srgbClr val="FF0000"/>
                </a:solidFill>
                <a:uFillTx/>
                <a:latin typeface="微軟正黑體" panose="020B0604030504040204" pitchFamily="34" charset="-120"/>
                <a:ea typeface="微軟正黑體" panose="020B0604030504040204" pitchFamily="34" charset="-120"/>
              </a:rPr>
              <a:t>權勢性騷擾以外</a:t>
            </a:r>
            <a:r>
              <a:rPr lang="zh-TW" sz="4400" b="1" i="0" u="none" strike="noStrike" kern="1200" cap="none" spc="0" baseline="0" dirty="0">
                <a:solidFill>
                  <a:srgbClr val="FFF2CC"/>
                </a:solidFill>
                <a:uFillTx/>
                <a:latin typeface="微軟正黑體" panose="020B0604030504040204" pitchFamily="34" charset="-120"/>
                <a:ea typeface="微軟正黑體" panose="020B0604030504040204" pitchFamily="34" charset="-120"/>
              </a:rPr>
              <a:t>之性騷擾事件，任一方當事人得以書面或言詞向直轄市、縣</a:t>
            </a:r>
            <a:r>
              <a:rPr lang="en-US" sz="4400" b="1" i="0" u="none" strike="noStrike" kern="1200" cap="none" spc="0" baseline="0" dirty="0">
                <a:solidFill>
                  <a:srgbClr val="FFF2CC"/>
                </a:solidFill>
                <a:uFillTx/>
                <a:latin typeface="微軟正黑體" panose="020B0604030504040204" pitchFamily="34" charset="-120"/>
                <a:ea typeface="微軟正黑體" panose="020B0604030504040204" pitchFamily="34" charset="-120"/>
              </a:rPr>
              <a:t>(</a:t>
            </a:r>
            <a:r>
              <a:rPr lang="zh-TW" sz="4400" b="1" i="0" u="none" strike="noStrike" kern="1200" cap="none" spc="0" baseline="0" dirty="0">
                <a:solidFill>
                  <a:srgbClr val="FFF2CC"/>
                </a:solidFill>
                <a:uFillTx/>
                <a:latin typeface="微軟正黑體" panose="020B0604030504040204" pitchFamily="34" charset="-120"/>
                <a:ea typeface="微軟正黑體" panose="020B0604030504040204" pitchFamily="34" charset="-120"/>
              </a:rPr>
              <a:t>市</a:t>
            </a:r>
            <a:r>
              <a:rPr lang="en-US" sz="4400" b="1" i="0" u="none" strike="noStrike" kern="1200" cap="none" spc="0" baseline="0" dirty="0">
                <a:solidFill>
                  <a:srgbClr val="FFF2CC"/>
                </a:solidFill>
                <a:uFillTx/>
                <a:latin typeface="微軟正黑體" panose="020B0604030504040204" pitchFamily="34" charset="-120"/>
                <a:ea typeface="微軟正黑體" panose="020B0604030504040204" pitchFamily="34" charset="-120"/>
              </a:rPr>
              <a:t>)</a:t>
            </a:r>
            <a:r>
              <a:rPr lang="zh-TW" sz="4400" b="1" i="0" u="none" strike="noStrike" kern="1200" cap="none" spc="0" baseline="0" dirty="0">
                <a:solidFill>
                  <a:srgbClr val="FFF2CC"/>
                </a:solidFill>
                <a:uFillTx/>
                <a:latin typeface="微軟正黑體" panose="020B0604030504040204" pitchFamily="34" charset="-120"/>
                <a:ea typeface="微軟正黑體" panose="020B0604030504040204" pitchFamily="34" charset="-120"/>
              </a:rPr>
              <a:t>主管機關申請調解。</a:t>
            </a:r>
            <a:endParaRPr lang="en-US" altLang="zh-TW" sz="4400" b="1" i="0" u="none" strike="noStrike" kern="1200" cap="none" spc="0" baseline="0" dirty="0">
              <a:solidFill>
                <a:srgbClr val="FFF2CC"/>
              </a:solidFill>
              <a:uFillTx/>
              <a:latin typeface="微軟正黑體" panose="020B0604030504040204" pitchFamily="34" charset="-120"/>
              <a:ea typeface="微軟正黑體" panose="020B0604030504040204" pitchFamily="34" charset="-120"/>
            </a:endParaRPr>
          </a:p>
          <a:p>
            <a:pPr marL="0" marR="0" lvl="0" indent="0" algn="just" defTabSz="914400" rtl="0" fontAlgn="auto" hangingPunct="0">
              <a:lnSpc>
                <a:spcPct val="115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FFF2CC"/>
              </a:solidFill>
              <a:uFillTx/>
              <a:latin typeface="微軟正黑體" panose="020B0604030504040204" pitchFamily="34" charset="-120"/>
              <a:ea typeface="微軟正黑體" panose="020B0604030504040204" pitchFamily="34" charset="-120"/>
            </a:endParaRPr>
          </a:p>
          <a:p>
            <a:pPr marL="0" marR="0" lvl="0" indent="0" algn="just" defTabSz="914400" rtl="0" fontAlgn="auto" hangingPunct="0">
              <a:lnSpc>
                <a:spcPct val="115000"/>
              </a:lnSpc>
              <a:spcBef>
                <a:spcPts val="0"/>
              </a:spcBef>
              <a:spcAft>
                <a:spcPts val="0"/>
              </a:spcAft>
              <a:buNone/>
              <a:tabLst/>
              <a:defRPr sz="1800" b="0" i="0" u="none" strike="noStrike" kern="0" cap="none" spc="0" baseline="0">
                <a:solidFill>
                  <a:srgbClr val="000000"/>
                </a:solidFill>
                <a:uFillTx/>
              </a:defRPr>
            </a:pPr>
            <a:r>
              <a:rPr lang="zh-TW" sz="4400" b="1" i="0" u="none" strike="noStrike" kern="1200" cap="none" spc="0" baseline="0" dirty="0">
                <a:solidFill>
                  <a:srgbClr val="FFF2CC"/>
                </a:solidFill>
                <a:uFillTx/>
                <a:latin typeface="微軟正黑體" panose="020B0604030504040204" pitchFamily="34" charset="-120"/>
                <a:ea typeface="微軟正黑體" panose="020B0604030504040204" pitchFamily="34" charset="-120"/>
              </a:rPr>
              <a:t>●</a:t>
            </a:r>
            <a:r>
              <a:rPr lang="zh-TW" sz="4400" b="1" i="0" u="none" strike="noStrike" kern="1200" cap="none" spc="0" baseline="0" dirty="0">
                <a:solidFill>
                  <a:srgbClr val="CCCCFF"/>
                </a:solidFill>
                <a:uFillTx/>
                <a:latin typeface="微軟正黑體" panose="020B0604030504040204" pitchFamily="34" charset="-120"/>
                <a:ea typeface="微軟正黑體" panose="020B0604030504040204" pitchFamily="34" charset="-120"/>
              </a:rPr>
              <a:t>政府機關</a:t>
            </a:r>
            <a:r>
              <a:rPr lang="en-US" sz="4400" b="1" i="0" u="none" strike="noStrike" kern="1200" cap="none" spc="0" baseline="0" dirty="0">
                <a:solidFill>
                  <a:srgbClr val="CCCCFF"/>
                </a:solidFill>
                <a:uFillTx/>
                <a:latin typeface="微軟正黑體" panose="020B0604030504040204" pitchFamily="34" charset="-120"/>
                <a:ea typeface="微軟正黑體" panose="020B0604030504040204" pitchFamily="34" charset="-120"/>
              </a:rPr>
              <a:t>(</a:t>
            </a:r>
            <a:r>
              <a:rPr lang="zh-TW" sz="4400" b="1" i="0" u="none" strike="noStrike" kern="1200" cap="none" spc="0" baseline="0" dirty="0">
                <a:solidFill>
                  <a:srgbClr val="CCCCFF"/>
                </a:solidFill>
                <a:uFillTx/>
                <a:latin typeface="微軟正黑體" panose="020B0604030504040204" pitchFamily="34" charset="-120"/>
                <a:ea typeface="微軟正黑體" panose="020B0604030504040204" pitchFamily="34" charset="-120"/>
              </a:rPr>
              <a:t>構</a:t>
            </a:r>
            <a:r>
              <a:rPr lang="en-US" sz="4400" b="1" i="0" u="none" strike="noStrike" kern="1200" cap="none" spc="0" baseline="0" dirty="0">
                <a:solidFill>
                  <a:srgbClr val="CCCCFF"/>
                </a:solidFill>
                <a:uFillTx/>
                <a:latin typeface="微軟正黑體" panose="020B0604030504040204" pitchFamily="34" charset="-120"/>
                <a:ea typeface="微軟正黑體" panose="020B0604030504040204" pitchFamily="34" charset="-120"/>
              </a:rPr>
              <a:t>)</a:t>
            </a:r>
            <a:r>
              <a:rPr lang="zh-TW" sz="4400" b="1" i="0" u="none" strike="noStrike" kern="1200" cap="none" spc="0" baseline="0" dirty="0">
                <a:solidFill>
                  <a:srgbClr val="CCCCFF"/>
                </a:solidFill>
                <a:uFillTx/>
                <a:latin typeface="微軟正黑體" panose="020B0604030504040204" pitchFamily="34" charset="-120"/>
                <a:ea typeface="微軟正黑體" panose="020B0604030504040204" pitchFamily="34" charset="-120"/>
              </a:rPr>
              <a:t>、部隊、學校及警察機關</a:t>
            </a:r>
            <a:r>
              <a:rPr lang="zh-TW" sz="4400" b="1" i="0" u="none" strike="noStrike" kern="1200" cap="none" spc="0" baseline="0" dirty="0">
                <a:solidFill>
                  <a:srgbClr val="FFF2CC"/>
                </a:solidFill>
                <a:uFillTx/>
                <a:latin typeface="微軟正黑體" panose="020B0604030504040204" pitchFamily="34" charset="-120"/>
                <a:ea typeface="微軟正黑體" panose="020B0604030504040204" pitchFamily="34" charset="-120"/>
              </a:rPr>
              <a:t>於性騷擾事件調查程序中，獲知任一方</a:t>
            </a:r>
            <a:r>
              <a:rPr lang="zh-TW" altLang="en-US" sz="4400" b="1" i="0" u="none" strike="noStrike" kern="1200" cap="none" spc="0" baseline="0" dirty="0">
                <a:solidFill>
                  <a:srgbClr val="FFF2CC"/>
                </a:solidFill>
                <a:uFillTx/>
                <a:latin typeface="微軟正黑體" panose="020B0604030504040204" pitchFamily="34" charset="-120"/>
                <a:ea typeface="微軟正黑體" panose="020B0604030504040204" pitchFamily="34" charset="-120"/>
              </a:rPr>
              <a:t> </a:t>
            </a:r>
            <a:r>
              <a:rPr lang="zh-TW" sz="4400" b="1" i="0" u="none" strike="noStrike" kern="1200" cap="none" spc="0" baseline="0" dirty="0">
                <a:solidFill>
                  <a:srgbClr val="FFF2CC"/>
                </a:solidFill>
                <a:uFillTx/>
                <a:latin typeface="微軟正黑體" panose="020B0604030504040204" pitchFamily="34" charset="-120"/>
                <a:ea typeface="微軟正黑體" panose="020B0604030504040204" pitchFamily="34" charset="-120"/>
              </a:rPr>
              <a:t>當事人有調解意願時，應協助其向直轄市、縣</a:t>
            </a:r>
            <a:r>
              <a:rPr lang="en-US" sz="4400" b="1" i="0" u="none" strike="noStrike" kern="1200" cap="none" spc="0" baseline="0" dirty="0">
                <a:solidFill>
                  <a:srgbClr val="FFF2CC"/>
                </a:solidFill>
                <a:uFillTx/>
                <a:latin typeface="微軟正黑體" panose="020B0604030504040204" pitchFamily="34" charset="-120"/>
                <a:ea typeface="微軟正黑體" panose="020B0604030504040204" pitchFamily="34" charset="-120"/>
              </a:rPr>
              <a:t>(</a:t>
            </a:r>
            <a:r>
              <a:rPr lang="zh-TW" sz="4400" b="1" i="0" u="none" strike="noStrike" kern="1200" cap="none" spc="0" baseline="0" dirty="0">
                <a:solidFill>
                  <a:srgbClr val="FFF2CC"/>
                </a:solidFill>
                <a:uFillTx/>
                <a:latin typeface="微軟正黑體" panose="020B0604030504040204" pitchFamily="34" charset="-120"/>
                <a:ea typeface="微軟正黑體" panose="020B0604030504040204" pitchFamily="34" charset="-120"/>
              </a:rPr>
              <a:t>市</a:t>
            </a:r>
            <a:r>
              <a:rPr lang="en-US" sz="4400" b="1" i="0" u="none" strike="noStrike" kern="1200" cap="none" spc="0" baseline="0" dirty="0">
                <a:solidFill>
                  <a:srgbClr val="FFF2CC"/>
                </a:solidFill>
                <a:uFillTx/>
                <a:latin typeface="微軟正黑體" panose="020B0604030504040204" pitchFamily="34" charset="-120"/>
                <a:ea typeface="微軟正黑體" panose="020B0604030504040204" pitchFamily="34" charset="-120"/>
              </a:rPr>
              <a:t>)</a:t>
            </a:r>
            <a:r>
              <a:rPr lang="zh-TW" sz="4400" b="1" i="0" u="none" strike="noStrike" kern="1200" cap="none" spc="0" baseline="0" dirty="0">
                <a:solidFill>
                  <a:srgbClr val="FFF2CC"/>
                </a:solidFill>
                <a:uFillTx/>
                <a:latin typeface="微軟正黑體" panose="020B0604030504040204" pitchFamily="34" charset="-120"/>
                <a:ea typeface="微軟正黑體" panose="020B0604030504040204" pitchFamily="34" charset="-120"/>
              </a:rPr>
              <a:t>主管機關申請調解。</a:t>
            </a:r>
          </a:p>
        </p:txBody>
      </p:sp>
      <p:sp>
        <p:nvSpPr>
          <p:cNvPr id="4" name="文字方塊 5"/>
          <p:cNvSpPr txBox="1"/>
          <p:nvPr/>
        </p:nvSpPr>
        <p:spPr>
          <a:xfrm>
            <a:off x="12299231" y="3328100"/>
            <a:ext cx="5265316" cy="110799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6600" b="1" i="0" u="none" strike="noStrike" kern="1200" cap="none" spc="0" baseline="0" dirty="0">
                <a:solidFill>
                  <a:srgbClr val="FFFF00"/>
                </a:solidFill>
                <a:uFillTx/>
                <a:latin typeface="微軟正黑體" panose="020B0604030504040204" pitchFamily="34" charset="-120"/>
                <a:ea typeface="微軟正黑體" panose="020B0604030504040204" pitchFamily="34" charset="-120"/>
              </a:rPr>
              <a:t>和解行不行？</a:t>
            </a:r>
          </a:p>
        </p:txBody>
      </p:sp>
      <p:sp>
        <p:nvSpPr>
          <p:cNvPr id="5" name="Google Shape;415;p29"/>
          <p:cNvSpPr/>
          <p:nvPr/>
        </p:nvSpPr>
        <p:spPr>
          <a:xfrm>
            <a:off x="10694841" y="1777123"/>
            <a:ext cx="6869706" cy="5683289"/>
          </a:xfrm>
          <a:custGeom>
            <a:avLst/>
            <a:gdLst>
              <a:gd name="f0" fmla="val w"/>
              <a:gd name="f1" fmla="val h"/>
              <a:gd name="f2" fmla="val 0"/>
              <a:gd name="f3" fmla="val 10759562"/>
              <a:gd name="f4" fmla="val 9148121"/>
              <a:gd name="f5" fmla="val 5510984"/>
              <a:gd name="f6" fmla="val 5896733"/>
              <a:gd name="f7" fmla="val 5431230"/>
              <a:gd name="f8" fmla="val 5957878"/>
              <a:gd name="f9" fmla="val 5356792"/>
              <a:gd name="f10" fmla="val 6005731"/>
              <a:gd name="f11" fmla="val 5294318"/>
              <a:gd name="f12" fmla="val 6065547"/>
              <a:gd name="f13" fmla="val 5106895"/>
              <a:gd name="f14" fmla="val 6246324"/>
              <a:gd name="f15" fmla="val 4878266"/>
              <a:gd name="f16" fmla="val 6327407"/>
              <a:gd name="f17" fmla="val 4628369"/>
              <a:gd name="f18" fmla="val 6359309"/>
              <a:gd name="f19" fmla="val 4507408"/>
              <a:gd name="f20" fmla="val 6375260"/>
              <a:gd name="f21" fmla="val 4387776"/>
              <a:gd name="f22" fmla="val 6388552"/>
              <a:gd name="f23" fmla="val 4266815"/>
              <a:gd name="f24" fmla="val 6400516"/>
              <a:gd name="f25" fmla="val 4048820"/>
              <a:gd name="f26" fmla="val 6423113"/>
              <a:gd name="f27" fmla="val 3846775"/>
              <a:gd name="f28" fmla="val 6363297"/>
              <a:gd name="f29" fmla="val 3659353"/>
              <a:gd name="f30" fmla="val 6263604"/>
              <a:gd name="f31" fmla="val 3457308"/>
              <a:gd name="f32" fmla="val 6155935"/>
              <a:gd name="f33" fmla="val 3255263"/>
              <a:gd name="f34" fmla="val 6044279"/>
              <a:gd name="f35" fmla="val 3070499"/>
              <a:gd name="f36" fmla="val 5911355"/>
              <a:gd name="f37" fmla="val 2869784"/>
              <a:gd name="f38" fmla="val 5767797"/>
              <a:gd name="f39" fmla="val 2723567"/>
              <a:gd name="f40" fmla="val 5573728"/>
              <a:gd name="f41" fmla="val 2646471"/>
              <a:gd name="f42" fmla="val 5331806"/>
              <a:gd name="f43" fmla="val 2601277"/>
              <a:gd name="f44" fmla="val 5189578"/>
              <a:gd name="f45" fmla="val 2546778"/>
              <a:gd name="f46" fmla="val 5051337"/>
              <a:gd name="f47" fmla="val 2496267"/>
              <a:gd name="f48" fmla="val 4911766"/>
              <a:gd name="f49" fmla="val 2449744"/>
              <a:gd name="f50" fmla="val 4780171"/>
              <a:gd name="f51" fmla="val 2453731"/>
              <a:gd name="f52" fmla="val 4644589"/>
              <a:gd name="f53" fmla="val 2461707"/>
              <a:gd name="f54" fmla="val 4509006"/>
              <a:gd name="f55" fmla="val 2465695"/>
              <a:gd name="f56" fmla="val 4437227"/>
              <a:gd name="f57" fmla="val 2451073"/>
              <a:gd name="f58" fmla="val 4398680"/>
              <a:gd name="f59" fmla="val 2379294"/>
              <a:gd name="f60" fmla="val 4370765"/>
              <a:gd name="f61" fmla="val 2088190"/>
              <a:gd name="f62" fmla="val 4256451"/>
              <a:gd name="f63" fmla="val 1866207"/>
              <a:gd name="f64" fmla="val 4053077"/>
              <a:gd name="f65" fmla="val 1673467"/>
              <a:gd name="f66" fmla="val 3811155"/>
              <a:gd name="f67" fmla="val 1567128"/>
              <a:gd name="f68" fmla="val 3678231"/>
              <a:gd name="f69" fmla="val 1521934"/>
              <a:gd name="f70" fmla="val 3521381"/>
              <a:gd name="f71" fmla="val 1480728"/>
              <a:gd name="f72" fmla="val 3364530"/>
              <a:gd name="f73" fmla="val 1463447"/>
              <a:gd name="f74" fmla="val 3299397"/>
              <a:gd name="f75" fmla="val 1474081"/>
              <a:gd name="f76" fmla="val 3223631"/>
              <a:gd name="f77" fmla="val 1490032"/>
              <a:gd name="f78" fmla="val 3157169"/>
              <a:gd name="f79" fmla="val 1552506"/>
              <a:gd name="f80" fmla="val 2884674"/>
              <a:gd name="f81" fmla="val 1665492"/>
              <a:gd name="f82" fmla="val 2632119"/>
              <a:gd name="f83" fmla="val 1847598"/>
              <a:gd name="f84" fmla="val 2422099"/>
              <a:gd name="f85" fmla="val 1947291"/>
              <a:gd name="f86" fmla="val 2307784"/>
              <a:gd name="f87" fmla="val 2082873"/>
              <a:gd name="f88" fmla="val 2225371"/>
              <a:gd name="f89" fmla="val 2203834"/>
              <a:gd name="f90" fmla="val 2132325"/>
              <a:gd name="f91" fmla="val 2262321"/>
              <a:gd name="f92" fmla="val 2087130"/>
              <a:gd name="f93" fmla="val 2323466"/>
              <a:gd name="f94" fmla="val 2037948"/>
              <a:gd name="f95" fmla="val 2391257"/>
              <a:gd name="f96" fmla="val 2011364"/>
              <a:gd name="f97" fmla="val 2606594"/>
              <a:gd name="f98" fmla="val 1927621"/>
              <a:gd name="f99" fmla="val 2825919"/>
              <a:gd name="f100" fmla="val 1854513"/>
              <a:gd name="f101" fmla="val 3063853"/>
              <a:gd name="f102" fmla="val 1770771"/>
              <a:gd name="f103" fmla="val 3083791"/>
              <a:gd name="f104" fmla="val 1698992"/>
              <a:gd name="f105" fmla="val 3103730"/>
              <a:gd name="f106" fmla="val 1603287"/>
              <a:gd name="f107" fmla="val 3138290"/>
              <a:gd name="f108" fmla="val 1512898"/>
              <a:gd name="f109" fmla="val 3176838"/>
              <a:gd name="f110" fmla="val 1413205"/>
              <a:gd name="f111" fmla="val 3222032"/>
              <a:gd name="f112" fmla="val 1314842"/>
              <a:gd name="f113" fmla="val 3275202"/>
              <a:gd name="f114" fmla="val 1221795"/>
              <a:gd name="f115" fmla="val 3434711"/>
              <a:gd name="f116" fmla="val 943983"/>
              <a:gd name="f117" fmla="val 3652706"/>
              <a:gd name="f118" fmla="val 722000"/>
              <a:gd name="f119" fmla="val 3942481"/>
              <a:gd name="f120" fmla="val 582430"/>
              <a:gd name="f121" fmla="val 4042174"/>
              <a:gd name="f122" fmla="val 534577"/>
              <a:gd name="f123" fmla="val 4145854"/>
              <a:gd name="f124" fmla="val 496029"/>
              <a:gd name="f125" fmla="val 4264157"/>
              <a:gd name="f126" fmla="val 4363850"/>
              <a:gd name="f127" fmla="val 4462214"/>
              <a:gd name="f128" fmla="val 461469"/>
              <a:gd name="f129" fmla="val 4561907"/>
              <a:gd name="f130" fmla="val 456152"/>
              <a:gd name="f131" fmla="val 4629698"/>
              <a:gd name="f132" fmla="val 452164"/>
              <a:gd name="f133" fmla="val 4700148"/>
              <a:gd name="f134" fmla="val 462798"/>
              <a:gd name="f135" fmla="val 4766610"/>
              <a:gd name="f136" fmla="val 477420"/>
              <a:gd name="f137" fmla="val 4911497"/>
              <a:gd name="f138" fmla="val 510651"/>
              <a:gd name="f139" fmla="val 5055055"/>
              <a:gd name="f140" fmla="val 545211"/>
              <a:gd name="f141" fmla="val 5197283"/>
              <a:gd name="f142" fmla="val 589076"/>
              <a:gd name="f143" fmla="val 5257099"/>
              <a:gd name="f144" fmla="val 607686"/>
              <a:gd name="f145" fmla="val 5281026"/>
              <a:gd name="f146" fmla="val 575784"/>
              <a:gd name="f147" fmla="val 5318244"/>
              <a:gd name="f148" fmla="val 547870"/>
              <a:gd name="f149" fmla="val 5457815"/>
              <a:gd name="f150" fmla="val 438872"/>
              <a:gd name="f151" fmla="val 5590739"/>
              <a:gd name="f152" fmla="val 320570"/>
              <a:gd name="f153" fmla="val 5740943"/>
              <a:gd name="f154" fmla="val 228852"/>
              <a:gd name="f155" fmla="val 5853928"/>
              <a:gd name="f156" fmla="val 159732"/>
              <a:gd name="f157" fmla="val 5988181"/>
              <a:gd name="f158" fmla="val 123842"/>
              <a:gd name="f159" fmla="val 6114459"/>
              <a:gd name="f160" fmla="val 78648"/>
              <a:gd name="f161" fmla="val 6206177"/>
              <a:gd name="f162" fmla="val 46746"/>
              <a:gd name="f163" fmla="val 6300553"/>
              <a:gd name="f164" fmla="val 5540"/>
              <a:gd name="f165" fmla="val 6396258"/>
              <a:gd name="f166" fmla="val 1552"/>
              <a:gd name="f167" fmla="val 6799018"/>
              <a:gd name="f168" fmla="+- 0 0 15728"/>
              <a:gd name="f169" fmla="val 7156584"/>
              <a:gd name="f170" fmla="val 111879"/>
              <a:gd name="f171" fmla="val 7475601"/>
              <a:gd name="f172" fmla="val 355130"/>
              <a:gd name="f173" fmla="val 7636440"/>
              <a:gd name="f174" fmla="val 7752083"/>
              <a:gd name="f175" fmla="val 632941"/>
              <a:gd name="f176" fmla="val 7805253"/>
              <a:gd name="f177" fmla="val 830998"/>
              <a:gd name="f178" fmla="val 7817216"/>
              <a:gd name="f179" fmla="val 874863"/>
              <a:gd name="f180" fmla="val 7835826"/>
              <a:gd name="f181" fmla="val 917399"/>
              <a:gd name="f182" fmla="val 7854435"/>
              <a:gd name="f183" fmla="val 967910"/>
              <a:gd name="f184" fmla="val 7885007"/>
              <a:gd name="f185" fmla="val 949300"/>
              <a:gd name="f186" fmla="val 7908934"/>
              <a:gd name="f187" fmla="val 936008"/>
              <a:gd name="f188" fmla="val 7931531"/>
              <a:gd name="f189" fmla="val 920057"/>
              <a:gd name="f190" fmla="val 8184086"/>
              <a:gd name="f191" fmla="val 735293"/>
              <a:gd name="f192" fmla="val 8460569"/>
              <a:gd name="f193" fmla="val 8778257"/>
              <a:gd name="f194" fmla="val 671489"/>
              <a:gd name="f195" fmla="val 8800854"/>
              <a:gd name="f196" fmla="val 674148"/>
              <a:gd name="f197" fmla="val 8824780"/>
              <a:gd name="f198" fmla="val 8848706"/>
              <a:gd name="f199" fmla="val 670160"/>
              <a:gd name="f200" fmla="val 9214247"/>
              <a:gd name="f201" fmla="val 652880"/>
              <a:gd name="f202" fmla="val 9539911"/>
              <a:gd name="f203" fmla="val 763207"/>
              <a:gd name="f204" fmla="val 9848295"/>
              <a:gd name="f205" fmla="val 958605"/>
              <a:gd name="f206" fmla="val 9995841"/>
              <a:gd name="f207" fmla="val 1051652"/>
              <a:gd name="f208" fmla="val 10134082"/>
              <a:gd name="f209" fmla="val 1147357"/>
              <a:gd name="f210" fmla="val 10249726"/>
              <a:gd name="f211" fmla="val 1277623"/>
              <a:gd name="f212" fmla="val 10382650"/>
              <a:gd name="f213" fmla="val 1426498"/>
              <a:gd name="f214" fmla="val 10482343"/>
              <a:gd name="f215" fmla="val 1592653"/>
              <a:gd name="f216" fmla="val 10532854"/>
              <a:gd name="f217" fmla="val 1788051"/>
              <a:gd name="f218" fmla="val 10564756"/>
              <a:gd name="f219" fmla="val 1909012"/>
              <a:gd name="f220" fmla="val 10609949"/>
              <a:gd name="f221" fmla="val 2027314"/>
              <a:gd name="f222" fmla="val 10635205"/>
              <a:gd name="f223" fmla="val 2148275"/>
              <a:gd name="f224" fmla="val 10677741"/>
              <a:gd name="f225" fmla="val 2352978"/>
              <a:gd name="f226" fmla="val 10667107"/>
              <a:gd name="f227" fmla="val 2556352"/>
              <a:gd name="f228" fmla="val 10595328"/>
              <a:gd name="f229" fmla="val 2757068"/>
              <a:gd name="f230" fmla="val 10543487"/>
              <a:gd name="f231" fmla="val 2900625"/>
              <a:gd name="f232" fmla="val 10510256"/>
              <a:gd name="f233" fmla="val 3052159"/>
              <a:gd name="f234" fmla="val 10463733"/>
              <a:gd name="f235" fmla="val 3216985"/>
              <a:gd name="f236" fmla="val 10488989"/>
              <a:gd name="f237" fmla="val 3259520"/>
              <a:gd name="f238" fmla="val 10526207"/>
              <a:gd name="f239" fmla="val 3318007"/>
              <a:gd name="f240" fmla="val 10559439"/>
              <a:gd name="f241" fmla="val 3379152"/>
              <a:gd name="f242" fmla="val 10757496"/>
              <a:gd name="f243" fmla="val 3738047"/>
              <a:gd name="f244" fmla="val 10819970"/>
              <a:gd name="f245" fmla="val 4111563"/>
              <a:gd name="f246" fmla="val 10695021"/>
              <a:gd name="f247" fmla="val 4512994"/>
              <a:gd name="f248" fmla="val 10629888"/>
              <a:gd name="f249" fmla="val 4721685"/>
              <a:gd name="f250" fmla="val 10539500"/>
              <a:gd name="f251" fmla="val 4913095"/>
              <a:gd name="f252" fmla="val 10398601"/>
              <a:gd name="f253" fmla="val 5077921"/>
              <a:gd name="f254" fmla="val 10219153"/>
              <a:gd name="f255" fmla="val 5289271"/>
              <a:gd name="f256" fmla="val 9997170"/>
              <a:gd name="f257" fmla="val 5440804"/>
              <a:gd name="f258" fmla="val 9723347"/>
              <a:gd name="f259" fmla="val 5493974"/>
              <a:gd name="f260" fmla="val 9416292"/>
              <a:gd name="f261" fmla="val 5552460"/>
              <a:gd name="f262" fmla="val 9103920"/>
              <a:gd name="f263" fmla="val 5581704"/>
              <a:gd name="f264" fmla="val 8792879"/>
              <a:gd name="f265" fmla="val 5517900"/>
              <a:gd name="f266" fmla="val 8719770"/>
              <a:gd name="f267" fmla="val 5503278"/>
              <a:gd name="f268" fmla="val 8667930"/>
              <a:gd name="f269" fmla="val 5520558"/>
              <a:gd name="f270" fmla="val 8632040"/>
              <a:gd name="f271" fmla="val 5592337"/>
              <a:gd name="f272" fmla="val 8570895"/>
              <a:gd name="f273" fmla="val 5710640"/>
              <a:gd name="f274" fmla="val 8509750"/>
              <a:gd name="f275" fmla="val 5830271"/>
              <a:gd name="f276" fmla="val 8435313"/>
              <a:gd name="f277" fmla="val 5939269"/>
              <a:gd name="f278" fmla="val 8209342"/>
              <a:gd name="f279" fmla="val 6270250"/>
              <a:gd name="f280" fmla="val 7924884"/>
              <a:gd name="f281" fmla="val 6529452"/>
              <a:gd name="f282" fmla="val 7538076"/>
              <a:gd name="f283" fmla="val 6666364"/>
              <a:gd name="f284" fmla="val 7322739"/>
              <a:gd name="f285" fmla="val 6742130"/>
              <a:gd name="f286" fmla="val 7104744"/>
              <a:gd name="f287" fmla="val 6740801"/>
              <a:gd name="f288" fmla="val 6886748"/>
              <a:gd name="f289" fmla="val 6708899"/>
              <a:gd name="f290" fmla="val 6558425"/>
              <a:gd name="f291" fmla="val 6661046"/>
              <a:gd name="f292" fmla="val 6254030"/>
              <a:gd name="f293" fmla="val 6534769"/>
              <a:gd name="f294" fmla="val 5980206"/>
              <a:gd name="f295" fmla="val 6353992"/>
              <a:gd name="f296" fmla="val 5830002"/>
              <a:gd name="f297" fmla="val 6255628"/>
              <a:gd name="f298" fmla="val 5711700"/>
              <a:gd name="f299" fmla="val 6109412"/>
              <a:gd name="f300" fmla="val 5580105"/>
              <a:gd name="f301" fmla="val 5983134"/>
              <a:gd name="f302" fmla="val 5560166"/>
              <a:gd name="f303" fmla="val 5959208"/>
              <a:gd name="f304" fmla="val 5544215"/>
              <a:gd name="f305" fmla="val 5936610"/>
              <a:gd name="f306" fmla="val 7624476"/>
              <a:gd name="f307" fmla="val 1187234"/>
              <a:gd name="f308" fmla="val 7651061"/>
              <a:gd name="f309" fmla="val 910752"/>
              <a:gd name="f310" fmla="val 727317"/>
              <a:gd name="f311" fmla="val 7342677"/>
              <a:gd name="f312" fmla="val 7205766"/>
              <a:gd name="f313" fmla="val 469445"/>
              <a:gd name="f314" fmla="val 7047586"/>
              <a:gd name="f315" fmla="val 416275"/>
              <a:gd name="f316" fmla="val 6892065"/>
              <a:gd name="f317" fmla="val 353801"/>
              <a:gd name="f318" fmla="val 6664765"/>
              <a:gd name="f319" fmla="val 263412"/>
              <a:gd name="f320" fmla="val 6421514"/>
              <a:gd name="f321" fmla="val 275375"/>
              <a:gd name="f322" fmla="val 6200860"/>
              <a:gd name="f323" fmla="val 341838"/>
              <a:gd name="f324" fmla="val 5949634"/>
              <a:gd name="f325" fmla="val 417604"/>
              <a:gd name="f326" fmla="val 5705053"/>
              <a:gd name="f327" fmla="val 531919"/>
              <a:gd name="f328" fmla="val 5546874"/>
              <a:gd name="f329" fmla="val 771182"/>
              <a:gd name="f330" fmla="val 5425913"/>
              <a:gd name="f331" fmla="val 955947"/>
              <a:gd name="f332" fmla="val 5239819"/>
              <a:gd name="f333" fmla="val 985190"/>
              <a:gd name="f334" fmla="val 5068347"/>
              <a:gd name="f335" fmla="val 914740"/>
              <a:gd name="f336" fmla="val 4962008"/>
              <a:gd name="f337" fmla="val 870875"/>
              <a:gd name="f338" fmla="val 4847693"/>
              <a:gd name="f339" fmla="val 840303"/>
              <a:gd name="f340" fmla="val 4733379"/>
              <a:gd name="f341" fmla="val 821693"/>
              <a:gd name="f342" fmla="val 4571211"/>
              <a:gd name="f343" fmla="val 795109"/>
              <a:gd name="f344" fmla="val 4413032"/>
              <a:gd name="f345" fmla="val 765865"/>
              <a:gd name="f346" fmla="val 4245547"/>
              <a:gd name="f347" fmla="val 838973"/>
              <a:gd name="f348" fmla="val 3987675"/>
              <a:gd name="f349" fmla="val 3745753"/>
              <a:gd name="f350" fmla="val 1067603"/>
              <a:gd name="f351" fmla="val 3596878"/>
              <a:gd name="f352" fmla="val 1322817"/>
              <a:gd name="f353" fmla="val 3533075"/>
              <a:gd name="f354" fmla="val 1431815"/>
              <a:gd name="f355" fmla="val 3465283"/>
              <a:gd name="f356" fmla="val 1535495"/>
              <a:gd name="f357" fmla="val 3418760"/>
              <a:gd name="f358" fmla="val 1655127"/>
              <a:gd name="f359" fmla="val 3374895"/>
              <a:gd name="f360" fmla="val 1769442"/>
              <a:gd name="f361" fmla="val 3342993"/>
              <a:gd name="f362" fmla="val 1885086"/>
              <a:gd name="f363" fmla="val 3321725"/>
              <a:gd name="f364" fmla="val 2003388"/>
              <a:gd name="f365" fmla="val 3307104"/>
              <a:gd name="f366" fmla="val 2081813"/>
              <a:gd name="f367" fmla="val 3267226"/>
              <a:gd name="f368" fmla="val 2117703"/>
              <a:gd name="f369" fmla="val 3184814"/>
              <a:gd name="f370" fmla="val 2137641"/>
              <a:gd name="f371" fmla="val 2945550"/>
              <a:gd name="f372" fmla="val 2193469"/>
              <a:gd name="f373" fmla="val 2696982"/>
              <a:gd name="f374" fmla="val 2218725"/>
              <a:gd name="f375" fmla="val 2480316"/>
              <a:gd name="f376" fmla="val 2348991"/>
              <a:gd name="f377" fmla="val 2401891"/>
              <a:gd name="f378" fmla="val 2395514"/>
              <a:gd name="f379" fmla="val 2314161"/>
              <a:gd name="f380" fmla="val 2434062"/>
              <a:gd name="f381" fmla="val 2246370"/>
              <a:gd name="f382" fmla="val 2493878"/>
              <a:gd name="f383" fmla="val 2046984"/>
              <a:gd name="f384" fmla="val 2669338"/>
              <a:gd name="f385" fmla="val 1912731"/>
              <a:gd name="f386" fmla="val 2887333"/>
              <a:gd name="f387" fmla="val 1823672"/>
              <a:gd name="f388" fmla="val 3139889"/>
              <a:gd name="f389" fmla="val 1750563"/>
              <a:gd name="f390" fmla="val 3348580"/>
              <a:gd name="f391" fmla="val 1781136"/>
              <a:gd name="f392" fmla="val 3522710"/>
              <a:gd name="f393" fmla="val 1918048"/>
              <a:gd name="f394" fmla="val 3687536"/>
              <a:gd name="f395" fmla="val 2086861"/>
              <a:gd name="f396" fmla="val 3892239"/>
              <a:gd name="f397" fmla="val 2283589"/>
              <a:gd name="f398" fmla="val 4059723"/>
              <a:gd name="f399" fmla="val 2537474"/>
              <a:gd name="f400" fmla="val 4154099"/>
              <a:gd name="f401" fmla="val 2722238"/>
              <a:gd name="f402" fmla="val 4223220"/>
              <a:gd name="f403" fmla="val 2763444"/>
              <a:gd name="f404" fmla="val 4284365"/>
              <a:gd name="f405" fmla="val 2755469"/>
              <a:gd name="f406" fmla="val 4482422"/>
              <a:gd name="f407" fmla="val 2740847"/>
              <a:gd name="f408" fmla="val 4870560"/>
              <a:gd name="f409" fmla="val 2859150"/>
              <a:gd name="f410" fmla="val 5221479"/>
              <a:gd name="f411" fmla="val 3066511"/>
              <a:gd name="f412" fmla="val 5541826"/>
              <a:gd name="f413" fmla="val 3122339"/>
              <a:gd name="f414" fmla="val 5628227"/>
              <a:gd name="f415" fmla="val 3212728"/>
              <a:gd name="f416" fmla="val 5698677"/>
              <a:gd name="f417" fmla="val 3297799"/>
              <a:gd name="f418" fmla="val 5759822"/>
              <a:gd name="f419" fmla="val 3392175"/>
              <a:gd name="f420" fmla="val 5827613"/>
              <a:gd name="f421" fmla="val 3502502"/>
              <a:gd name="f422" fmla="val 5871478"/>
              <a:gd name="f423" fmla="val 3600866"/>
              <a:gd name="f424" fmla="val 5933952"/>
              <a:gd name="f425" fmla="val 3805569"/>
              <a:gd name="f426" fmla="val 6062888"/>
              <a:gd name="f427" fmla="val 4023564"/>
              <a:gd name="f428" fmla="val 6126692"/>
              <a:gd name="f429" fmla="val 6108083"/>
              <a:gd name="f430" fmla="val 4516713"/>
              <a:gd name="f431" fmla="val 6088144"/>
              <a:gd name="f432" fmla="val 4754647"/>
              <a:gd name="f433" fmla="val 6029657"/>
              <a:gd name="f434" fmla="val 4969983"/>
              <a:gd name="f435" fmla="val 5900721"/>
              <a:gd name="f436" fmla="val 5100249"/>
              <a:gd name="f437" fmla="val 5822296"/>
              <a:gd name="f438" fmla="val 5222539"/>
              <a:gd name="f439" fmla="val 5731908"/>
              <a:gd name="f440" fmla="val 5348817"/>
              <a:gd name="f441" fmla="val 5646836"/>
              <a:gd name="f442" fmla="val 5436547"/>
              <a:gd name="f443" fmla="val 5587020"/>
              <a:gd name="f444" fmla="val 5520289"/>
              <a:gd name="f445" fmla="val 5580374"/>
              <a:gd name="f446" fmla="val 5602702"/>
              <a:gd name="f447" fmla="val 5648166"/>
              <a:gd name="f448" fmla="val 5695749"/>
              <a:gd name="f449" fmla="val 5725261"/>
              <a:gd name="f450" fmla="val 5775503"/>
              <a:gd name="f451" fmla="val 5818308"/>
              <a:gd name="f452" fmla="val 5861904"/>
              <a:gd name="f453" fmla="val 5902051"/>
              <a:gd name="f454" fmla="val 5924378"/>
              <a:gd name="f455" fmla="val 5963195"/>
              <a:gd name="f456" fmla="val 5982865"/>
              <a:gd name="f457" fmla="val 6032316"/>
              <a:gd name="f458" fmla="val 6054643"/>
              <a:gd name="f459" fmla="val 6081498"/>
              <a:gd name="f460" fmla="val 6146361"/>
              <a:gd name="f461" fmla="val 6145301"/>
              <a:gd name="f462" fmla="val 6247383"/>
              <a:gd name="f463" fmla="val 6197142"/>
              <a:gd name="f464" fmla="val 6347076"/>
              <a:gd name="f465" fmla="val 6247653"/>
              <a:gd name="f466" fmla="val 6674070"/>
              <a:gd name="f467" fmla="val 6412479"/>
              <a:gd name="f468" fmla="val 7014355"/>
              <a:gd name="f469" fmla="val 6493563"/>
              <a:gd name="f470" fmla="val 7373250"/>
              <a:gd name="f471" fmla="val 6361967"/>
              <a:gd name="f472" fmla="val 7592574"/>
              <a:gd name="f473" fmla="val 6282213"/>
              <a:gd name="f474" fmla="val 7807911"/>
              <a:gd name="f475" fmla="val 6193154"/>
              <a:gd name="f476" fmla="val 7958115"/>
              <a:gd name="f477" fmla="val 5999085"/>
              <a:gd name="f478" fmla="val 8037870"/>
              <a:gd name="f479" fmla="val 8136234"/>
              <a:gd name="f480" fmla="val 5807674"/>
              <a:gd name="f481" fmla="val 8205355"/>
              <a:gd name="f482" fmla="val 5700006"/>
              <a:gd name="f483" fmla="val 8274475"/>
              <a:gd name="f484" fmla="val 8374168"/>
              <a:gd name="f485" fmla="val 5507266"/>
              <a:gd name="f486" fmla="val 8410057"/>
              <a:gd name="f487" fmla="val 5374342"/>
              <a:gd name="f488" fmla="val 8451264"/>
              <a:gd name="f489" fmla="val 5218821"/>
              <a:gd name="f490" fmla="val 8508421"/>
              <a:gd name="f491" fmla="val 5194894"/>
              <a:gd name="f492" fmla="val 8669259"/>
              <a:gd name="f493" fmla="val 5217492"/>
              <a:gd name="f494" fmla="val 8854023"/>
              <a:gd name="f495" fmla="val 5244077"/>
              <a:gd name="f496" fmla="val 9037458"/>
              <a:gd name="f497" fmla="val 5274649"/>
              <a:gd name="f498" fmla="val 9224882"/>
              <a:gd name="f499" fmla="val 5236101"/>
              <a:gd name="f500" fmla="val 9311282"/>
              <a:gd name="f501" fmla="val 9400341"/>
              <a:gd name="f502" fmla="val 5212174"/>
              <a:gd name="f503" fmla="val 9489400"/>
              <a:gd name="f504" fmla="val 5209516"/>
              <a:gd name="f505" fmla="val 9732651"/>
              <a:gd name="f506" fmla="val 5204199"/>
              <a:gd name="f507" fmla="val 9934696"/>
              <a:gd name="f508" fmla="val 5091214"/>
              <a:gd name="f509" fmla="val 10088888"/>
              <a:gd name="f510" fmla="val 4926388"/>
              <a:gd name="f511" fmla="val 10286944"/>
              <a:gd name="f512" fmla="val 4713709"/>
              <a:gd name="f513" fmla="val 10419868"/>
              <a:gd name="f514" fmla="val 4453178"/>
              <a:gd name="f515" fmla="val 4158087"/>
              <a:gd name="f516" fmla="val 10487660"/>
              <a:gd name="f517" fmla="val 4003895"/>
              <a:gd name="f518" fmla="val 10494306"/>
              <a:gd name="f519" fmla="val 3848374"/>
              <a:gd name="f520" fmla="val 10423856"/>
              <a:gd name="f521" fmla="val 3703486"/>
              <a:gd name="f522" fmla="val 10370686"/>
              <a:gd name="f523" fmla="val 3594489"/>
              <a:gd name="f524" fmla="val 10310870"/>
              <a:gd name="f525" fmla="val 3489479"/>
              <a:gd name="f526" fmla="val 10248397"/>
              <a:gd name="f527" fmla="val 3387127"/>
              <a:gd name="f528" fmla="val 10189910"/>
              <a:gd name="f529" fmla="val 3291422"/>
              <a:gd name="f530" fmla="val 10146045"/>
              <a:gd name="f531" fmla="val 3195717"/>
              <a:gd name="f532" fmla="val 10179276"/>
              <a:gd name="f533" fmla="val 3082731"/>
              <a:gd name="f534" fmla="val 10201873"/>
              <a:gd name="f535" fmla="val 3001648"/>
              <a:gd name="f536" fmla="val 10229787"/>
              <a:gd name="f537" fmla="val 2921893"/>
              <a:gd name="f538" fmla="val 10261689"/>
              <a:gd name="f539" fmla="val 2844797"/>
              <a:gd name="f540" fmla="val 10379991"/>
              <a:gd name="f541" fmla="val 10430502"/>
              <a:gd name="f542" fmla="val 2261261"/>
              <a:gd name="f543" fmla="val 10332139"/>
              <a:gd name="f544" fmla="val 1956865"/>
              <a:gd name="f545" fmla="val 10253713"/>
              <a:gd name="f546" fmla="val 1716272"/>
              <a:gd name="f547" fmla="val 10139399"/>
              <a:gd name="f548" fmla="val 1496948"/>
              <a:gd name="f549" fmla="val 9916087"/>
              <a:gd name="f550" fmla="val 1360036"/>
              <a:gd name="f551" fmla="val 9789809"/>
              <a:gd name="f552" fmla="val 1281611"/>
              <a:gd name="f553" fmla="val 9658214"/>
              <a:gd name="f554" fmla="val 1209832"/>
              <a:gd name="f555" fmla="val 9525290"/>
              <a:gd name="f556" fmla="val 1143369"/>
              <a:gd name="f557" fmla="val 9226211"/>
              <a:gd name="f558" fmla="val 993165"/>
              <a:gd name="f559" fmla="val 8920485"/>
              <a:gd name="f560" fmla="val 8582858"/>
              <a:gd name="f561" fmla="val 1015762"/>
              <a:gd name="f562" fmla="val 8366192"/>
              <a:gd name="f563" fmla="val 1078237"/>
              <a:gd name="f564" fmla="val 8152185"/>
              <a:gd name="f565" fmla="val 1127419"/>
              <a:gd name="f566" fmla="val 7987359"/>
              <a:gd name="f567" fmla="val 1297561"/>
              <a:gd name="f568" fmla="val 1356048"/>
              <a:gd name="f569" fmla="val 7851776"/>
              <a:gd name="f570" fmla="val 1397254"/>
              <a:gd name="f571" fmla="val 7776010"/>
              <a:gd name="f572" fmla="val 1430485"/>
              <a:gd name="f573" fmla="val 7694926"/>
              <a:gd name="f574" fmla="val 1466375"/>
              <a:gd name="f575" fmla="val 1435802"/>
              <a:gd name="f576" fmla="val 7637769"/>
              <a:gd name="f577" fmla="val 1349402"/>
              <a:gd name="f578" fmla="val 7627135"/>
              <a:gd name="f579" fmla="val 1286927"/>
              <a:gd name="f580" fmla="val 1225782"/>
              <a:gd name="f581" fmla="val 3549025"/>
              <a:gd name="f582" fmla="val 7398775"/>
              <a:gd name="f583" fmla="val 3545038"/>
              <a:gd name="f584" fmla="val 7736402"/>
              <a:gd name="f585" fmla="val 7947751"/>
              <a:gd name="f586" fmla="val 2916307"/>
              <a:gd name="f587" fmla="val 7883948"/>
              <a:gd name="f588" fmla="val 2618557"/>
              <a:gd name="f589" fmla="val 7821473"/>
              <a:gd name="f590" fmla="val 2417842"/>
              <a:gd name="f591" fmla="val 7630063"/>
              <a:gd name="f592" fmla="val 2355368"/>
              <a:gd name="f593" fmla="val 7325667"/>
              <a:gd name="f594" fmla="val 2307515"/>
              <a:gd name="f595" fmla="val 7091721"/>
              <a:gd name="f596" fmla="val 2424488"/>
              <a:gd name="f597" fmla="val 6892335"/>
              <a:gd name="f598" fmla="val 2669068"/>
              <a:gd name="f599" fmla="val 6849799"/>
              <a:gd name="f600" fmla="val 2807309"/>
              <a:gd name="f601" fmla="val 6825873"/>
              <a:gd name="f602" fmla="val 2936246"/>
              <a:gd name="f603" fmla="val 6827202"/>
              <a:gd name="f604" fmla="val 6891005"/>
              <a:gd name="f605" fmla="val 3151583"/>
              <a:gd name="f606" fmla="val 6933541"/>
              <a:gd name="f607" fmla="val 3251276"/>
              <a:gd name="f608" fmla="val 6950821"/>
              <a:gd name="f609" fmla="val 3333689"/>
              <a:gd name="f610" fmla="val 7000003"/>
              <a:gd name="f611" fmla="val 3481234"/>
              <a:gd name="f612" fmla="val 7086403"/>
              <a:gd name="f613" fmla="val 7225974"/>
              <a:gd name="f614" fmla="val 2658434"/>
              <a:gd name="f615" fmla="val 7313704"/>
              <a:gd name="f616" fmla="val 2661093"/>
              <a:gd name="f617" fmla="val 7457262"/>
              <a:gd name="f618" fmla="val 2759457"/>
              <a:gd name="f619" fmla="val 7598161"/>
              <a:gd name="f620" fmla="val 2881747"/>
              <a:gd name="f621" fmla="val 7639368"/>
              <a:gd name="f622" fmla="val 3021317"/>
              <a:gd name="f623" fmla="val 7685891"/>
              <a:gd name="f624" fmla="val 3121010"/>
              <a:gd name="f625" fmla="val 7634051"/>
              <a:gd name="f626" fmla="val 3207411"/>
              <a:gd name="f627" fmla="val 7521065"/>
              <a:gd name="f628" fmla="val 3323055"/>
              <a:gd name="f629" fmla="val 7369531"/>
              <a:gd name="f630" fmla="val 3283177"/>
              <a:gd name="f631" fmla="val 7216669"/>
              <a:gd name="f632" fmla="val 3110376"/>
              <a:gd name="f633" fmla="val 7134257"/>
              <a:gd name="f634" fmla="val 3071828"/>
              <a:gd name="f635" fmla="val 7116976"/>
              <a:gd name="f636" fmla="val 3034609"/>
              <a:gd name="f637" fmla="val 7097037"/>
              <a:gd name="f638" fmla="val 2996062"/>
              <a:gd name="f639" fmla="val 7081087"/>
              <a:gd name="f640" fmla="val 2840540"/>
              <a:gd name="f641" fmla="val 7014625"/>
              <a:gd name="f642" fmla="val 2655776"/>
              <a:gd name="f643" fmla="val 7142232"/>
              <a:gd name="f644" fmla="val 1883487"/>
              <a:gd name="f645" fmla="val 7857363"/>
              <a:gd name="f646" fmla="val 2029704"/>
              <a:gd name="f647" fmla="val 7873314"/>
              <a:gd name="f648" fmla="val 2165286"/>
              <a:gd name="f649" fmla="val 7931801"/>
              <a:gd name="f650" fmla="val 2270296"/>
              <a:gd name="f651" fmla="val 8044786"/>
              <a:gd name="f652" fmla="val 2304857"/>
              <a:gd name="f653" fmla="val 8082005"/>
              <a:gd name="f654" fmla="val 2332771"/>
              <a:gd name="f655" fmla="val 8147137"/>
              <a:gd name="f656" fmla="val 2327454"/>
              <a:gd name="f657" fmla="val 8196319"/>
              <a:gd name="f658" fmla="val 2308844"/>
              <a:gd name="f659" fmla="val 8385071"/>
              <a:gd name="f660" fmla="val 2266309"/>
              <a:gd name="f661" fmla="val 8575152"/>
              <a:gd name="f662" fmla="val 2078886"/>
              <a:gd name="f663" fmla="val 8668199"/>
              <a:gd name="f664" fmla="val 1890134"/>
              <a:gd name="f665" fmla="val 8762576"/>
              <a:gd name="f666" fmla="val 1702711"/>
              <a:gd name="f667" fmla="val 8718710"/>
              <a:gd name="f668" fmla="val 1540543"/>
              <a:gd name="f669" fmla="val 8591103"/>
              <a:gd name="f670" fmla="val 1426229"/>
              <a:gd name="f671" fmla="val 8502044"/>
              <a:gd name="f672" fmla="val 1416924"/>
              <a:gd name="f673" fmla="val 8363804"/>
              <a:gd name="f674" fmla="val 1423570"/>
              <a:gd name="f675" fmla="val 8233538"/>
              <a:gd name="f676" fmla="val 1427558"/>
              <a:gd name="f677" fmla="val 8152454"/>
              <a:gd name="f678" fmla="val 1459460"/>
              <a:gd name="f679" fmla="val 8074029"/>
              <a:gd name="f680" fmla="val 1515288"/>
              <a:gd name="f681" fmla="val 8003579"/>
              <a:gd name="f682" fmla="val 1568457"/>
              <a:gd name="f683" fmla="val 7935788"/>
              <a:gd name="f684" fmla="val 1625615"/>
              <a:gd name="f685" fmla="val 7891924"/>
              <a:gd name="f686" fmla="val 1708028"/>
              <a:gd name="f687" fmla="val 7881289"/>
              <a:gd name="f688" fmla="val 1763856"/>
              <a:gd name="f689" fmla="val 7874643"/>
              <a:gd name="f690" fmla="val 1819684"/>
              <a:gd name="f691" fmla="val 7866668"/>
              <a:gd name="f692" fmla="val 8209612"/>
              <a:gd name="f693" fmla="val 2065593"/>
              <a:gd name="f694" fmla="val 8175052"/>
              <a:gd name="f695" fmla="val 2058947"/>
              <a:gd name="f696" fmla="val 8127198"/>
              <a:gd name="f697" fmla="val 2031033"/>
              <a:gd name="f698" fmla="val 8107260"/>
              <a:gd name="f699" fmla="val 1940645"/>
              <a:gd name="f700" fmla="val 8043457"/>
              <a:gd name="f701" fmla="val 1802404"/>
              <a:gd name="f702" fmla="val 8087321"/>
              <a:gd name="f703" fmla="val 1761197"/>
              <a:gd name="f704" fmla="val 8189673"/>
              <a:gd name="f705" fmla="val 1745246"/>
              <a:gd name="f706" fmla="val 8228221"/>
              <a:gd name="f707" fmla="val 1738600"/>
              <a:gd name="f708" fmla="val 8270757"/>
              <a:gd name="f709" fmla="val 1731954"/>
              <a:gd name="f710" fmla="val 8311963"/>
              <a:gd name="f711" fmla="val 1722649"/>
              <a:gd name="f712" fmla="val 8374438"/>
              <a:gd name="f713" fmla="val 1694735"/>
              <a:gd name="f714" fmla="val 8444887"/>
              <a:gd name="f715" fmla="val 1777148"/>
              <a:gd name="f716" fmla="val 8482106"/>
              <a:gd name="f717" fmla="val 1842281"/>
              <a:gd name="f718" fmla="val 8511349"/>
              <a:gd name="f719" fmla="val 1941974"/>
              <a:gd name="f720" fmla="val 8484764"/>
              <a:gd name="f721" fmla="val 1993814"/>
              <a:gd name="f722" fmla="val 8422290"/>
              <a:gd name="f723" fmla="val 2041667"/>
              <a:gd name="f724" fmla="val 8362474"/>
              <a:gd name="f725" fmla="val 2077556"/>
              <a:gd name="f726" fmla="val 8297342"/>
              <a:gd name="f727" fmla="val 341569"/>
              <a:gd name="f728" fmla="val 8367791"/>
              <a:gd name="f729" fmla="val 449237"/>
              <a:gd name="f730" fmla="val 8410327"/>
              <a:gd name="f731" fmla="val 563552"/>
              <a:gd name="f732" fmla="val 8438241"/>
              <a:gd name="f733" fmla="val 660586"/>
              <a:gd name="f734" fmla="val 8496728"/>
              <a:gd name="f735" fmla="val 814778"/>
              <a:gd name="f736" fmla="val 8589775"/>
              <a:gd name="f737" fmla="val 837375"/>
              <a:gd name="f738" fmla="val 8754600"/>
              <a:gd name="f739" fmla="val 760279"/>
              <a:gd name="f740" fmla="val 8930060"/>
              <a:gd name="f741" fmla="val 733694"/>
              <a:gd name="f742" fmla="val 8989876"/>
              <a:gd name="f743" fmla="val 675208"/>
              <a:gd name="f744" fmla="val 9039058"/>
              <a:gd name="f745" fmla="val 622038"/>
              <a:gd name="f746" fmla="val 9084251"/>
              <a:gd name="f747" fmla="val 535638"/>
              <a:gd name="f748" fmla="val 9158689"/>
              <a:gd name="f749" fmla="val 434615"/>
              <a:gd name="f750" fmla="val 9169323"/>
              <a:gd name="f751" fmla="val 336252"/>
              <a:gd name="f752" fmla="val 9109507"/>
              <a:gd name="f753" fmla="val 253839"/>
              <a:gd name="f754" fmla="val 9058996"/>
              <a:gd name="f755" fmla="val 167438"/>
              <a:gd name="f756" fmla="val 9009814"/>
              <a:gd name="f757" fmla="val 98318"/>
              <a:gd name="f758" fmla="val 8943352"/>
              <a:gd name="f759" fmla="+- 0 0 18656"/>
              <a:gd name="f760" fmla="val 8830367"/>
              <a:gd name="f761" fmla="+- 0 0 15997"/>
              <a:gd name="f762" fmla="val 8684150"/>
              <a:gd name="f763" fmla="val 27868"/>
              <a:gd name="f764" fmla="val 8537934"/>
              <a:gd name="f765" fmla="val 58440"/>
              <a:gd name="f766" fmla="val 201998"/>
              <a:gd name="f767" fmla="val 8377096"/>
              <a:gd name="f768" fmla="val 252509"/>
              <a:gd name="f769" fmla="val 8724028"/>
              <a:gd name="f770" fmla="val 255168"/>
              <a:gd name="f771" fmla="val 8814416"/>
              <a:gd name="f772" fmla="val 337581"/>
              <a:gd name="f773" fmla="val 8940694"/>
              <a:gd name="f774" fmla="val 394738"/>
              <a:gd name="f775" fmla="val 453225"/>
              <a:gd name="f776" fmla="val 8944681"/>
              <a:gd name="f777" fmla="val 521016"/>
              <a:gd name="f778" fmla="val 8851634"/>
              <a:gd name="f779" fmla="val 531650"/>
              <a:gd name="f780" fmla="val 8750612"/>
              <a:gd name="f781" fmla="val 532979"/>
              <a:gd name="f782" fmla="val 8745295"/>
              <a:gd name="f783" fmla="val 8741307"/>
              <a:gd name="f784" fmla="val 8646932"/>
              <a:gd name="f785" fmla="val 462529"/>
              <a:gd name="f786" fmla="val 8571165"/>
              <a:gd name="f787" fmla="val 370812"/>
              <a:gd name="f788" fmla="val 8572494"/>
              <a:gd name="f789" fmla="val 287070"/>
              <a:gd name="f790" fmla="val 8573824"/>
              <a:gd name="f791" fmla="val 251180"/>
              <a:gd name="f792" fmla="val 8620347"/>
              <a:gd name="f793" fmla="*/ f0 1 10759562"/>
              <a:gd name="f794" fmla="*/ f1 1 9148121"/>
              <a:gd name="f795" fmla="+- f4 0 f2"/>
              <a:gd name="f796" fmla="+- f3 0 f2"/>
              <a:gd name="f797" fmla="*/ f796 1 10759562"/>
              <a:gd name="f798" fmla="*/ f795 1 9148121"/>
              <a:gd name="f799" fmla="*/ f2 1 f797"/>
              <a:gd name="f800" fmla="*/ f3 1 f797"/>
              <a:gd name="f801" fmla="*/ f2 1 f798"/>
              <a:gd name="f802" fmla="*/ f4 1 f798"/>
              <a:gd name="f803" fmla="*/ f799 f793 1"/>
              <a:gd name="f804" fmla="*/ f800 f793 1"/>
              <a:gd name="f805" fmla="*/ f802 f794 1"/>
              <a:gd name="f806" fmla="*/ f801 f794 1"/>
            </a:gdLst>
            <a:ahLst/>
            <a:cxnLst>
              <a:cxn ang="3cd4">
                <a:pos x="hc" y="t"/>
              </a:cxn>
              <a:cxn ang="0">
                <a:pos x="r" y="vc"/>
              </a:cxn>
              <a:cxn ang="cd4">
                <a:pos x="hc" y="b"/>
              </a:cxn>
              <a:cxn ang="cd2">
                <a:pos x="l" y="vc"/>
              </a:cxn>
            </a:cxnLst>
            <a:rect l="f803" t="f806" r="f804" b="f805"/>
            <a:pathLst>
              <a:path w="10759562" h="9148121">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31" y="f132"/>
                  <a:pt x="f133" y="f134"/>
                  <a:pt x="f135" y="f136"/>
                </a:cubicBezTo>
                <a:cubicBezTo>
                  <a:pt x="f137" y="f138"/>
                  <a:pt x="f139" y="f140"/>
                  <a:pt x="f141" y="f142"/>
                </a:cubicBezTo>
                <a:cubicBezTo>
                  <a:pt x="f143" y="f144"/>
                  <a:pt x="f145" y="f146"/>
                  <a:pt x="f147" y="f148"/>
                </a:cubicBezTo>
                <a:cubicBezTo>
                  <a:pt x="f149" y="f150"/>
                  <a:pt x="f151" y="f152"/>
                  <a:pt x="f153" y="f154"/>
                </a:cubicBezTo>
                <a:cubicBezTo>
                  <a:pt x="f155" y="f156"/>
                  <a:pt x="f157" y="f158"/>
                  <a:pt x="f159" y="f160"/>
                </a:cubicBezTo>
                <a:cubicBezTo>
                  <a:pt x="f161" y="f162"/>
                  <a:pt x="f163" y="f164"/>
                  <a:pt x="f165" y="f166"/>
                </a:cubicBezTo>
                <a:cubicBezTo>
                  <a:pt x="f167" y="f168"/>
                  <a:pt x="f169" y="f170"/>
                  <a:pt x="f171" y="f172"/>
                </a:cubicBezTo>
                <a:cubicBezTo>
                  <a:pt x="f173" y="f136"/>
                  <a:pt x="f174" y="f175"/>
                  <a:pt x="f176" y="f177"/>
                </a:cubicBezTo>
                <a:cubicBezTo>
                  <a:pt x="f178" y="f179"/>
                  <a:pt x="f180" y="f181"/>
                  <a:pt x="f182" y="f183"/>
                </a:cubicBezTo>
                <a:cubicBezTo>
                  <a:pt x="f184" y="f185"/>
                  <a:pt x="f186" y="f187"/>
                  <a:pt x="f188" y="f189"/>
                </a:cubicBezTo>
                <a:cubicBezTo>
                  <a:pt x="f190" y="f191"/>
                  <a:pt x="f192" y="f175"/>
                  <a:pt x="f193" y="f194"/>
                </a:cubicBezTo>
                <a:cubicBezTo>
                  <a:pt x="f195" y="f196"/>
                  <a:pt x="f197" y="f194"/>
                  <a:pt x="f198" y="f199"/>
                </a:cubicBezTo>
                <a:cubicBezTo>
                  <a:pt x="f200" y="f201"/>
                  <a:pt x="f202" y="f203"/>
                  <a:pt x="f204" y="f205"/>
                </a:cubicBezTo>
                <a:cubicBezTo>
                  <a:pt x="f206" y="f207"/>
                  <a:pt x="f208" y="f209"/>
                  <a:pt x="f210" y="f211"/>
                </a:cubicBezTo>
                <a:cubicBezTo>
                  <a:pt x="f212" y="f213"/>
                  <a:pt x="f214" y="f215"/>
                  <a:pt x="f216" y="f217"/>
                </a:cubicBezTo>
                <a:cubicBezTo>
                  <a:pt x="f218" y="f219"/>
                  <a:pt x="f220" y="f221"/>
                  <a:pt x="f222" y="f223"/>
                </a:cubicBezTo>
                <a:cubicBezTo>
                  <a:pt x="f224" y="f225"/>
                  <a:pt x="f226" y="f227"/>
                  <a:pt x="f228" y="f229"/>
                </a:cubicBezTo>
                <a:cubicBezTo>
                  <a:pt x="f230" y="f231"/>
                  <a:pt x="f232" y="f233"/>
                  <a:pt x="f234" y="f235"/>
                </a:cubicBezTo>
                <a:cubicBezTo>
                  <a:pt x="f236" y="f237"/>
                  <a:pt x="f238" y="f239"/>
                  <a:pt x="f240" y="f241"/>
                </a:cubicBezTo>
                <a:cubicBezTo>
                  <a:pt x="f242" y="f243"/>
                  <a:pt x="f244" y="f245"/>
                  <a:pt x="f246" y="f247"/>
                </a:cubicBezTo>
                <a:cubicBezTo>
                  <a:pt x="f248" y="f249"/>
                  <a:pt x="f250" y="f251"/>
                  <a:pt x="f252" y="f253"/>
                </a:cubicBezTo>
                <a:cubicBezTo>
                  <a:pt x="f254" y="f255"/>
                  <a:pt x="f256" y="f257"/>
                  <a:pt x="f258" y="f259"/>
                </a:cubicBezTo>
                <a:cubicBezTo>
                  <a:pt x="f2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9"/>
                </a:cubicBezTo>
                <a:cubicBezTo>
                  <a:pt x="f290" y="f291"/>
                  <a:pt x="f292" y="f293"/>
                  <a:pt x="f294" y="f295"/>
                </a:cubicBezTo>
                <a:cubicBezTo>
                  <a:pt x="f296" y="f297"/>
                  <a:pt x="f298" y="f299"/>
                  <a:pt x="f300" y="f301"/>
                </a:cubicBezTo>
                <a:cubicBezTo>
                  <a:pt x="f302" y="f303"/>
                  <a:pt x="f304" y="f305"/>
                  <a:pt x="f5" y="f6"/>
                </a:cubicBezTo>
                <a:close/>
                <a:moveTo>
                  <a:pt x="f306" y="f307"/>
                </a:moveTo>
                <a:cubicBezTo>
                  <a:pt x="f308" y="f309"/>
                  <a:pt x="f282" y="f310"/>
                  <a:pt x="f311" y="f146"/>
                </a:cubicBezTo>
                <a:cubicBezTo>
                  <a:pt x="f312" y="f313"/>
                  <a:pt x="f314" y="f315"/>
                  <a:pt x="f316" y="f317"/>
                </a:cubicBezTo>
                <a:cubicBezTo>
                  <a:pt x="f318" y="f319"/>
                  <a:pt x="f320" y="f321"/>
                  <a:pt x="f322" y="f323"/>
                </a:cubicBezTo>
                <a:cubicBezTo>
                  <a:pt x="f324" y="f325"/>
                  <a:pt x="f326" y="f327"/>
                  <a:pt x="f328" y="f329"/>
                </a:cubicBezTo>
                <a:cubicBezTo>
                  <a:pt x="f330" y="f331"/>
                  <a:pt x="f332" y="f333"/>
                  <a:pt x="f334" y="f335"/>
                </a:cubicBezTo>
                <a:cubicBezTo>
                  <a:pt x="f336" y="f337"/>
                  <a:pt x="f338" y="f339"/>
                  <a:pt x="f340" y="f341"/>
                </a:cubicBezTo>
                <a:cubicBezTo>
                  <a:pt x="f342" y="f343"/>
                  <a:pt x="f344" y="f345"/>
                  <a:pt x="f346" y="f347"/>
                </a:cubicBezTo>
                <a:cubicBezTo>
                  <a:pt x="f348" y="f185"/>
                  <a:pt x="f349" y="f350"/>
                  <a:pt x="f351" y="f352"/>
                </a:cubicBezTo>
                <a:cubicBezTo>
                  <a:pt x="f353" y="f354"/>
                  <a:pt x="f355" y="f356"/>
                  <a:pt x="f357" y="f358"/>
                </a:cubicBezTo>
                <a:cubicBezTo>
                  <a:pt x="f359" y="f360"/>
                  <a:pt x="f361" y="f362"/>
                  <a:pt x="f363" y="f364"/>
                </a:cubicBezTo>
                <a:cubicBezTo>
                  <a:pt x="f365" y="f366"/>
                  <a:pt x="f367" y="f368"/>
                  <a:pt x="f369" y="f370"/>
                </a:cubicBezTo>
                <a:cubicBezTo>
                  <a:pt x="f371" y="f372"/>
                  <a:pt x="f373" y="f374"/>
                  <a:pt x="f375" y="f376"/>
                </a:cubicBezTo>
                <a:cubicBezTo>
                  <a:pt x="f377" y="f378"/>
                  <a:pt x="f379" y="f380"/>
                  <a:pt x="f381" y="f382"/>
                </a:cubicBezTo>
                <a:cubicBezTo>
                  <a:pt x="f383" y="f384"/>
                  <a:pt x="f385" y="f386"/>
                  <a:pt x="f387" y="f388"/>
                </a:cubicBezTo>
                <a:cubicBezTo>
                  <a:pt x="f389" y="f390"/>
                  <a:pt x="f391" y="f392"/>
                  <a:pt x="f393" y="f394"/>
                </a:cubicBezTo>
                <a:cubicBezTo>
                  <a:pt x="f395" y="f396"/>
                  <a:pt x="f397" y="f398"/>
                  <a:pt x="f399" y="f400"/>
                </a:cubicBezTo>
                <a:cubicBezTo>
                  <a:pt x="f401" y="f402"/>
                  <a:pt x="f403" y="f404"/>
                  <a:pt x="f405" y="f406"/>
                </a:cubicBezTo>
                <a:cubicBezTo>
                  <a:pt x="f407" y="f408"/>
                  <a:pt x="f409" y="f410"/>
                  <a:pt x="f411" y="f412"/>
                </a:cubicBezTo>
                <a:cubicBezTo>
                  <a:pt x="f413" y="f414"/>
                  <a:pt x="f415" y="f416"/>
                  <a:pt x="f417" y="f418"/>
                </a:cubicBezTo>
                <a:cubicBezTo>
                  <a:pt x="f419" y="f420"/>
                  <a:pt x="f421" y="f422"/>
                  <a:pt x="f423" y="f424"/>
                </a:cubicBezTo>
                <a:cubicBezTo>
                  <a:pt x="f425" y="f426"/>
                  <a:pt x="f427" y="f428"/>
                  <a:pt x="f23" y="f429"/>
                </a:cubicBezTo>
                <a:cubicBezTo>
                  <a:pt x="f430" y="f431"/>
                  <a:pt x="f432" y="f433"/>
                  <a:pt x="f434" y="f435"/>
                </a:cubicBezTo>
                <a:cubicBezTo>
                  <a:pt x="f436" y="f437"/>
                  <a:pt x="f438" y="f439"/>
                  <a:pt x="f440" y="f441"/>
                </a:cubicBezTo>
                <a:cubicBezTo>
                  <a:pt x="f442" y="f443"/>
                  <a:pt x="f444" y="f445"/>
                  <a:pt x="f446" y="f447"/>
                </a:cubicBezTo>
                <a:cubicBezTo>
                  <a:pt x="f448" y="f449"/>
                  <a:pt x="f450" y="f451"/>
                  <a:pt x="f452" y="f453"/>
                </a:cubicBezTo>
                <a:cubicBezTo>
                  <a:pt x="f454" y="f455"/>
                  <a:pt x="f456" y="f457"/>
                  <a:pt x="f458" y="f459"/>
                </a:cubicBezTo>
                <a:cubicBezTo>
                  <a:pt x="f460" y="f461"/>
                  <a:pt x="f462" y="f463"/>
                  <a:pt x="f464" y="f465"/>
                </a:cubicBezTo>
                <a:cubicBezTo>
                  <a:pt x="f466" y="f467"/>
                  <a:pt x="f468" y="f469"/>
                  <a:pt x="f470" y="f471"/>
                </a:cubicBezTo>
                <a:cubicBezTo>
                  <a:pt x="f472" y="f473"/>
                  <a:pt x="f474" y="f475"/>
                  <a:pt x="f476" y="f477"/>
                </a:cubicBezTo>
                <a:cubicBezTo>
                  <a:pt x="f478" y="f6"/>
                  <a:pt x="f479" y="f480"/>
                  <a:pt x="f481" y="f482"/>
                </a:cubicBezTo>
                <a:cubicBezTo>
                  <a:pt x="f483" y="f271"/>
                  <a:pt x="f484" y="f485"/>
                  <a:pt x="f486" y="f487"/>
                </a:cubicBezTo>
                <a:cubicBezTo>
                  <a:pt x="f488" y="f489"/>
                  <a:pt x="f490" y="f491"/>
                  <a:pt x="f492" y="f493"/>
                </a:cubicBezTo>
                <a:cubicBezTo>
                  <a:pt x="f494" y="f495"/>
                  <a:pt x="f496" y="f497"/>
                  <a:pt x="f498" y="f499"/>
                </a:cubicBezTo>
                <a:cubicBezTo>
                  <a:pt x="f500" y="f489"/>
                  <a:pt x="f501" y="f502"/>
                  <a:pt x="f503" y="f504"/>
                </a:cubicBezTo>
                <a:cubicBezTo>
                  <a:pt x="f505" y="f506"/>
                  <a:pt x="f507" y="f508"/>
                  <a:pt x="f509" y="f510"/>
                </a:cubicBezTo>
                <a:cubicBezTo>
                  <a:pt x="f511" y="f512"/>
                  <a:pt x="f513" y="f514"/>
                  <a:pt x="f234" y="f515"/>
                </a:cubicBezTo>
                <a:cubicBezTo>
                  <a:pt x="f516" y="f517"/>
                  <a:pt x="f518" y="f519"/>
                  <a:pt x="f520" y="f521"/>
                </a:cubicBezTo>
                <a:cubicBezTo>
                  <a:pt x="f522" y="f523"/>
                  <a:pt x="f524" y="f525"/>
                  <a:pt x="f526" y="f527"/>
                </a:cubicBezTo>
                <a:cubicBezTo>
                  <a:pt x="f528" y="f529"/>
                  <a:pt x="f530" y="f531"/>
                  <a:pt x="f532" y="f533"/>
                </a:cubicBezTo>
                <a:cubicBezTo>
                  <a:pt x="f534" y="f535"/>
                  <a:pt x="f536" y="f537"/>
                  <a:pt x="f538" y="f539"/>
                </a:cubicBezTo>
                <a:cubicBezTo>
                  <a:pt x="f540" y="f227"/>
                  <a:pt x="f541" y="f542"/>
                  <a:pt x="f543" y="f544"/>
                </a:cubicBezTo>
                <a:cubicBezTo>
                  <a:pt x="f545" y="f546"/>
                  <a:pt x="f547" y="f548"/>
                  <a:pt x="f549" y="f550"/>
                </a:cubicBezTo>
                <a:cubicBezTo>
                  <a:pt x="f551" y="f552"/>
                  <a:pt x="f553" y="f554"/>
                  <a:pt x="f555" y="f556"/>
                </a:cubicBezTo>
                <a:cubicBezTo>
                  <a:pt x="f557" y="f558"/>
                  <a:pt x="f559" y="f181"/>
                  <a:pt x="f560" y="f561"/>
                </a:cubicBezTo>
                <a:cubicBezTo>
                  <a:pt x="f562" y="f563"/>
                  <a:pt x="f564" y="f565"/>
                  <a:pt x="f566" y="f567"/>
                </a:cubicBezTo>
                <a:cubicBezTo>
                  <a:pt x="f188" y="f568"/>
                  <a:pt x="f569" y="f570"/>
                  <a:pt x="f571" y="f572"/>
                </a:cubicBezTo>
                <a:cubicBezTo>
                  <a:pt x="f573" y="f574"/>
                  <a:pt x="f308" y="f575"/>
                  <a:pt x="f576" y="f577"/>
                </a:cubicBezTo>
                <a:cubicBezTo>
                  <a:pt x="f578" y="f579"/>
                  <a:pt x="f578" y="f580"/>
                  <a:pt x="f306" y="f307"/>
                </a:cubicBezTo>
                <a:close/>
                <a:moveTo>
                  <a:pt x="f581" y="f582"/>
                </a:moveTo>
                <a:cubicBezTo>
                  <a:pt x="f583" y="f584"/>
                  <a:pt x="f111" y="f585"/>
                  <a:pt x="f586" y="f587"/>
                </a:cubicBezTo>
                <a:cubicBezTo>
                  <a:pt x="f588" y="f589"/>
                  <a:pt x="f590" y="f591"/>
                  <a:pt x="f592" y="f593"/>
                </a:cubicBezTo>
                <a:cubicBezTo>
                  <a:pt x="f594" y="f595"/>
                  <a:pt x="f596" y="f597"/>
                  <a:pt x="f598" y="f599"/>
                </a:cubicBezTo>
                <a:cubicBezTo>
                  <a:pt x="f600" y="f601"/>
                  <a:pt x="f602" y="f603"/>
                  <a:pt x="f101" y="f604"/>
                </a:cubicBezTo>
                <a:cubicBezTo>
                  <a:pt x="f605" y="f606"/>
                  <a:pt x="f607" y="f608"/>
                  <a:pt x="f609" y="f610"/>
                </a:cubicBezTo>
                <a:cubicBezTo>
                  <a:pt x="f611" y="f612"/>
                  <a:pt x="f581" y="f613"/>
                  <a:pt x="f581" y="f582"/>
                </a:cubicBezTo>
                <a:close/>
                <a:moveTo>
                  <a:pt x="f614" y="f615"/>
                </a:moveTo>
                <a:cubicBezTo>
                  <a:pt x="f616" y="f617"/>
                  <a:pt x="f618" y="f619"/>
                  <a:pt x="f620" y="f621"/>
                </a:cubicBezTo>
                <a:cubicBezTo>
                  <a:pt x="f622" y="f623"/>
                  <a:pt x="f624" y="f625"/>
                  <a:pt x="f626" y="f627"/>
                </a:cubicBezTo>
                <a:cubicBezTo>
                  <a:pt x="f628" y="f629"/>
                  <a:pt x="f630" y="f631"/>
                  <a:pt x="f632" y="f633"/>
                </a:cubicBezTo>
                <a:cubicBezTo>
                  <a:pt x="f634" y="f635"/>
                  <a:pt x="f636" y="f637"/>
                  <a:pt x="f638" y="f639"/>
                </a:cubicBezTo>
                <a:cubicBezTo>
                  <a:pt x="f640" y="f641"/>
                  <a:pt x="f642" y="f643"/>
                  <a:pt x="f614" y="f615"/>
                </a:cubicBezTo>
                <a:close/>
                <a:moveTo>
                  <a:pt x="f644" y="f645"/>
                </a:moveTo>
                <a:cubicBezTo>
                  <a:pt x="f646" y="f647"/>
                  <a:pt x="f648" y="f649"/>
                  <a:pt x="f650" y="f651"/>
                </a:cubicBezTo>
                <a:cubicBezTo>
                  <a:pt x="f652" y="f653"/>
                  <a:pt x="f654" y="f655"/>
                  <a:pt x="f656" y="f657"/>
                </a:cubicBezTo>
                <a:cubicBezTo>
                  <a:pt x="f658" y="f659"/>
                  <a:pt x="f660" y="f661"/>
                  <a:pt x="f662" y="f663"/>
                </a:cubicBezTo>
                <a:cubicBezTo>
                  <a:pt x="f664" y="f665"/>
                  <a:pt x="f666" y="f667"/>
                  <a:pt x="f668" y="f669"/>
                </a:cubicBezTo>
                <a:cubicBezTo>
                  <a:pt x="f670" y="f671"/>
                  <a:pt x="f672" y="f673"/>
                  <a:pt x="f674" y="f675"/>
                </a:cubicBezTo>
                <a:cubicBezTo>
                  <a:pt x="f676" y="f677"/>
                  <a:pt x="f678" y="f679"/>
                  <a:pt x="f680" y="f681"/>
                </a:cubicBezTo>
                <a:cubicBezTo>
                  <a:pt x="f682" y="f683"/>
                  <a:pt x="f684" y="f685"/>
                  <a:pt x="f686" y="f687"/>
                </a:cubicBezTo>
                <a:cubicBezTo>
                  <a:pt x="f688" y="f689"/>
                  <a:pt x="f690" y="f691"/>
                  <a:pt x="f644" y="f645"/>
                </a:cubicBezTo>
                <a:close/>
                <a:moveTo>
                  <a:pt x="f87" y="f692"/>
                </a:moveTo>
                <a:cubicBezTo>
                  <a:pt x="f693" y="f694"/>
                  <a:pt x="f695" y="f696"/>
                  <a:pt x="f697" y="f698"/>
                </a:cubicBezTo>
                <a:cubicBezTo>
                  <a:pt x="f699" y="f700"/>
                  <a:pt x="f701" y="f702"/>
                  <a:pt x="f703" y="f704"/>
                </a:cubicBezTo>
                <a:cubicBezTo>
                  <a:pt x="f705" y="f706"/>
                  <a:pt x="f707" y="f708"/>
                  <a:pt x="f709" y="f710"/>
                </a:cubicBezTo>
                <a:cubicBezTo>
                  <a:pt x="f711" y="f712"/>
                  <a:pt x="f713" y="f714"/>
                  <a:pt x="f715" y="f716"/>
                </a:cubicBezTo>
                <a:cubicBezTo>
                  <a:pt x="f717" y="f718"/>
                  <a:pt x="f719" y="f720"/>
                  <a:pt x="f721" y="f722"/>
                </a:cubicBezTo>
                <a:cubicBezTo>
                  <a:pt x="f723" y="f724"/>
                  <a:pt x="f725" y="f726"/>
                  <a:pt x="f87" y="f692"/>
                </a:cubicBezTo>
                <a:close/>
                <a:moveTo>
                  <a:pt x="f727" y="f728"/>
                </a:moveTo>
                <a:cubicBezTo>
                  <a:pt x="f729" y="f730"/>
                  <a:pt x="f731" y="f732"/>
                  <a:pt x="f733" y="f734"/>
                </a:cubicBezTo>
                <a:cubicBezTo>
                  <a:pt x="f735" y="f736"/>
                  <a:pt x="f737" y="f738"/>
                  <a:pt x="f739" y="f740"/>
                </a:cubicBezTo>
                <a:cubicBezTo>
                  <a:pt x="f741" y="f742"/>
                  <a:pt x="f743" y="f744"/>
                  <a:pt x="f745" y="f746"/>
                </a:cubicBezTo>
                <a:cubicBezTo>
                  <a:pt x="f747" y="f748"/>
                  <a:pt x="f749" y="f750"/>
                  <a:pt x="f751" y="f752"/>
                </a:cubicBezTo>
                <a:cubicBezTo>
                  <a:pt x="f753" y="f754"/>
                  <a:pt x="f755" y="f756"/>
                  <a:pt x="f757" y="f758"/>
                </a:cubicBezTo>
                <a:cubicBezTo>
                  <a:pt x="f759" y="f760"/>
                  <a:pt x="f761" y="f762"/>
                  <a:pt x="f763" y="f764"/>
                </a:cubicBezTo>
                <a:cubicBezTo>
                  <a:pt x="f765" y="f714"/>
                  <a:pt x="f766" y="f767"/>
                  <a:pt x="f727" y="f728"/>
                </a:cubicBezTo>
                <a:close/>
                <a:moveTo>
                  <a:pt x="f768" y="f769"/>
                </a:moveTo>
                <a:cubicBezTo>
                  <a:pt x="f770" y="f771"/>
                  <a:pt x="f772" y="f773"/>
                  <a:pt x="f774" y="f758"/>
                </a:cubicBezTo>
                <a:cubicBezTo>
                  <a:pt x="f775" y="f776"/>
                  <a:pt x="f777" y="f778"/>
                  <a:pt x="f779" y="f738"/>
                </a:cubicBezTo>
                <a:cubicBezTo>
                  <a:pt x="f779" y="f780"/>
                  <a:pt x="f781" y="f782"/>
                  <a:pt x="f781" y="f783"/>
                </a:cubicBezTo>
                <a:cubicBezTo>
                  <a:pt x="f747" y="f784"/>
                  <a:pt x="f785" y="f786"/>
                  <a:pt x="f787" y="f788"/>
                </a:cubicBezTo>
                <a:cubicBezTo>
                  <a:pt x="f789" y="f790"/>
                  <a:pt x="f791" y="f792"/>
                  <a:pt x="f768" y="f769"/>
                </a:cubicBezTo>
                <a:close/>
              </a:path>
            </a:pathLst>
          </a:custGeom>
          <a:solidFill>
            <a:srgbClr val="FFF4E7"/>
          </a:solidFill>
          <a:ln cap="flat">
            <a:noFill/>
            <a:prstDash val="solid"/>
          </a:ln>
        </p:spPr>
        <p:txBody>
          <a:bodyPr vert="horz" wrap="square" lIns="91421" tIns="45701" rIns="91421" bIns="4570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pic>
        <p:nvPicPr>
          <p:cNvPr id="6" name="圖片 9"/>
          <p:cNvPicPr>
            <a:picLocks noChangeAspect="1"/>
          </p:cNvPicPr>
          <p:nvPr/>
        </p:nvPicPr>
        <p:blipFill>
          <a:blip r:embed="rId2"/>
          <a:stretch>
            <a:fillRect/>
          </a:stretch>
        </p:blipFill>
        <p:spPr>
          <a:xfrm>
            <a:off x="582033" y="8445636"/>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3"/>
          <p:cNvSpPr txBox="1">
            <a:spLocks noGrp="1"/>
          </p:cNvSpPr>
          <p:nvPr>
            <p:ph type="title"/>
          </p:nvPr>
        </p:nvSpPr>
        <p:spPr>
          <a:xfrm>
            <a:off x="1041282" y="0"/>
            <a:ext cx="16238098" cy="1857374"/>
          </a:xfrm>
        </p:spPr>
        <p:txBody>
          <a:bodyPr>
            <a:normAutofit/>
          </a:bodyPr>
          <a:lstStyle/>
          <a:p>
            <a:pPr lvl="0"/>
            <a:r>
              <a:rPr lang="zh-TW" altLang="en-US" sz="6000" b="1" dirty="0">
                <a:latin typeface="微軟正黑體" panose="020B0604030504040204" pitchFamily="34" charset="-120"/>
                <a:ea typeface="微軟正黑體" panose="020B0604030504040204" pitchFamily="34" charset="-120"/>
              </a:rPr>
              <a:t>性騷擾之法律責任</a:t>
            </a:r>
            <a:br>
              <a:rPr lang="en-US" altLang="zh-TW" sz="6000" b="1" dirty="0">
                <a:latin typeface="微軟正黑體" panose="020B0604030504040204" pitchFamily="34" charset="-120"/>
                <a:ea typeface="微軟正黑體" panose="020B0604030504040204" pitchFamily="34" charset="-120"/>
              </a:rPr>
            </a:br>
            <a:r>
              <a:rPr lang="en-US" sz="4400" b="1" dirty="0">
                <a:solidFill>
                  <a:srgbClr val="FF0000"/>
                </a:solidFill>
                <a:latin typeface="微軟正黑體" panose="020B0604030504040204" pitchFamily="34" charset="-120"/>
                <a:ea typeface="微軟正黑體" panose="020B0604030504040204" pitchFamily="34" charset="-120"/>
              </a:rPr>
              <a:t>(</a:t>
            </a:r>
            <a:r>
              <a:rPr lang="zh-TW" altLang="en-US" sz="4400" b="1" dirty="0">
                <a:solidFill>
                  <a:srgbClr val="FF0000"/>
                </a:solidFill>
                <a:latin typeface="微軟正黑體" panose="020B0604030504040204" pitchFamily="34" charset="-120"/>
                <a:ea typeface="微軟正黑體" panose="020B0604030504040204" pitchFamily="34" charset="-120"/>
              </a:rPr>
              <a:t>性騷擾防治法第</a:t>
            </a:r>
            <a:r>
              <a:rPr lang="en-US" altLang="zh-TW" sz="4400" b="1" dirty="0">
                <a:solidFill>
                  <a:srgbClr val="FF0000"/>
                </a:solidFill>
                <a:latin typeface="微軟正黑體" panose="020B0604030504040204" pitchFamily="34" charset="-120"/>
                <a:ea typeface="微軟正黑體" panose="020B0604030504040204" pitchFamily="34" charset="-120"/>
              </a:rPr>
              <a:t>12</a:t>
            </a:r>
            <a:r>
              <a:rPr lang="zh-TW" altLang="en-US" sz="4400" b="1" dirty="0">
                <a:solidFill>
                  <a:srgbClr val="FF0000"/>
                </a:solidFill>
                <a:latin typeface="微軟正黑體" panose="020B0604030504040204" pitchFamily="34" charset="-120"/>
                <a:ea typeface="微軟正黑體" panose="020B0604030504040204" pitchFamily="34" charset="-120"/>
              </a:rPr>
              <a:t>條、</a:t>
            </a:r>
            <a:r>
              <a:rPr lang="en-US" altLang="zh-TW" sz="4400" b="1" dirty="0">
                <a:solidFill>
                  <a:srgbClr val="FF0000"/>
                </a:solidFill>
                <a:latin typeface="微軟正黑體" panose="020B0604030504040204" pitchFamily="34" charset="-120"/>
                <a:ea typeface="微軟正黑體" panose="020B0604030504040204" pitchFamily="34" charset="-120"/>
              </a:rPr>
              <a:t>25</a:t>
            </a:r>
            <a:r>
              <a:rPr lang="zh-TW" altLang="en-US" sz="4400" b="1" dirty="0">
                <a:solidFill>
                  <a:srgbClr val="FF0000"/>
                </a:solidFill>
                <a:latin typeface="微軟正黑體" panose="020B0604030504040204" pitchFamily="34" charset="-120"/>
                <a:ea typeface="微軟正黑體" panose="020B0604030504040204" pitchFamily="34" charset="-120"/>
              </a:rPr>
              <a:t>條、</a:t>
            </a:r>
            <a:r>
              <a:rPr lang="en-US" altLang="zh-TW" sz="4400" b="1" dirty="0">
                <a:solidFill>
                  <a:srgbClr val="FF0000"/>
                </a:solidFill>
                <a:latin typeface="微軟正黑體" panose="020B0604030504040204" pitchFamily="34" charset="-120"/>
                <a:ea typeface="微軟正黑體" panose="020B0604030504040204" pitchFamily="34" charset="-120"/>
              </a:rPr>
              <a:t>28</a:t>
            </a:r>
            <a:r>
              <a:rPr lang="zh-TW" altLang="en-US" sz="4400" b="1" dirty="0">
                <a:solidFill>
                  <a:srgbClr val="FF0000"/>
                </a:solidFill>
                <a:latin typeface="微軟正黑體" panose="020B0604030504040204" pitchFamily="34" charset="-120"/>
                <a:ea typeface="微軟正黑體" panose="020B0604030504040204" pitchFamily="34" charset="-120"/>
              </a:rPr>
              <a:t>條</a:t>
            </a:r>
            <a:r>
              <a:rPr lang="en-US" sz="4400" b="1" dirty="0">
                <a:solidFill>
                  <a:srgbClr val="FF0000"/>
                </a:solidFill>
                <a:latin typeface="微軟正黑體" panose="020B0604030504040204" pitchFamily="34" charset="-120"/>
                <a:ea typeface="微軟正黑體" panose="020B0604030504040204" pitchFamily="34" charset="-120"/>
              </a:rPr>
              <a:t>)</a:t>
            </a:r>
          </a:p>
        </p:txBody>
      </p:sp>
      <p:sp>
        <p:nvSpPr>
          <p:cNvPr id="3" name="Google Shape;132;p15"/>
          <p:cNvSpPr/>
          <p:nvPr/>
        </p:nvSpPr>
        <p:spPr>
          <a:xfrm>
            <a:off x="12833955" y="2986107"/>
            <a:ext cx="5295331" cy="5595438"/>
          </a:xfrm>
          <a:custGeom>
            <a:avLst/>
            <a:gdLst>
              <a:gd name="f0" fmla="val w"/>
              <a:gd name="f1" fmla="val h"/>
              <a:gd name="f2" fmla="val 0"/>
              <a:gd name="f3" fmla="val 6487160"/>
              <a:gd name="f4" fmla="val 6352540"/>
              <a:gd name="f5" fmla="val 6322060"/>
              <a:gd name="f6" fmla="val 3176270"/>
              <a:gd name="f7" fmla="val 2844800"/>
              <a:gd name="f8" fmla="val 2493010"/>
              <a:gd name="f9" fmla="val 6385560"/>
              <a:gd name="f10" fmla="val 2194560"/>
              <a:gd name="f11" fmla="val 6281420"/>
              <a:gd name="f12" fmla="val 1884680"/>
              <a:gd name="f13" fmla="val 5928360"/>
              <a:gd name="f14" fmla="val 1694180"/>
              <a:gd name="f15" fmla="val 5734050"/>
              <a:gd name="f16" fmla="val 1436370"/>
              <a:gd name="f17" fmla="val 5537200"/>
              <a:gd name="f18" fmla="val 1176020"/>
              <a:gd name="f19" fmla="val 5455920"/>
              <a:gd name="f20" fmla="val 796290"/>
              <a:gd name="f21" fmla="val 5185410"/>
              <a:gd name="f22" fmla="val 607060"/>
              <a:gd name="f23" fmla="val 4917440"/>
              <a:gd name="f24" fmla="val 420370"/>
              <a:gd name="f25" fmla="val 4517390"/>
              <a:gd name="f26" fmla="val 462280"/>
              <a:gd name="f27" fmla="val 4196080"/>
              <a:gd name="f28" fmla="val 360680"/>
              <a:gd name="f29" fmla="val 3884930"/>
              <a:gd name="f30" fmla="val 264160"/>
              <a:gd name="f31" fmla="val 3589020"/>
              <a:gd name="f32" fmla="val 3244850"/>
              <a:gd name="f33" fmla="val 2900680"/>
              <a:gd name="f34" fmla="val 2603500"/>
              <a:gd name="f35" fmla="val 262890"/>
              <a:gd name="f36" fmla="val 2293620"/>
              <a:gd name="f37" fmla="val 1972310"/>
              <a:gd name="f38" fmla="val 461010"/>
              <a:gd name="f39" fmla="val 1570990"/>
              <a:gd name="f40" fmla="val 419100"/>
              <a:gd name="f41" fmla="val 1303020"/>
              <a:gd name="f42" fmla="val 1032510"/>
              <a:gd name="f43" fmla="val 951230"/>
              <a:gd name="f44" fmla="val 754380"/>
              <a:gd name="f45" fmla="val 558800"/>
              <a:gd name="f46" fmla="val 207010"/>
              <a:gd name="f47" fmla="val 101600"/>
              <a:gd name="f48" fmla="val 1270"/>
              <a:gd name="f49" fmla="val 165100"/>
              <a:gd name="f50" fmla="val 3507740"/>
              <a:gd name="f51" fmla="val 3859530"/>
              <a:gd name="f52" fmla="val 4157980"/>
              <a:gd name="f53" fmla="val 205740"/>
              <a:gd name="f54" fmla="val 4467860"/>
              <a:gd name="f55" fmla="val 4658360"/>
              <a:gd name="f56" fmla="val 753110"/>
              <a:gd name="f57" fmla="val 4916170"/>
              <a:gd name="f58" fmla="val 949960"/>
              <a:gd name="f59" fmla="val 5176520"/>
              <a:gd name="f60" fmla="val 1031240"/>
              <a:gd name="f61" fmla="val 5556250"/>
              <a:gd name="f62" fmla="val 1301750"/>
              <a:gd name="f63" fmla="val 5745480"/>
              <a:gd name="f64" fmla="val 1569720"/>
              <a:gd name="f65" fmla="val 5933440"/>
              <a:gd name="f66" fmla="val 1969770"/>
              <a:gd name="f67" fmla="val 5891530"/>
              <a:gd name="f68" fmla="val 2292350"/>
              <a:gd name="f69" fmla="val 5991860"/>
              <a:gd name="f70" fmla="val 6088380"/>
              <a:gd name="f71" fmla="val 2899410"/>
              <a:gd name="f72" fmla="val 3243580"/>
              <a:gd name="f73" fmla="val 3587750"/>
              <a:gd name="f74" fmla="val 6089650"/>
              <a:gd name="f75" fmla="val 4194810"/>
              <a:gd name="f76" fmla="val 4516120"/>
              <a:gd name="f77" fmla="val 5929630"/>
              <a:gd name="f78" fmla="val 3858260"/>
              <a:gd name="f79" fmla="val 3506470"/>
              <a:gd name="f80" fmla="*/ f0 1 6487160"/>
              <a:gd name="f81" fmla="*/ f1 1 6352540"/>
              <a:gd name="f82" fmla="+- f4 0 f2"/>
              <a:gd name="f83" fmla="+- f3 0 f2"/>
              <a:gd name="f84" fmla="*/ f83 1 6487160"/>
              <a:gd name="f85" fmla="*/ f82 1 6352540"/>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6487160" h="6352540">
                <a:moveTo>
                  <a:pt x="f5" y="f6"/>
                </a:moveTo>
                <a:cubicBezTo>
                  <a:pt x="f5" y="f7"/>
                  <a:pt x="f3" y="f8"/>
                  <a:pt x="f9" y="f10"/>
                </a:cubicBezTo>
                <a:cubicBezTo>
                  <a:pt x="f11" y="f12"/>
                  <a:pt x="f13" y="f14"/>
                  <a:pt x="f15" y="f16"/>
                </a:cubicBezTo>
                <a:cubicBezTo>
                  <a:pt x="f17" y="f18"/>
                  <a:pt x="f19" y="f20"/>
                  <a:pt x="f21" y="f22"/>
                </a:cubicBezTo>
                <a:cubicBezTo>
                  <a:pt x="f23" y="f24"/>
                  <a:pt x="f25" y="f26"/>
                  <a:pt x="f27" y="f28"/>
                </a:cubicBezTo>
                <a:cubicBezTo>
                  <a:pt x="f29" y="f30"/>
                  <a:pt x="f31" y="f2"/>
                  <a:pt x="f32" y="f2"/>
                </a:cubicBezTo>
                <a:cubicBezTo>
                  <a:pt x="f33" y="f2"/>
                  <a:pt x="f34" y="f35"/>
                  <a:pt x="f36" y="f28"/>
                </a:cubicBezTo>
                <a:cubicBezTo>
                  <a:pt x="f37" y="f38"/>
                  <a:pt x="f39" y="f40"/>
                  <a:pt x="f41" y="f22"/>
                </a:cubicBezTo>
                <a:cubicBezTo>
                  <a:pt x="f42" y="f20"/>
                  <a:pt x="f43" y="f18"/>
                  <a:pt x="f44" y="f16"/>
                </a:cubicBezTo>
                <a:cubicBezTo>
                  <a:pt x="f45" y="f14"/>
                  <a:pt x="f46" y="f12"/>
                  <a:pt x="f47" y="f10"/>
                </a:cubicBezTo>
                <a:cubicBezTo>
                  <a:pt x="f48" y="f8"/>
                  <a:pt x="f49" y="f7"/>
                  <a:pt x="f49" y="f6"/>
                </a:cubicBezTo>
                <a:cubicBezTo>
                  <a:pt x="f49" y="f50"/>
                  <a:pt x="f2" y="f51"/>
                  <a:pt x="f47" y="f52"/>
                </a:cubicBezTo>
                <a:cubicBezTo>
                  <a:pt x="f53" y="f54"/>
                  <a:pt x="f45" y="f55"/>
                  <a:pt x="f56" y="f57"/>
                </a:cubicBezTo>
                <a:cubicBezTo>
                  <a:pt x="f58" y="f59"/>
                  <a:pt x="f60" y="f61"/>
                  <a:pt x="f62" y="f63"/>
                </a:cubicBezTo>
                <a:cubicBezTo>
                  <a:pt x="f64" y="f65"/>
                  <a:pt x="f66" y="f67"/>
                  <a:pt x="f68" y="f69"/>
                </a:cubicBezTo>
                <a:cubicBezTo>
                  <a:pt x="f34" y="f70"/>
                  <a:pt x="f71" y="f4"/>
                  <a:pt x="f72" y="f4"/>
                </a:cubicBezTo>
                <a:cubicBezTo>
                  <a:pt x="f73" y="f4"/>
                  <a:pt x="f29" y="f74"/>
                  <a:pt x="f75" y="f69"/>
                </a:cubicBezTo>
                <a:cubicBezTo>
                  <a:pt x="f76" y="f67"/>
                  <a:pt x="f23" y="f65"/>
                  <a:pt x="f21" y="f63"/>
                </a:cubicBezTo>
                <a:cubicBezTo>
                  <a:pt x="f19" y="f61"/>
                  <a:pt x="f17" y="f59"/>
                  <a:pt x="f15" y="f57"/>
                </a:cubicBezTo>
                <a:cubicBezTo>
                  <a:pt x="f77" y="f55"/>
                  <a:pt x="f11" y="f54"/>
                  <a:pt x="f9" y="f52"/>
                </a:cubicBezTo>
                <a:cubicBezTo>
                  <a:pt x="f3" y="f78"/>
                  <a:pt x="f5" y="f79"/>
                  <a:pt x="f5" y="f6"/>
                </a:cubicBezTo>
                <a:close/>
              </a:path>
            </a:pathLst>
          </a:custGeom>
          <a:solidFill>
            <a:srgbClr val="CDDAF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rial"/>
              <a:ea typeface="Arial"/>
              <a:cs typeface="Arial"/>
            </a:endParaRPr>
          </a:p>
        </p:txBody>
      </p:sp>
      <p:grpSp>
        <p:nvGrpSpPr>
          <p:cNvPr id="4" name="Google Shape;136;p15"/>
          <p:cNvGrpSpPr/>
          <p:nvPr/>
        </p:nvGrpSpPr>
        <p:grpSpPr>
          <a:xfrm>
            <a:off x="13329870" y="2146013"/>
            <a:ext cx="4460771" cy="4358901"/>
            <a:chOff x="571280" y="2007775"/>
            <a:chExt cx="5541396" cy="4358901"/>
          </a:xfrm>
        </p:grpSpPr>
        <p:sp>
          <p:nvSpPr>
            <p:cNvPr id="5" name="Google Shape;137;p15"/>
            <p:cNvSpPr txBox="1"/>
            <p:nvPr/>
          </p:nvSpPr>
          <p:spPr>
            <a:xfrm>
              <a:off x="571280" y="4150685"/>
              <a:ext cx="5541396" cy="2215991"/>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◆一般性騷擾</a:t>
              </a:r>
              <a:r>
                <a:rPr lang="zh-TW" alt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en-US" alt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萬元以上</a:t>
              </a:r>
              <a:r>
                <a:rPr lang="en-US" alt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10</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萬元以下罰鍰。</a:t>
              </a:r>
            </a:p>
            <a:p>
              <a:pPr lvl="0" algn="just">
                <a:defRPr sz="1800" b="0" i="0" u="none" strike="noStrike" kern="0" cap="none" spc="0" baseline="0">
                  <a:solidFill>
                    <a:srgbClr val="000000"/>
                  </a:solidFill>
                  <a:uFillTx/>
                </a:defRPr>
              </a:pP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◆權勢性騷擾</a:t>
              </a:r>
              <a:r>
                <a:rPr lang="zh-TW" altLang="en-US" sz="3600" kern="0" dirty="0">
                  <a:solidFill>
                    <a:srgbClr val="000000"/>
                  </a:solidFill>
                  <a:latin typeface="微軟正黑體" panose="020B0604030504040204" pitchFamily="34" charset="-120"/>
                  <a:ea typeface="微軟正黑體" panose="020B0604030504040204" pitchFamily="34" charset="-120"/>
                  <a:cs typeface="Arial"/>
                </a:rPr>
                <a:t>：</a:t>
              </a:r>
              <a:r>
                <a:rPr lang="en-US" alt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6</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萬元以上</a:t>
              </a:r>
              <a:r>
                <a:rPr lang="en-US" alt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60</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萬元以下罰鍰。</a:t>
              </a:r>
              <a:endParaRPr lang="en-US" sz="3600" b="0" i="0" u="none" strike="noStrike" kern="0" cap="none" spc="0" baseline="0" dirty="0">
                <a:solidFill>
                  <a:srgbClr val="191919"/>
                </a:solidFill>
                <a:uFillTx/>
                <a:latin typeface="Arial"/>
                <a:ea typeface="Arial"/>
                <a:cs typeface="Arial"/>
              </a:endParaRPr>
            </a:p>
          </p:txBody>
        </p:sp>
        <p:sp>
          <p:nvSpPr>
            <p:cNvPr id="6" name="Google Shape;138;p15"/>
            <p:cNvSpPr txBox="1"/>
            <p:nvPr/>
          </p:nvSpPr>
          <p:spPr>
            <a:xfrm>
              <a:off x="1706271" y="2007775"/>
              <a:ext cx="3336974" cy="631648"/>
            </a:xfrm>
            <a:prstGeom prst="rect">
              <a:avLst/>
            </a:prstGeom>
            <a:solidFill>
              <a:srgbClr val="FFC000"/>
            </a:solidFill>
            <a:ln cap="flat">
              <a:noFill/>
            </a:ln>
          </p:spPr>
          <p:txBody>
            <a:bodyPr vert="horz" wrap="square" lIns="0" tIns="0" rIns="0" bIns="0" anchor="t" anchorCtr="1" compatLnSpc="1">
              <a:spAutoFit/>
            </a:bodyPr>
            <a:lstStyle/>
            <a:p>
              <a:pPr marL="0" marR="0" lvl="0" indent="0" algn="ctr"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sz="35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行政責任</a:t>
              </a:r>
              <a:endParaRPr lang="en-US" sz="1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grpSp>
      <p:pic>
        <p:nvPicPr>
          <p:cNvPr id="15" name="圖片 22"/>
          <p:cNvPicPr>
            <a:picLocks noChangeAspect="1"/>
          </p:cNvPicPr>
          <p:nvPr/>
        </p:nvPicPr>
        <p:blipFill>
          <a:blip r:embed="rId2"/>
          <a:stretch>
            <a:fillRect/>
          </a:stretch>
        </p:blipFill>
        <p:spPr>
          <a:xfrm>
            <a:off x="463856" y="8510275"/>
            <a:ext cx="1956989" cy="1505843"/>
          </a:xfrm>
          <a:prstGeom prst="rect">
            <a:avLst/>
          </a:prstGeom>
          <a:noFill/>
          <a:ln cap="flat">
            <a:noFill/>
          </a:ln>
        </p:spPr>
      </p:pic>
      <p:sp>
        <p:nvSpPr>
          <p:cNvPr id="16" name="文字方塊 15">
            <a:extLst>
              <a:ext uri="{FF2B5EF4-FFF2-40B4-BE49-F238E27FC236}">
                <a16:creationId xmlns:a16="http://schemas.microsoft.com/office/drawing/2014/main" id="{D7A53329-36C4-DDF9-BFB3-A3CABEF83833}"/>
              </a:ext>
            </a:extLst>
          </p:cNvPr>
          <p:cNvSpPr txBox="1"/>
          <p:nvPr/>
        </p:nvSpPr>
        <p:spPr>
          <a:xfrm>
            <a:off x="14586705" y="3467804"/>
            <a:ext cx="1869743" cy="584775"/>
          </a:xfrm>
          <a:prstGeom prst="rect">
            <a:avLst/>
          </a:prstGeom>
          <a:solidFill>
            <a:srgbClr val="FFFF99"/>
          </a:solid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行為人</a:t>
            </a:r>
          </a:p>
        </p:txBody>
      </p:sp>
      <p:grpSp>
        <p:nvGrpSpPr>
          <p:cNvPr id="19" name="群組 18">
            <a:extLst>
              <a:ext uri="{FF2B5EF4-FFF2-40B4-BE49-F238E27FC236}">
                <a16:creationId xmlns:a16="http://schemas.microsoft.com/office/drawing/2014/main" id="{CF7C2529-3A73-2822-ACA6-07FE75A6C824}"/>
              </a:ext>
            </a:extLst>
          </p:cNvPr>
          <p:cNvGrpSpPr/>
          <p:nvPr/>
        </p:nvGrpSpPr>
        <p:grpSpPr>
          <a:xfrm>
            <a:off x="298315" y="2138806"/>
            <a:ext cx="5215381" cy="6371469"/>
            <a:chOff x="5323958" y="2071949"/>
            <a:chExt cx="5399718" cy="6371469"/>
          </a:xfrm>
        </p:grpSpPr>
        <p:sp>
          <p:nvSpPr>
            <p:cNvPr id="7" name="Google Shape;132;p15"/>
            <p:cNvSpPr/>
            <p:nvPr/>
          </p:nvSpPr>
          <p:spPr>
            <a:xfrm>
              <a:off x="5323958" y="2933397"/>
              <a:ext cx="5399718" cy="5510021"/>
            </a:xfrm>
            <a:custGeom>
              <a:avLst/>
              <a:gdLst>
                <a:gd name="f0" fmla="val w"/>
                <a:gd name="f1" fmla="val h"/>
                <a:gd name="f2" fmla="val 0"/>
                <a:gd name="f3" fmla="val 6487160"/>
                <a:gd name="f4" fmla="val 6352540"/>
                <a:gd name="f5" fmla="val 6322060"/>
                <a:gd name="f6" fmla="val 3176270"/>
                <a:gd name="f7" fmla="val 2844800"/>
                <a:gd name="f8" fmla="val 2493010"/>
                <a:gd name="f9" fmla="val 6385560"/>
                <a:gd name="f10" fmla="val 2194560"/>
                <a:gd name="f11" fmla="val 6281420"/>
                <a:gd name="f12" fmla="val 1884680"/>
                <a:gd name="f13" fmla="val 5928360"/>
                <a:gd name="f14" fmla="val 1694180"/>
                <a:gd name="f15" fmla="val 5734050"/>
                <a:gd name="f16" fmla="val 1436370"/>
                <a:gd name="f17" fmla="val 5537200"/>
                <a:gd name="f18" fmla="val 1176020"/>
                <a:gd name="f19" fmla="val 5455920"/>
                <a:gd name="f20" fmla="val 796290"/>
                <a:gd name="f21" fmla="val 5185410"/>
                <a:gd name="f22" fmla="val 607060"/>
                <a:gd name="f23" fmla="val 4917440"/>
                <a:gd name="f24" fmla="val 420370"/>
                <a:gd name="f25" fmla="val 4517390"/>
                <a:gd name="f26" fmla="val 462280"/>
                <a:gd name="f27" fmla="val 4196080"/>
                <a:gd name="f28" fmla="val 360680"/>
                <a:gd name="f29" fmla="val 3884930"/>
                <a:gd name="f30" fmla="val 264160"/>
                <a:gd name="f31" fmla="val 3589020"/>
                <a:gd name="f32" fmla="val 3244850"/>
                <a:gd name="f33" fmla="val 2900680"/>
                <a:gd name="f34" fmla="val 2603500"/>
                <a:gd name="f35" fmla="val 262890"/>
                <a:gd name="f36" fmla="val 2293620"/>
                <a:gd name="f37" fmla="val 1972310"/>
                <a:gd name="f38" fmla="val 461010"/>
                <a:gd name="f39" fmla="val 1570990"/>
                <a:gd name="f40" fmla="val 419100"/>
                <a:gd name="f41" fmla="val 1303020"/>
                <a:gd name="f42" fmla="val 1032510"/>
                <a:gd name="f43" fmla="val 951230"/>
                <a:gd name="f44" fmla="val 754380"/>
                <a:gd name="f45" fmla="val 558800"/>
                <a:gd name="f46" fmla="val 207010"/>
                <a:gd name="f47" fmla="val 101600"/>
                <a:gd name="f48" fmla="val 1270"/>
                <a:gd name="f49" fmla="val 165100"/>
                <a:gd name="f50" fmla="val 3507740"/>
                <a:gd name="f51" fmla="val 3859530"/>
                <a:gd name="f52" fmla="val 4157980"/>
                <a:gd name="f53" fmla="val 205740"/>
                <a:gd name="f54" fmla="val 4467860"/>
                <a:gd name="f55" fmla="val 4658360"/>
                <a:gd name="f56" fmla="val 753110"/>
                <a:gd name="f57" fmla="val 4916170"/>
                <a:gd name="f58" fmla="val 949960"/>
                <a:gd name="f59" fmla="val 5176520"/>
                <a:gd name="f60" fmla="val 1031240"/>
                <a:gd name="f61" fmla="val 5556250"/>
                <a:gd name="f62" fmla="val 1301750"/>
                <a:gd name="f63" fmla="val 5745480"/>
                <a:gd name="f64" fmla="val 1569720"/>
                <a:gd name="f65" fmla="val 5933440"/>
                <a:gd name="f66" fmla="val 1969770"/>
                <a:gd name="f67" fmla="val 5891530"/>
                <a:gd name="f68" fmla="val 2292350"/>
                <a:gd name="f69" fmla="val 5991860"/>
                <a:gd name="f70" fmla="val 6088380"/>
                <a:gd name="f71" fmla="val 2899410"/>
                <a:gd name="f72" fmla="val 3243580"/>
                <a:gd name="f73" fmla="val 3587750"/>
                <a:gd name="f74" fmla="val 6089650"/>
                <a:gd name="f75" fmla="val 4194810"/>
                <a:gd name="f76" fmla="val 4516120"/>
                <a:gd name="f77" fmla="val 5929630"/>
                <a:gd name="f78" fmla="val 3858260"/>
                <a:gd name="f79" fmla="val 3506470"/>
                <a:gd name="f80" fmla="*/ f0 1 6487160"/>
                <a:gd name="f81" fmla="*/ f1 1 6352540"/>
                <a:gd name="f82" fmla="+- f4 0 f2"/>
                <a:gd name="f83" fmla="+- f3 0 f2"/>
                <a:gd name="f84" fmla="*/ f83 1 6487160"/>
                <a:gd name="f85" fmla="*/ f82 1 6352540"/>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6487160" h="6352540">
                  <a:moveTo>
                    <a:pt x="f5" y="f6"/>
                  </a:moveTo>
                  <a:cubicBezTo>
                    <a:pt x="f5" y="f7"/>
                    <a:pt x="f3" y="f8"/>
                    <a:pt x="f9" y="f10"/>
                  </a:cubicBezTo>
                  <a:cubicBezTo>
                    <a:pt x="f11" y="f12"/>
                    <a:pt x="f13" y="f14"/>
                    <a:pt x="f15" y="f16"/>
                  </a:cubicBezTo>
                  <a:cubicBezTo>
                    <a:pt x="f17" y="f18"/>
                    <a:pt x="f19" y="f20"/>
                    <a:pt x="f21" y="f22"/>
                  </a:cubicBezTo>
                  <a:cubicBezTo>
                    <a:pt x="f23" y="f24"/>
                    <a:pt x="f25" y="f26"/>
                    <a:pt x="f27" y="f28"/>
                  </a:cubicBezTo>
                  <a:cubicBezTo>
                    <a:pt x="f29" y="f30"/>
                    <a:pt x="f31" y="f2"/>
                    <a:pt x="f32" y="f2"/>
                  </a:cubicBezTo>
                  <a:cubicBezTo>
                    <a:pt x="f33" y="f2"/>
                    <a:pt x="f34" y="f35"/>
                    <a:pt x="f36" y="f28"/>
                  </a:cubicBezTo>
                  <a:cubicBezTo>
                    <a:pt x="f37" y="f38"/>
                    <a:pt x="f39" y="f40"/>
                    <a:pt x="f41" y="f22"/>
                  </a:cubicBezTo>
                  <a:cubicBezTo>
                    <a:pt x="f42" y="f20"/>
                    <a:pt x="f43" y="f18"/>
                    <a:pt x="f44" y="f16"/>
                  </a:cubicBezTo>
                  <a:cubicBezTo>
                    <a:pt x="f45" y="f14"/>
                    <a:pt x="f46" y="f12"/>
                    <a:pt x="f47" y="f10"/>
                  </a:cubicBezTo>
                  <a:cubicBezTo>
                    <a:pt x="f48" y="f8"/>
                    <a:pt x="f49" y="f7"/>
                    <a:pt x="f49" y="f6"/>
                  </a:cubicBezTo>
                  <a:cubicBezTo>
                    <a:pt x="f49" y="f50"/>
                    <a:pt x="f2" y="f51"/>
                    <a:pt x="f47" y="f52"/>
                  </a:cubicBezTo>
                  <a:cubicBezTo>
                    <a:pt x="f53" y="f54"/>
                    <a:pt x="f45" y="f55"/>
                    <a:pt x="f56" y="f57"/>
                  </a:cubicBezTo>
                  <a:cubicBezTo>
                    <a:pt x="f58" y="f59"/>
                    <a:pt x="f60" y="f61"/>
                    <a:pt x="f62" y="f63"/>
                  </a:cubicBezTo>
                  <a:cubicBezTo>
                    <a:pt x="f64" y="f65"/>
                    <a:pt x="f66" y="f67"/>
                    <a:pt x="f68" y="f69"/>
                  </a:cubicBezTo>
                  <a:cubicBezTo>
                    <a:pt x="f34" y="f70"/>
                    <a:pt x="f71" y="f4"/>
                    <a:pt x="f72" y="f4"/>
                  </a:cubicBezTo>
                  <a:cubicBezTo>
                    <a:pt x="f73" y="f4"/>
                    <a:pt x="f29" y="f74"/>
                    <a:pt x="f75" y="f69"/>
                  </a:cubicBezTo>
                  <a:cubicBezTo>
                    <a:pt x="f76" y="f67"/>
                    <a:pt x="f23" y="f65"/>
                    <a:pt x="f21" y="f63"/>
                  </a:cubicBezTo>
                  <a:cubicBezTo>
                    <a:pt x="f19" y="f61"/>
                    <a:pt x="f17" y="f59"/>
                    <a:pt x="f15" y="f57"/>
                  </a:cubicBezTo>
                  <a:cubicBezTo>
                    <a:pt x="f77" y="f55"/>
                    <a:pt x="f11" y="f54"/>
                    <a:pt x="f9" y="f52"/>
                  </a:cubicBezTo>
                  <a:cubicBezTo>
                    <a:pt x="f3" y="f78"/>
                    <a:pt x="f5" y="f79"/>
                    <a:pt x="f5" y="f6"/>
                  </a:cubicBezTo>
                  <a:close/>
                </a:path>
              </a:pathLst>
            </a:custGeom>
            <a:solidFill>
              <a:srgbClr val="CDDAF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rial"/>
                <a:ea typeface="Arial"/>
                <a:cs typeface="Arial"/>
              </a:endParaRPr>
            </a:p>
          </p:txBody>
        </p:sp>
        <p:grpSp>
          <p:nvGrpSpPr>
            <p:cNvPr id="8" name="Google Shape;136;p15"/>
            <p:cNvGrpSpPr/>
            <p:nvPr/>
          </p:nvGrpSpPr>
          <p:grpSpPr>
            <a:xfrm>
              <a:off x="5856707" y="2071949"/>
              <a:ext cx="4560485" cy="4892869"/>
              <a:chOff x="6865314" y="1635625"/>
              <a:chExt cx="4748364" cy="4892869"/>
            </a:xfrm>
          </p:grpSpPr>
          <p:sp>
            <p:nvSpPr>
              <p:cNvPr id="9" name="Google Shape;137;p15"/>
              <p:cNvSpPr txBox="1"/>
              <p:nvPr/>
            </p:nvSpPr>
            <p:spPr>
              <a:xfrm>
                <a:off x="6865314" y="3758505"/>
                <a:ext cx="4748364" cy="276998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◆精神損害賠償。</a:t>
                </a:r>
                <a:endParaRPr lang="en-US"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◆權勢性騷擾，法院得酌定損害金額</a:t>
                </a:r>
                <a:r>
                  <a:rPr lang="en-US" alt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倍至</a:t>
                </a:r>
                <a:r>
                  <a:rPr lang="en-US" alt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3</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倍之懲罰性賠償金。</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1" i="0" u="none" strike="noStrike" kern="0" cap="none" spc="0" baseline="0" dirty="0">
                  <a:solidFill>
                    <a:srgbClr val="000000"/>
                  </a:solidFill>
                  <a:uFillTx/>
                  <a:latin typeface="Arial"/>
                  <a:ea typeface="Arial"/>
                  <a:cs typeface="Arial"/>
                </a:endParaRPr>
              </a:p>
            </p:txBody>
          </p:sp>
          <p:sp>
            <p:nvSpPr>
              <p:cNvPr id="10" name="Google Shape;138;p15"/>
              <p:cNvSpPr txBox="1"/>
              <p:nvPr/>
            </p:nvSpPr>
            <p:spPr>
              <a:xfrm>
                <a:off x="7453215" y="1635625"/>
                <a:ext cx="3336974" cy="631648"/>
              </a:xfrm>
              <a:prstGeom prst="rect">
                <a:avLst/>
              </a:prstGeom>
              <a:solidFill>
                <a:srgbClr val="FFC000"/>
              </a:solidFill>
              <a:ln cap="flat">
                <a:noFill/>
              </a:ln>
            </p:spPr>
            <p:txBody>
              <a:bodyPr vert="horz" wrap="square" lIns="0" tIns="0" rIns="0" bIns="0" anchor="t" anchorCtr="1" compatLnSpc="1">
                <a:spAutoFit/>
              </a:bodyPr>
              <a:lstStyle/>
              <a:p>
                <a:pPr marL="0" marR="0" lvl="0" indent="0" algn="ctr"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sz="3500" b="1"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民事責任</a:t>
                </a:r>
                <a:endParaRPr lang="en-US" sz="1800" b="1"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endParaRPr>
              </a:p>
            </p:txBody>
          </p:sp>
        </p:grpSp>
        <p:sp>
          <p:nvSpPr>
            <p:cNvPr id="17" name="文字方塊 16">
              <a:extLst>
                <a:ext uri="{FF2B5EF4-FFF2-40B4-BE49-F238E27FC236}">
                  <a16:creationId xmlns:a16="http://schemas.microsoft.com/office/drawing/2014/main" id="{2BD44325-85F9-E67E-96F7-69A59348E778}"/>
                </a:ext>
              </a:extLst>
            </p:cNvPr>
            <p:cNvSpPr txBox="1"/>
            <p:nvPr/>
          </p:nvSpPr>
          <p:spPr>
            <a:xfrm>
              <a:off x="7088945" y="3402857"/>
              <a:ext cx="1869743" cy="584775"/>
            </a:xfrm>
            <a:prstGeom prst="rect">
              <a:avLst/>
            </a:prstGeom>
            <a:solidFill>
              <a:srgbClr val="FFFF99"/>
            </a:solid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行為人</a:t>
              </a:r>
            </a:p>
          </p:txBody>
        </p:sp>
      </p:grpSp>
      <p:grpSp>
        <p:nvGrpSpPr>
          <p:cNvPr id="20" name="群組 19">
            <a:extLst>
              <a:ext uri="{FF2B5EF4-FFF2-40B4-BE49-F238E27FC236}">
                <a16:creationId xmlns:a16="http://schemas.microsoft.com/office/drawing/2014/main" id="{AE1F371F-8DA4-5D3D-9C1C-B0EFAEF486FD}"/>
              </a:ext>
            </a:extLst>
          </p:cNvPr>
          <p:cNvGrpSpPr/>
          <p:nvPr/>
        </p:nvGrpSpPr>
        <p:grpSpPr>
          <a:xfrm>
            <a:off x="5454046" y="2138806"/>
            <a:ext cx="7379909" cy="7767134"/>
            <a:chOff x="10611115" y="2072175"/>
            <a:chExt cx="7463722" cy="7607119"/>
          </a:xfrm>
        </p:grpSpPr>
        <p:sp>
          <p:nvSpPr>
            <p:cNvPr id="11" name="Google Shape;132;p15"/>
            <p:cNvSpPr/>
            <p:nvPr/>
          </p:nvSpPr>
          <p:spPr>
            <a:xfrm>
              <a:off x="10611115" y="2826413"/>
              <a:ext cx="7463722" cy="6852881"/>
            </a:xfrm>
            <a:custGeom>
              <a:avLst/>
              <a:gdLst>
                <a:gd name="f0" fmla="val w"/>
                <a:gd name="f1" fmla="val h"/>
                <a:gd name="f2" fmla="val 0"/>
                <a:gd name="f3" fmla="val 6487160"/>
                <a:gd name="f4" fmla="val 6352540"/>
                <a:gd name="f5" fmla="val 6322060"/>
                <a:gd name="f6" fmla="val 3176270"/>
                <a:gd name="f7" fmla="val 2844800"/>
                <a:gd name="f8" fmla="val 2493010"/>
                <a:gd name="f9" fmla="val 6385560"/>
                <a:gd name="f10" fmla="val 2194560"/>
                <a:gd name="f11" fmla="val 6281420"/>
                <a:gd name="f12" fmla="val 1884680"/>
                <a:gd name="f13" fmla="val 5928360"/>
                <a:gd name="f14" fmla="val 1694180"/>
                <a:gd name="f15" fmla="val 5734050"/>
                <a:gd name="f16" fmla="val 1436370"/>
                <a:gd name="f17" fmla="val 5537200"/>
                <a:gd name="f18" fmla="val 1176020"/>
                <a:gd name="f19" fmla="val 5455920"/>
                <a:gd name="f20" fmla="val 796290"/>
                <a:gd name="f21" fmla="val 5185410"/>
                <a:gd name="f22" fmla="val 607060"/>
                <a:gd name="f23" fmla="val 4917440"/>
                <a:gd name="f24" fmla="val 420370"/>
                <a:gd name="f25" fmla="val 4517390"/>
                <a:gd name="f26" fmla="val 462280"/>
                <a:gd name="f27" fmla="val 4196080"/>
                <a:gd name="f28" fmla="val 360680"/>
                <a:gd name="f29" fmla="val 3884930"/>
                <a:gd name="f30" fmla="val 264160"/>
                <a:gd name="f31" fmla="val 3589020"/>
                <a:gd name="f32" fmla="val 3244850"/>
                <a:gd name="f33" fmla="val 2900680"/>
                <a:gd name="f34" fmla="val 2603500"/>
                <a:gd name="f35" fmla="val 262890"/>
                <a:gd name="f36" fmla="val 2293620"/>
                <a:gd name="f37" fmla="val 1972310"/>
                <a:gd name="f38" fmla="val 461010"/>
                <a:gd name="f39" fmla="val 1570990"/>
                <a:gd name="f40" fmla="val 419100"/>
                <a:gd name="f41" fmla="val 1303020"/>
                <a:gd name="f42" fmla="val 1032510"/>
                <a:gd name="f43" fmla="val 951230"/>
                <a:gd name="f44" fmla="val 754380"/>
                <a:gd name="f45" fmla="val 558800"/>
                <a:gd name="f46" fmla="val 207010"/>
                <a:gd name="f47" fmla="val 101600"/>
                <a:gd name="f48" fmla="val 1270"/>
                <a:gd name="f49" fmla="val 165100"/>
                <a:gd name="f50" fmla="val 3507740"/>
                <a:gd name="f51" fmla="val 3859530"/>
                <a:gd name="f52" fmla="val 4157980"/>
                <a:gd name="f53" fmla="val 205740"/>
                <a:gd name="f54" fmla="val 4467860"/>
                <a:gd name="f55" fmla="val 4658360"/>
                <a:gd name="f56" fmla="val 753110"/>
                <a:gd name="f57" fmla="val 4916170"/>
                <a:gd name="f58" fmla="val 949960"/>
                <a:gd name="f59" fmla="val 5176520"/>
                <a:gd name="f60" fmla="val 1031240"/>
                <a:gd name="f61" fmla="val 5556250"/>
                <a:gd name="f62" fmla="val 1301750"/>
                <a:gd name="f63" fmla="val 5745480"/>
                <a:gd name="f64" fmla="val 1569720"/>
                <a:gd name="f65" fmla="val 5933440"/>
                <a:gd name="f66" fmla="val 1969770"/>
                <a:gd name="f67" fmla="val 5891530"/>
                <a:gd name="f68" fmla="val 2292350"/>
                <a:gd name="f69" fmla="val 5991860"/>
                <a:gd name="f70" fmla="val 6088380"/>
                <a:gd name="f71" fmla="val 2899410"/>
                <a:gd name="f72" fmla="val 3243580"/>
                <a:gd name="f73" fmla="val 3587750"/>
                <a:gd name="f74" fmla="val 6089650"/>
                <a:gd name="f75" fmla="val 4194810"/>
                <a:gd name="f76" fmla="val 4516120"/>
                <a:gd name="f77" fmla="val 5929630"/>
                <a:gd name="f78" fmla="val 3858260"/>
                <a:gd name="f79" fmla="val 3506470"/>
                <a:gd name="f80" fmla="*/ f0 1 6487160"/>
                <a:gd name="f81" fmla="*/ f1 1 6352540"/>
                <a:gd name="f82" fmla="+- f4 0 f2"/>
                <a:gd name="f83" fmla="+- f3 0 f2"/>
                <a:gd name="f84" fmla="*/ f83 1 6487160"/>
                <a:gd name="f85" fmla="*/ f82 1 6352540"/>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6487160" h="6352540">
                  <a:moveTo>
                    <a:pt x="f5" y="f6"/>
                  </a:moveTo>
                  <a:cubicBezTo>
                    <a:pt x="f5" y="f7"/>
                    <a:pt x="f3" y="f8"/>
                    <a:pt x="f9" y="f10"/>
                  </a:cubicBezTo>
                  <a:cubicBezTo>
                    <a:pt x="f11" y="f12"/>
                    <a:pt x="f13" y="f14"/>
                    <a:pt x="f15" y="f16"/>
                  </a:cubicBezTo>
                  <a:cubicBezTo>
                    <a:pt x="f17" y="f18"/>
                    <a:pt x="f19" y="f20"/>
                    <a:pt x="f21" y="f22"/>
                  </a:cubicBezTo>
                  <a:cubicBezTo>
                    <a:pt x="f23" y="f24"/>
                    <a:pt x="f25" y="f26"/>
                    <a:pt x="f27" y="f28"/>
                  </a:cubicBezTo>
                  <a:cubicBezTo>
                    <a:pt x="f29" y="f30"/>
                    <a:pt x="f31" y="f2"/>
                    <a:pt x="f32" y="f2"/>
                  </a:cubicBezTo>
                  <a:cubicBezTo>
                    <a:pt x="f33" y="f2"/>
                    <a:pt x="f34" y="f35"/>
                    <a:pt x="f36" y="f28"/>
                  </a:cubicBezTo>
                  <a:cubicBezTo>
                    <a:pt x="f37" y="f38"/>
                    <a:pt x="f39" y="f40"/>
                    <a:pt x="f41" y="f22"/>
                  </a:cubicBezTo>
                  <a:cubicBezTo>
                    <a:pt x="f42" y="f20"/>
                    <a:pt x="f43" y="f18"/>
                    <a:pt x="f44" y="f16"/>
                  </a:cubicBezTo>
                  <a:cubicBezTo>
                    <a:pt x="f45" y="f14"/>
                    <a:pt x="f46" y="f12"/>
                    <a:pt x="f47" y="f10"/>
                  </a:cubicBezTo>
                  <a:cubicBezTo>
                    <a:pt x="f48" y="f8"/>
                    <a:pt x="f49" y="f7"/>
                    <a:pt x="f49" y="f6"/>
                  </a:cubicBezTo>
                  <a:cubicBezTo>
                    <a:pt x="f49" y="f50"/>
                    <a:pt x="f2" y="f51"/>
                    <a:pt x="f47" y="f52"/>
                  </a:cubicBezTo>
                  <a:cubicBezTo>
                    <a:pt x="f53" y="f54"/>
                    <a:pt x="f45" y="f55"/>
                    <a:pt x="f56" y="f57"/>
                  </a:cubicBezTo>
                  <a:cubicBezTo>
                    <a:pt x="f58" y="f59"/>
                    <a:pt x="f60" y="f61"/>
                    <a:pt x="f62" y="f63"/>
                  </a:cubicBezTo>
                  <a:cubicBezTo>
                    <a:pt x="f64" y="f65"/>
                    <a:pt x="f66" y="f67"/>
                    <a:pt x="f68" y="f69"/>
                  </a:cubicBezTo>
                  <a:cubicBezTo>
                    <a:pt x="f34" y="f70"/>
                    <a:pt x="f71" y="f4"/>
                    <a:pt x="f72" y="f4"/>
                  </a:cubicBezTo>
                  <a:cubicBezTo>
                    <a:pt x="f73" y="f4"/>
                    <a:pt x="f29" y="f74"/>
                    <a:pt x="f75" y="f69"/>
                  </a:cubicBezTo>
                  <a:cubicBezTo>
                    <a:pt x="f76" y="f67"/>
                    <a:pt x="f23" y="f65"/>
                    <a:pt x="f21" y="f63"/>
                  </a:cubicBezTo>
                  <a:cubicBezTo>
                    <a:pt x="f19" y="f61"/>
                    <a:pt x="f17" y="f59"/>
                    <a:pt x="f15" y="f57"/>
                  </a:cubicBezTo>
                  <a:cubicBezTo>
                    <a:pt x="f77" y="f55"/>
                    <a:pt x="f11" y="f54"/>
                    <a:pt x="f9" y="f52"/>
                  </a:cubicBezTo>
                  <a:cubicBezTo>
                    <a:pt x="f3" y="f78"/>
                    <a:pt x="f5" y="f79"/>
                    <a:pt x="f5" y="f6"/>
                  </a:cubicBezTo>
                  <a:close/>
                </a:path>
              </a:pathLst>
            </a:custGeom>
            <a:solidFill>
              <a:srgbClr val="CDDAF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rial"/>
                <a:ea typeface="Arial"/>
                <a:cs typeface="Arial"/>
              </a:endParaRPr>
            </a:p>
          </p:txBody>
        </p:sp>
        <p:grpSp>
          <p:nvGrpSpPr>
            <p:cNvPr id="12" name="Google Shape;136;p15"/>
            <p:cNvGrpSpPr/>
            <p:nvPr/>
          </p:nvGrpSpPr>
          <p:grpSpPr>
            <a:xfrm>
              <a:off x="11500400" y="2072175"/>
              <a:ext cx="6179125" cy="6977616"/>
              <a:chOff x="12101433" y="1886352"/>
              <a:chExt cx="5590097" cy="7602966"/>
            </a:xfrm>
          </p:grpSpPr>
          <p:sp>
            <p:nvSpPr>
              <p:cNvPr id="13" name="Google Shape;137;p15"/>
              <p:cNvSpPr txBox="1"/>
              <p:nvPr/>
            </p:nvSpPr>
            <p:spPr>
              <a:xfrm>
                <a:off x="12101433" y="4056483"/>
                <a:ext cx="5590097" cy="5432835"/>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◆乘機觸摸罪</a:t>
                </a:r>
                <a:r>
                  <a:rPr lang="en-US"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意圖性騷擾，乘人不及抗拒而為親吻、擁抱或觸摸其臀部、胸部或其他身體隱私處之行為者，處</a:t>
                </a:r>
                <a:r>
                  <a:rPr lang="en-US" altLang="zh-TW"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2</a:t>
                </a:r>
                <a:r>
                  <a:rPr lang="zh-TW"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年以下有期徒刑、拘役或併科新臺幣</a:t>
                </a:r>
                <a:r>
                  <a:rPr lang="en-US" altLang="zh-TW"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10</a:t>
                </a:r>
                <a:r>
                  <a:rPr lang="zh-TW"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萬元以下罰金；利用第</a:t>
                </a:r>
                <a:r>
                  <a:rPr lang="en-US" altLang="zh-TW"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2</a:t>
                </a:r>
                <a:r>
                  <a:rPr lang="zh-TW"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條第</a:t>
                </a:r>
                <a:r>
                  <a:rPr lang="en-US" altLang="zh-TW"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2</a:t>
                </a:r>
                <a:r>
                  <a:rPr lang="zh-TW"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項之權勢或機會而犯之者，加重其刑至二分之一。</a:t>
                </a:r>
                <a:endParaRPr lang="en-US" sz="3600" b="0" i="0" u="none" strike="noStrike" kern="0" cap="none" spc="0" baseline="0" dirty="0">
                  <a:solidFill>
                    <a:srgbClr val="191919"/>
                  </a:solidFill>
                  <a:uFillTx/>
                  <a:latin typeface="Arial"/>
                  <a:ea typeface="Arial"/>
                  <a:cs typeface="Arial"/>
                </a:endParaRPr>
              </a:p>
            </p:txBody>
          </p:sp>
          <p:sp>
            <p:nvSpPr>
              <p:cNvPr id="14" name="Google Shape;138;p15"/>
              <p:cNvSpPr txBox="1"/>
              <p:nvPr/>
            </p:nvSpPr>
            <p:spPr>
              <a:xfrm>
                <a:off x="13286914" y="1886352"/>
                <a:ext cx="2899428" cy="689165"/>
              </a:xfrm>
              <a:prstGeom prst="rect">
                <a:avLst/>
              </a:prstGeom>
              <a:solidFill>
                <a:srgbClr val="FFC000"/>
              </a:solidFill>
              <a:ln cap="flat">
                <a:noFill/>
              </a:ln>
            </p:spPr>
            <p:txBody>
              <a:bodyPr vert="horz" wrap="square" lIns="0" tIns="0" rIns="0" bIns="0" anchor="t" anchorCtr="1" compatLnSpc="1">
                <a:spAutoFit/>
              </a:bodyPr>
              <a:lstStyle/>
              <a:p>
                <a:pPr marL="0" marR="0" lvl="0" indent="0" algn="ctr" defTabSz="914400" rtl="0" fontAlgn="auto" hangingPunct="1">
                  <a:lnSpc>
                    <a:spcPct val="130000"/>
                  </a:lnSpc>
                  <a:spcBef>
                    <a:spcPts val="0"/>
                  </a:spcBef>
                  <a:spcAft>
                    <a:spcPts val="1200"/>
                  </a:spcAft>
                  <a:buNone/>
                  <a:tabLst/>
                  <a:defRPr sz="1800" b="0" i="0" u="none" strike="noStrike" kern="0" cap="none" spc="0" baseline="0">
                    <a:solidFill>
                      <a:srgbClr val="000000"/>
                    </a:solidFill>
                    <a:uFillTx/>
                  </a:defRPr>
                </a:pPr>
                <a:r>
                  <a:rPr lang="zh-TW" sz="3500" b="1"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刑事責任</a:t>
                </a:r>
                <a:endParaRPr lang="en-US" sz="1800" b="1"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endParaRPr>
              </a:p>
            </p:txBody>
          </p:sp>
        </p:grpSp>
        <p:sp>
          <p:nvSpPr>
            <p:cNvPr id="18" name="文字方塊 17">
              <a:extLst>
                <a:ext uri="{FF2B5EF4-FFF2-40B4-BE49-F238E27FC236}">
                  <a16:creationId xmlns:a16="http://schemas.microsoft.com/office/drawing/2014/main" id="{4E8AAC80-8215-DBEB-79DC-0F5CE31C6CEB}"/>
                </a:ext>
              </a:extLst>
            </p:cNvPr>
            <p:cNvSpPr txBox="1"/>
            <p:nvPr/>
          </p:nvSpPr>
          <p:spPr>
            <a:xfrm>
              <a:off x="13478392" y="3374784"/>
              <a:ext cx="1869743" cy="584775"/>
            </a:xfrm>
            <a:prstGeom prst="rect">
              <a:avLst/>
            </a:prstGeom>
            <a:solidFill>
              <a:srgbClr val="FFFF99"/>
            </a:solid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行為人</a:t>
              </a:r>
            </a:p>
          </p:txBody>
        </p:sp>
      </p:gr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3"/>
          <p:cNvSpPr txBox="1"/>
          <p:nvPr/>
        </p:nvSpPr>
        <p:spPr>
          <a:xfrm>
            <a:off x="836346" y="2648431"/>
            <a:ext cx="9631487" cy="4494948"/>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0">
              <a:lnSpc>
                <a:spcPct val="115000"/>
              </a:lnSpc>
              <a:spcBef>
                <a:spcPts val="0"/>
              </a:spcBef>
              <a:spcAft>
                <a:spcPts val="0"/>
              </a:spcAft>
              <a:buNone/>
              <a:tabLst/>
              <a:defRPr sz="1800" b="0" i="0" u="none" strike="noStrike" kern="0" cap="none" spc="0" baseline="0">
                <a:solidFill>
                  <a:srgbClr val="000000"/>
                </a:solidFill>
                <a:uFillTx/>
              </a:defRPr>
            </a:pPr>
            <a:r>
              <a:rPr lang="zh-TW" sz="4200" b="0" i="0" u="none" strike="noStrike" kern="1200" cap="none" spc="0" baseline="0" dirty="0">
                <a:solidFill>
                  <a:srgbClr val="00B0F0"/>
                </a:solidFill>
                <a:uFillTx/>
                <a:latin typeface="微軟正黑體" panose="020B0604030504040204" pitchFamily="34" charset="-120"/>
                <a:ea typeface="微軟正黑體" panose="020B0604030504040204" pitchFamily="34" charset="-120"/>
              </a:rPr>
              <a:t>政府機關</a:t>
            </a:r>
            <a:r>
              <a:rPr lang="en-US" sz="4200" b="0" i="0" u="none" strike="noStrike" kern="1200" cap="none" spc="0" baseline="0" dirty="0">
                <a:solidFill>
                  <a:srgbClr val="00B0F0"/>
                </a:solidFill>
                <a:uFillTx/>
                <a:latin typeface="微軟正黑體" panose="020B0604030504040204" pitchFamily="34" charset="-120"/>
                <a:ea typeface="微軟正黑體" panose="020B0604030504040204" pitchFamily="34" charset="-120"/>
              </a:rPr>
              <a:t>(</a:t>
            </a:r>
            <a:r>
              <a:rPr lang="zh-TW" sz="4200" b="0" i="0" u="none" strike="noStrike" kern="1200" cap="none" spc="0" baseline="0" dirty="0">
                <a:solidFill>
                  <a:srgbClr val="00B0F0"/>
                </a:solidFill>
                <a:uFillTx/>
                <a:latin typeface="微軟正黑體" panose="020B0604030504040204" pitchFamily="34" charset="-120"/>
                <a:ea typeface="微軟正黑體" panose="020B0604030504040204" pitchFamily="34" charset="-120"/>
              </a:rPr>
              <a:t>構</a:t>
            </a:r>
            <a:r>
              <a:rPr lang="en-US" sz="4200" b="0" i="0" u="none" strike="noStrike" kern="1200" cap="none" spc="0" baseline="0" dirty="0">
                <a:solidFill>
                  <a:srgbClr val="00B0F0"/>
                </a:solidFill>
                <a:uFillTx/>
                <a:latin typeface="微軟正黑體" panose="020B0604030504040204" pitchFamily="34" charset="-120"/>
                <a:ea typeface="微軟正黑體" panose="020B0604030504040204" pitchFamily="34" charset="-120"/>
              </a:rPr>
              <a:t>)</a:t>
            </a:r>
            <a:r>
              <a:rPr lang="zh-TW" sz="4200" b="0" i="0" u="none" strike="noStrike" kern="1200" cap="none" spc="0" baseline="0" dirty="0">
                <a:solidFill>
                  <a:srgbClr val="00B0F0"/>
                </a:solidFill>
                <a:uFillTx/>
                <a:latin typeface="微軟正黑體" panose="020B0604030504040204" pitchFamily="34" charset="-120"/>
                <a:ea typeface="微軟正黑體" panose="020B0604030504040204" pitchFamily="34" charset="-120"/>
              </a:rPr>
              <a:t>、部隊、學校、警察機關或直轄市、縣</a:t>
            </a:r>
            <a:r>
              <a:rPr lang="en-US" sz="4200" b="0" i="0" u="none" strike="noStrike" kern="1200" cap="none" spc="0" baseline="0" dirty="0">
                <a:solidFill>
                  <a:srgbClr val="00B0F0"/>
                </a:solidFill>
                <a:uFillTx/>
                <a:latin typeface="微軟正黑體" panose="020B0604030504040204" pitchFamily="34" charset="-120"/>
                <a:ea typeface="微軟正黑體" panose="020B0604030504040204" pitchFamily="34" charset="-120"/>
              </a:rPr>
              <a:t>(</a:t>
            </a:r>
            <a:r>
              <a:rPr lang="zh-TW" sz="4200" b="0" i="0" u="none" strike="noStrike" kern="1200" cap="none" spc="0" baseline="0" dirty="0">
                <a:solidFill>
                  <a:srgbClr val="00B0F0"/>
                </a:solidFill>
                <a:uFillTx/>
                <a:latin typeface="微軟正黑體" panose="020B0604030504040204" pitchFamily="34" charset="-120"/>
                <a:ea typeface="微軟正黑體" panose="020B0604030504040204" pitchFamily="34" charset="-120"/>
              </a:rPr>
              <a:t>市</a:t>
            </a:r>
            <a:r>
              <a:rPr lang="en-US" sz="4200" b="0" i="0" u="none" strike="noStrike" kern="1200" cap="none" spc="0" baseline="0" dirty="0">
                <a:solidFill>
                  <a:srgbClr val="00B0F0"/>
                </a:solidFill>
                <a:uFillTx/>
                <a:latin typeface="微軟正黑體" panose="020B0604030504040204" pitchFamily="34" charset="-120"/>
                <a:ea typeface="微軟正黑體" panose="020B0604030504040204" pitchFamily="34" charset="-120"/>
              </a:rPr>
              <a:t>)</a:t>
            </a:r>
            <a:r>
              <a:rPr lang="zh-TW" sz="4200" b="0" i="0" u="none" strike="noStrike" kern="1200" cap="none" spc="0" baseline="0" dirty="0">
                <a:solidFill>
                  <a:srgbClr val="00B0F0"/>
                </a:solidFill>
                <a:uFillTx/>
                <a:latin typeface="微軟正黑體" panose="020B0604030504040204" pitchFamily="34" charset="-120"/>
                <a:ea typeface="微軟正黑體" panose="020B0604030504040204" pitchFamily="34" charset="-120"/>
              </a:rPr>
              <a:t>主管機關</a:t>
            </a:r>
            <a:r>
              <a:rPr lang="zh-TW" sz="42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於性騷擾事件調查過程中，應視被害人身心狀況，主動提供或轉介</a:t>
            </a:r>
            <a:r>
              <a:rPr lang="zh-TW" sz="4200" b="1" i="0" u="none" strike="noStrike" kern="1200" cap="none" spc="0" baseline="0" dirty="0">
                <a:solidFill>
                  <a:srgbClr val="FF0000"/>
                </a:solidFill>
                <a:uFillTx/>
                <a:latin typeface="微軟正黑體" panose="020B0604030504040204" pitchFamily="34" charset="-120"/>
                <a:ea typeface="微軟正黑體" panose="020B0604030504040204" pitchFamily="34" charset="-120"/>
              </a:rPr>
              <a:t>諮詢協談</a:t>
            </a:r>
            <a:r>
              <a:rPr lang="zh-TW" sz="42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a:t>
            </a:r>
            <a:r>
              <a:rPr lang="zh-TW" sz="4200" b="1" i="0" u="none" strike="noStrike" kern="1200" cap="none" spc="0" baseline="0" dirty="0">
                <a:solidFill>
                  <a:srgbClr val="FF0000"/>
                </a:solidFill>
                <a:uFillTx/>
                <a:latin typeface="微軟正黑體" panose="020B0604030504040204" pitchFamily="34" charset="-120"/>
                <a:ea typeface="微軟正黑體" panose="020B0604030504040204" pitchFamily="34" charset="-120"/>
              </a:rPr>
              <a:t>心理輔導</a:t>
            </a:r>
            <a:r>
              <a:rPr lang="zh-TW" sz="42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a:t>
            </a:r>
            <a:r>
              <a:rPr lang="zh-TW" sz="4200" b="1" i="0" u="none" strike="noStrike" kern="1200" cap="none" spc="0" baseline="0" dirty="0">
                <a:solidFill>
                  <a:srgbClr val="FF0000"/>
                </a:solidFill>
                <a:uFillTx/>
                <a:latin typeface="微軟正黑體" panose="020B0604030504040204" pitchFamily="34" charset="-120"/>
                <a:ea typeface="微軟正黑體" panose="020B0604030504040204" pitchFamily="34" charset="-120"/>
              </a:rPr>
              <a:t>法律協助</a:t>
            </a:r>
            <a:r>
              <a:rPr lang="zh-TW" sz="42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a:t>
            </a:r>
            <a:r>
              <a:rPr lang="zh-TW" sz="4200" b="1" i="0" u="none" strike="noStrike" kern="1200" cap="none" spc="0" baseline="0" dirty="0">
                <a:solidFill>
                  <a:srgbClr val="FF0000"/>
                </a:solidFill>
                <a:uFillTx/>
                <a:latin typeface="微軟正黑體" panose="020B0604030504040204" pitchFamily="34" charset="-120"/>
                <a:ea typeface="微軟正黑體" panose="020B0604030504040204" pitchFamily="34" charset="-120"/>
              </a:rPr>
              <a:t>社會福利資源</a:t>
            </a:r>
            <a:r>
              <a:rPr lang="zh-TW" sz="4200" b="0"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及其他必要之服務。</a:t>
            </a:r>
          </a:p>
        </p:txBody>
      </p:sp>
      <p:pic>
        <p:nvPicPr>
          <p:cNvPr id="3" name="圖片 4" descr="拿著紅絲帶的女人"/>
          <p:cNvPicPr>
            <a:picLocks noChangeAspect="1"/>
          </p:cNvPicPr>
          <p:nvPr/>
        </p:nvPicPr>
        <p:blipFill>
          <a:blip r:embed="rId2"/>
          <a:stretch>
            <a:fillRect/>
          </a:stretch>
        </p:blipFill>
        <p:spPr>
          <a:xfrm>
            <a:off x="10629488" y="2738555"/>
            <a:ext cx="7214835" cy="4809890"/>
          </a:xfrm>
          <a:prstGeom prst="rect">
            <a:avLst/>
          </a:prstGeom>
          <a:noFill/>
          <a:ln cap="flat">
            <a:noFill/>
          </a:ln>
        </p:spPr>
      </p:pic>
      <p:sp>
        <p:nvSpPr>
          <p:cNvPr id="4" name="標題 1"/>
          <p:cNvSpPr txBox="1">
            <a:spLocks noGrp="1"/>
          </p:cNvSpPr>
          <p:nvPr>
            <p:ph type="title"/>
          </p:nvPr>
        </p:nvSpPr>
        <p:spPr>
          <a:xfrm>
            <a:off x="3514725" y="0"/>
            <a:ext cx="11106969" cy="1765834"/>
          </a:xfrm>
        </p:spPr>
        <p:txBody>
          <a:bodyPr>
            <a:normAutofit/>
          </a:bodyPr>
          <a:lstStyle/>
          <a:p>
            <a:pPr lvl="0"/>
            <a:r>
              <a:rPr lang="zh-TW" altLang="en-US" sz="6000" b="1" dirty="0">
                <a:latin typeface="微軟正黑體" panose="020B0604030504040204" pitchFamily="34" charset="-120"/>
                <a:ea typeface="微軟正黑體" panose="020B0604030504040204" pitchFamily="34" charset="-120"/>
              </a:rPr>
              <a:t>性騷擾被害人保護扶助</a:t>
            </a:r>
          </a:p>
        </p:txBody>
      </p:sp>
      <p:pic>
        <p:nvPicPr>
          <p:cNvPr id="5" name="圖片 5"/>
          <p:cNvPicPr>
            <a:picLocks noChangeAspect="1"/>
          </p:cNvPicPr>
          <p:nvPr/>
        </p:nvPicPr>
        <p:blipFill>
          <a:blip r:embed="rId3"/>
          <a:stretch>
            <a:fillRect/>
          </a:stretch>
        </p:blipFill>
        <p:spPr>
          <a:xfrm>
            <a:off x="221659" y="8605390"/>
            <a:ext cx="1956989" cy="1505843"/>
          </a:xfrm>
          <a:prstGeom prst="rect">
            <a:avLst/>
          </a:prstGeom>
          <a:noFill/>
          <a:ln cap="flat">
            <a:noFill/>
          </a:ln>
        </p:spPr>
      </p:pic>
      <p:sp>
        <p:nvSpPr>
          <p:cNvPr id="6" name="Google Shape;186;p17"/>
          <p:cNvSpPr/>
          <p:nvPr/>
        </p:nvSpPr>
        <p:spPr>
          <a:xfrm rot="948474">
            <a:off x="9660963" y="6296804"/>
            <a:ext cx="3278800" cy="3092491"/>
          </a:xfrm>
          <a:custGeom>
            <a:avLst/>
            <a:gdLst>
              <a:gd name="f0" fmla="val w"/>
              <a:gd name="f1" fmla="val h"/>
              <a:gd name="f2" fmla="val 0"/>
              <a:gd name="f3" fmla="val 1997151"/>
              <a:gd name="f4" fmla="val 2148756"/>
              <a:gd name="f5" fmla="val 817940"/>
              <a:gd name="f6" fmla="val 669271"/>
              <a:gd name="f7" fmla="val 837934"/>
              <a:gd name="f8" fmla="val 610575"/>
              <a:gd name="f9" fmla="val 852769"/>
              <a:gd name="f10" fmla="val 560910"/>
              <a:gd name="f11" fmla="val 872764"/>
              <a:gd name="f12" fmla="val 513179"/>
              <a:gd name="f13" fmla="val 892114"/>
              <a:gd name="f14" fmla="val 465448"/>
              <a:gd name="f15" fmla="val 917269"/>
              <a:gd name="f16" fmla="val 420297"/>
              <a:gd name="f17" fmla="val 939199"/>
              <a:gd name="f18" fmla="val 373857"/>
              <a:gd name="f19" fmla="val 948229"/>
              <a:gd name="f20" fmla="val 355151"/>
              <a:gd name="f21" fmla="val 952744"/>
              <a:gd name="f22" fmla="val 334511"/>
              <a:gd name="f23" fmla="val 963708"/>
              <a:gd name="f24" fmla="val 317741"/>
              <a:gd name="f25" fmla="val 1008213"/>
              <a:gd name="f26" fmla="val 250660"/>
              <a:gd name="f27" fmla="val 1061748"/>
              <a:gd name="f28" fmla="val 191319"/>
              <a:gd name="f29" fmla="val 1129472"/>
              <a:gd name="f30" fmla="val 147458"/>
              <a:gd name="f31" fmla="val 1193327"/>
              <a:gd name="f32" fmla="val 106177"/>
              <a:gd name="f33" fmla="val 1258471"/>
              <a:gd name="f34" fmla="val 64897"/>
              <a:gd name="f35" fmla="val 1329421"/>
              <a:gd name="f36" fmla="val 37806"/>
              <a:gd name="f37" fmla="val 1390050"/>
              <a:gd name="f38" fmla="val 14586"/>
              <a:gd name="f39" fmla="val 1458420"/>
              <a:gd name="f40" fmla="val 5556"/>
              <a:gd name="f41" fmla="val 1524209"/>
              <a:gd name="f42" fmla="val 1041"/>
              <a:gd name="f43" fmla="val 1682233"/>
              <a:gd name="f44" fmla="+- 0 0 9925"/>
              <a:gd name="f45" fmla="val 1804782"/>
              <a:gd name="f46" fmla="val 66832"/>
              <a:gd name="f47" fmla="val 1902176"/>
              <a:gd name="f48" fmla="val 180998"/>
              <a:gd name="f49" fmla="val 1936361"/>
              <a:gd name="f50" fmla="val 221634"/>
              <a:gd name="f51" fmla="val 1956355"/>
              <a:gd name="f52" fmla="val 279040"/>
              <a:gd name="f53" fmla="val 1969255"/>
              <a:gd name="f54" fmla="val 332576"/>
              <a:gd name="f55" fmla="val 2004085"/>
              <a:gd name="f56" fmla="val 478993"/>
              <a:gd name="f57" fmla="val 2005375"/>
              <a:gd name="f58" fmla="val 627991"/>
              <a:gd name="f59" fmla="val 1978285"/>
              <a:gd name="f60" fmla="val 776343"/>
              <a:gd name="f61" fmla="val 1953131"/>
              <a:gd name="f62" fmla="val 916955"/>
              <a:gd name="f63" fmla="val 1930556"/>
              <a:gd name="f64" fmla="val 1058857"/>
              <a:gd name="f65" fmla="val 1878956"/>
              <a:gd name="f66" fmla="val 1193665"/>
              <a:gd name="f67" fmla="val 1836387"/>
              <a:gd name="f68" fmla="val 1304606"/>
              <a:gd name="f69" fmla="val 1793172"/>
              <a:gd name="f70" fmla="val 1415548"/>
              <a:gd name="f71" fmla="val 1732542"/>
              <a:gd name="f72" fmla="val 1518750"/>
              <a:gd name="f73" fmla="val 1671913"/>
              <a:gd name="f74" fmla="val 1621951"/>
              <a:gd name="f75" fmla="val 1613863"/>
              <a:gd name="f76" fmla="val 1727733"/>
              <a:gd name="f77" fmla="val 1559039"/>
              <a:gd name="f78" fmla="val 1834160"/>
              <a:gd name="f79" fmla="val 1535174"/>
              <a:gd name="f80" fmla="val 1879955"/>
              <a:gd name="f81" fmla="val 1517759"/>
              <a:gd name="f82" fmla="val 1927686"/>
              <a:gd name="f83" fmla="val 1476479"/>
              <a:gd name="f84" fmla="val 1964452"/>
              <a:gd name="f85" fmla="val 1980577"/>
              <a:gd name="f86" fmla="val 1454550"/>
              <a:gd name="f87" fmla="val 2014118"/>
              <a:gd name="f88" fmla="val 1444875"/>
              <a:gd name="f89" fmla="val 2039918"/>
              <a:gd name="f90" fmla="val 1413915"/>
              <a:gd name="f91" fmla="val 2124414"/>
              <a:gd name="f92" fmla="val 1332646"/>
              <a:gd name="f93" fmla="val 2164405"/>
              <a:gd name="f94" fmla="val 1241056"/>
              <a:gd name="f95" fmla="val 2143120"/>
              <a:gd name="f96" fmla="val 1083033"/>
              <a:gd name="f97" fmla="val 2106354"/>
              <a:gd name="f98" fmla="val 930169"/>
              <a:gd name="f99" fmla="val 2055398"/>
              <a:gd name="f100" fmla="val 794075"/>
              <a:gd name="f101" fmla="val 1961872"/>
              <a:gd name="f102" fmla="val 736025"/>
              <a:gd name="f103" fmla="val 1921881"/>
              <a:gd name="f104" fmla="val 675396"/>
              <a:gd name="f105" fmla="val 1885116"/>
              <a:gd name="f106" fmla="val 616701"/>
              <a:gd name="f107" fmla="val 1845770"/>
              <a:gd name="f108" fmla="val 514147"/>
              <a:gd name="f109" fmla="val 1776754"/>
              <a:gd name="f110" fmla="val 427073"/>
              <a:gd name="f111" fmla="val 1690967"/>
              <a:gd name="f112" fmla="val 349028"/>
              <a:gd name="f113" fmla="val 1594216"/>
              <a:gd name="f114" fmla="val 308394"/>
              <a:gd name="f115" fmla="val 1543905"/>
              <a:gd name="f116" fmla="val 263889"/>
              <a:gd name="f117" fmla="val 1496174"/>
              <a:gd name="f118" fmla="val 231639"/>
              <a:gd name="f119" fmla="val 1438768"/>
              <a:gd name="f120" fmla="val 197455"/>
              <a:gd name="f121" fmla="val 1377492"/>
              <a:gd name="f122" fmla="val 156175"/>
              <a:gd name="f123" fmla="val 1319442"/>
              <a:gd name="f124" fmla="val 124570"/>
              <a:gd name="f125" fmla="val 1256231"/>
              <a:gd name="f126" fmla="val 39431"/>
              <a:gd name="f127" fmla="val 1087883"/>
              <a:gd name="f128" fmla="+- 0 0 8944"/>
              <a:gd name="f129" fmla="val 909860"/>
              <a:gd name="f130" fmla="val 1376"/>
              <a:gd name="f131" fmla="val 719582"/>
              <a:gd name="f132" fmla="val 3311"/>
              <a:gd name="f133" fmla="val 682171"/>
              <a:gd name="f134" fmla="val 645406"/>
              <a:gd name="f135" fmla="val 607995"/>
              <a:gd name="f136" fmla="val 7181"/>
              <a:gd name="f137" fmla="val 511889"/>
              <a:gd name="f138" fmla="val 52331"/>
              <a:gd name="f139" fmla="val 437713"/>
              <a:gd name="f140" fmla="val 127150"/>
              <a:gd name="f141" fmla="val 380952"/>
              <a:gd name="f142" fmla="val 138115"/>
              <a:gd name="f143" fmla="val 372567"/>
              <a:gd name="f144" fmla="val 154240"/>
              <a:gd name="f145" fmla="val 368696"/>
              <a:gd name="f146" fmla="val 168430"/>
              <a:gd name="f147" fmla="val 365471"/>
              <a:gd name="f148" fmla="val 236154"/>
              <a:gd name="f149" fmla="val 348701"/>
              <a:gd name="f150" fmla="val 303234"/>
              <a:gd name="f151" fmla="val 346766"/>
              <a:gd name="f152" fmla="val 369668"/>
              <a:gd name="f153" fmla="val 371921"/>
              <a:gd name="f154" fmla="val 396758"/>
              <a:gd name="f155" fmla="val 382242"/>
              <a:gd name="f156" fmla="val 385467"/>
              <a:gd name="f157" fmla="val 454808"/>
              <a:gd name="f158" fmla="val 393207"/>
              <a:gd name="f159" fmla="val 565102"/>
              <a:gd name="f160" fmla="val 423522"/>
              <a:gd name="f161" fmla="val 647016"/>
              <a:gd name="f162" fmla="val 495763"/>
              <a:gd name="f163" fmla="val 725060"/>
              <a:gd name="f164" fmla="val 574455"/>
              <a:gd name="f165" fmla="val 754085"/>
              <a:gd name="f166" fmla="val 604125"/>
              <a:gd name="f167" fmla="val 782465"/>
              <a:gd name="f168" fmla="val 633151"/>
              <a:gd name="f169" fmla="val 912109"/>
              <a:gd name="f170" fmla="val 746027"/>
              <a:gd name="f171" fmla="val 928234"/>
              <a:gd name="f172" fmla="val 791823"/>
              <a:gd name="f173" fmla="val 944359"/>
              <a:gd name="f174" fmla="val 823429"/>
              <a:gd name="f175" fmla="val 950164"/>
              <a:gd name="f176" fmla="val 856969"/>
              <a:gd name="f177" fmla="val 956614"/>
              <a:gd name="f178" fmla="val 894380"/>
              <a:gd name="f179" fmla="val 934039"/>
              <a:gd name="f180" fmla="val 912440"/>
              <a:gd name="f181" fmla="val 896629"/>
              <a:gd name="f182" fmla="val 906635"/>
              <a:gd name="f183" fmla="val 857284"/>
              <a:gd name="f184" fmla="val 900830"/>
              <a:gd name="f185" fmla="val 822455"/>
              <a:gd name="f186" fmla="val 885350"/>
              <a:gd name="f187" fmla="val 811490"/>
              <a:gd name="f188" fmla="val 844714"/>
              <a:gd name="f189" fmla="val 802460"/>
              <a:gd name="f190" fmla="val 809883"/>
              <a:gd name="f191" fmla="val 781175"/>
              <a:gd name="f192" fmla="val 785373"/>
              <a:gd name="f193" fmla="val 758600"/>
              <a:gd name="f194" fmla="val 760863"/>
              <a:gd name="f195" fmla="val 734090"/>
              <a:gd name="f196" fmla="val 733127"/>
              <a:gd name="f197" fmla="val 708936"/>
              <a:gd name="f198" fmla="val 705392"/>
              <a:gd name="f199" fmla="val 683136"/>
              <a:gd name="f200" fmla="val 678301"/>
              <a:gd name="f201" fmla="val 610251"/>
              <a:gd name="f202" fmla="val 598320"/>
              <a:gd name="f203" fmla="val 534142"/>
              <a:gd name="f204" fmla="val 525434"/>
              <a:gd name="f205" fmla="val 425138"/>
              <a:gd name="f206" fmla="val 490603"/>
              <a:gd name="f207" fmla="val 342578"/>
              <a:gd name="f208" fmla="val 464158"/>
              <a:gd name="f209" fmla="val 261954"/>
              <a:gd name="f210" fmla="val 462868"/>
              <a:gd name="f211" fmla="val 179395"/>
              <a:gd name="f212" fmla="val 477703"/>
              <a:gd name="f213" fmla="val 169720"/>
              <a:gd name="f214" fmla="val 479638"/>
              <a:gd name="f215" fmla="val 156820"/>
              <a:gd name="f216" fmla="val 486733"/>
              <a:gd name="f217" fmla="val 152950"/>
              <a:gd name="f218" fmla="val 495118"/>
              <a:gd name="f219" fmla="val 134245"/>
              <a:gd name="f220" fmla="val 537044"/>
              <a:gd name="f221" fmla="val 108445"/>
              <a:gd name="f222" fmla="val 579615"/>
              <a:gd name="f223" fmla="val 102640"/>
              <a:gd name="f224" fmla="val 624120"/>
              <a:gd name="f225" fmla="val 94900"/>
              <a:gd name="f226" fmla="val 686042"/>
              <a:gd name="f227" fmla="val 98125"/>
              <a:gd name="f228" fmla="val 749897"/>
              <a:gd name="f229" fmla="val 103930"/>
              <a:gd name="f230" fmla="val 812463"/>
              <a:gd name="f231" fmla="val 111025"/>
              <a:gd name="f232" fmla="val 885995"/>
              <a:gd name="f233" fmla="val 119410"/>
              <a:gd name="f234" fmla="val 961461"/>
              <a:gd name="f235" fmla="val 140695"/>
              <a:gd name="f236" fmla="val 1031767"/>
              <a:gd name="f237" fmla="val 161335"/>
              <a:gd name="f238" fmla="val 1102718"/>
              <a:gd name="f239" fmla="val 1169154"/>
              <a:gd name="f240" fmla="val 229059"/>
              <a:gd name="f241" fmla="val 1236235"/>
              <a:gd name="f242" fmla="val 304524"/>
              <a:gd name="f243" fmla="val 1396843"/>
              <a:gd name="f244" fmla="val 412238"/>
              <a:gd name="f245" fmla="val 1533585"/>
              <a:gd name="f246" fmla="val 542527"/>
              <a:gd name="f247" fmla="val 1652267"/>
              <a:gd name="f248" fmla="val 622506"/>
              <a:gd name="f249" fmla="val 1725153"/>
              <a:gd name="f250" fmla="val 1789654"/>
              <a:gd name="f251" fmla="val 803750"/>
              <a:gd name="f252" fmla="val 1841255"/>
              <a:gd name="f253" fmla="val 859219"/>
              <a:gd name="f254" fmla="val 1871570"/>
              <a:gd name="f255" fmla="val 913399"/>
              <a:gd name="f256" fmla="val 1904466"/>
              <a:gd name="f257" fmla="val 970803"/>
              <a:gd name="f258" fmla="val 1929621"/>
              <a:gd name="f259" fmla="val 1021758"/>
              <a:gd name="f260" fmla="val 1951552"/>
              <a:gd name="f261" fmla="val 1076583"/>
              <a:gd name="f262" fmla="val 1963807"/>
              <a:gd name="f263" fmla="val 1981222"/>
              <a:gd name="f264" fmla="val 1176557"/>
              <a:gd name="f265" fmla="val 1996702"/>
              <a:gd name="f266" fmla="val 1224286"/>
              <a:gd name="f267" fmla="val 1998637"/>
              <a:gd name="f268" fmla="val 1268791"/>
              <a:gd name="f269" fmla="val 1993477"/>
              <a:gd name="f270" fmla="val 1292656"/>
              <a:gd name="f271" fmla="val 1962517"/>
              <a:gd name="f272" fmla="val 1308781"/>
              <a:gd name="f273" fmla="val 1926396"/>
              <a:gd name="f274" fmla="val 1336516"/>
              <a:gd name="f275" fmla="val 1908336"/>
              <a:gd name="f276" fmla="val 1373925"/>
              <a:gd name="f277" fmla="val 1884471"/>
              <a:gd name="f278" fmla="val 1356510"/>
              <a:gd name="f279" fmla="val 1842545"/>
              <a:gd name="f280" fmla="val 1380375"/>
              <a:gd name="f281" fmla="val 1816099"/>
              <a:gd name="f282" fmla="val 1397790"/>
              <a:gd name="f283" fmla="val 1797394"/>
              <a:gd name="f284" fmla="val 1409400"/>
              <a:gd name="f285" fmla="val 1772884"/>
              <a:gd name="f286" fmla="val 1423590"/>
              <a:gd name="f287" fmla="val 1750953"/>
              <a:gd name="f288" fmla="val 1426815"/>
              <a:gd name="f289" fmla="val 1746438"/>
              <a:gd name="f290" fmla="val 1430040"/>
              <a:gd name="f291" fmla="val 1741923"/>
              <a:gd name="f292" fmla="val 1432620"/>
              <a:gd name="f293" fmla="val 1737408"/>
              <a:gd name="f294" fmla="val 1502279"/>
              <a:gd name="f295" fmla="val 1607761"/>
              <a:gd name="f296" fmla="val 1572584"/>
              <a:gd name="f297" fmla="val 1478759"/>
              <a:gd name="f298" fmla="val 1640308"/>
              <a:gd name="f299" fmla="val 1349112"/>
              <a:gd name="f300" fmla="val 1735122"/>
              <a:gd name="f301" fmla="val 1167219"/>
              <a:gd name="f302" fmla="val 1808652"/>
              <a:gd name="f303" fmla="val 976941"/>
              <a:gd name="f304" fmla="val 1853156"/>
              <a:gd name="f305" fmla="val 1880246"/>
              <a:gd name="f306" fmla="val 652501"/>
              <a:gd name="f307" fmla="val 1903466"/>
              <a:gd name="f308" fmla="val 528659"/>
              <a:gd name="f309" fmla="val 400302"/>
              <a:gd name="f310" fmla="val 1864766"/>
              <a:gd name="f311" fmla="val 313871"/>
              <a:gd name="f312" fmla="val 1832517"/>
              <a:gd name="f313" fmla="val 240339"/>
              <a:gd name="f314" fmla="val 1757697"/>
              <a:gd name="f315" fmla="val 190029"/>
              <a:gd name="f316" fmla="val 1703518"/>
              <a:gd name="f317" fmla="val 153908"/>
              <a:gd name="f318" fmla="val 1640953"/>
              <a:gd name="f319" fmla="val 140363"/>
              <a:gd name="f320" fmla="val 1577744"/>
              <a:gd name="f321" fmla="val 137138"/>
              <a:gd name="f322" fmla="val 1528079"/>
              <a:gd name="f323" fmla="val 134558"/>
              <a:gd name="f324" fmla="val 1473899"/>
              <a:gd name="f325" fmla="val 130043"/>
              <a:gd name="f326" fmla="val 1428750"/>
              <a:gd name="f327" fmla="val 145523"/>
              <a:gd name="f328" fmla="val 1302976"/>
              <a:gd name="f329" fmla="val 188739"/>
              <a:gd name="f330" fmla="val 1190747"/>
              <a:gd name="f331" fmla="val 257755"/>
              <a:gd name="f332" fmla="val 1099157"/>
              <a:gd name="f333" fmla="val 356441"/>
              <a:gd name="f334" fmla="val 1074003"/>
              <a:gd name="f335" fmla="val 383532"/>
              <a:gd name="f336" fmla="val 1046268"/>
              <a:gd name="f337" fmla="val 411267"/>
              <a:gd name="f338" fmla="val 1031433"/>
              <a:gd name="f339" fmla="val 444163"/>
              <a:gd name="f340" fmla="val 988218"/>
              <a:gd name="f341" fmla="val 547364"/>
              <a:gd name="f342" fmla="val 948874"/>
              <a:gd name="f343" fmla="val 653791"/>
              <a:gd name="f344" fmla="*/ f0 1 1997151"/>
              <a:gd name="f345" fmla="*/ f1 1 2148756"/>
              <a:gd name="f346" fmla="+- f4 0 f2"/>
              <a:gd name="f347" fmla="+- f3 0 f2"/>
              <a:gd name="f348" fmla="*/ f347 1 1997151"/>
              <a:gd name="f349" fmla="*/ f346 1 2148756"/>
              <a:gd name="f350" fmla="*/ f2 1 f348"/>
              <a:gd name="f351" fmla="*/ f3 1 f348"/>
              <a:gd name="f352" fmla="*/ f2 1 f349"/>
              <a:gd name="f353" fmla="*/ f4 1 f349"/>
              <a:gd name="f354" fmla="*/ f350 f344 1"/>
              <a:gd name="f355" fmla="*/ f351 f344 1"/>
              <a:gd name="f356" fmla="*/ f353 f345 1"/>
              <a:gd name="f357" fmla="*/ f352 f345 1"/>
            </a:gdLst>
            <a:ahLst/>
            <a:cxnLst>
              <a:cxn ang="3cd4">
                <a:pos x="hc" y="t"/>
              </a:cxn>
              <a:cxn ang="0">
                <a:pos x="r" y="vc"/>
              </a:cxn>
              <a:cxn ang="cd4">
                <a:pos x="hc" y="b"/>
              </a:cxn>
              <a:cxn ang="cd2">
                <a:pos x="l" y="vc"/>
              </a:cxn>
            </a:cxnLst>
            <a:rect l="f354" t="f357" r="f355" b="f356"/>
            <a:pathLst>
              <a:path w="1997151" h="2148756">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6"/>
                  <a:pt x="f77" y="f78"/>
                </a:cubicBezTo>
                <a:cubicBezTo>
                  <a:pt x="f79" y="f80"/>
                  <a:pt x="f81" y="f82"/>
                  <a:pt x="f83" y="f84"/>
                </a:cubicBezTo>
                <a:cubicBezTo>
                  <a:pt x="f39"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124" y="f125"/>
                </a:cubicBezTo>
                <a:cubicBezTo>
                  <a:pt x="f126" y="f127"/>
                  <a:pt x="f128" y="f129"/>
                  <a:pt x="f130" y="f131"/>
                </a:cubicBezTo>
                <a:cubicBezTo>
                  <a:pt x="f132" y="f133"/>
                  <a:pt x="f130" y="f134"/>
                  <a:pt x="f132" y="f135"/>
                </a:cubicBezTo>
                <a:cubicBezTo>
                  <a:pt x="f136" y="f137"/>
                  <a:pt x="f138" y="f139"/>
                  <a:pt x="f140" y="f141"/>
                </a:cubicBezTo>
                <a:cubicBezTo>
                  <a:pt x="f142" y="f143"/>
                  <a:pt x="f144" y="f145"/>
                  <a:pt x="f146" y="f147"/>
                </a:cubicBezTo>
                <a:cubicBezTo>
                  <a:pt x="f148" y="f149"/>
                  <a:pt x="f150" y="f151"/>
                  <a:pt x="f152" y="f153"/>
                </a:cubicBezTo>
                <a:cubicBezTo>
                  <a:pt x="f154" y="f155"/>
                  <a:pt x="f110" y="f156"/>
                  <a:pt x="f157" y="f158"/>
                </a:cubicBezTo>
                <a:cubicBezTo>
                  <a:pt x="f159" y="f160"/>
                  <a:pt x="f161" y="f162"/>
                  <a:pt x="f163" y="f164"/>
                </a:cubicBezTo>
                <a:cubicBezTo>
                  <a:pt x="f165" y="f166"/>
                  <a:pt x="f167" y="f168"/>
                  <a:pt x="f5" y="f6"/>
                </a:cubicBezTo>
                <a:close/>
                <a:moveTo>
                  <a:pt x="f169" y="f170"/>
                </a:moveTo>
                <a:cubicBezTo>
                  <a:pt x="f171" y="f172"/>
                  <a:pt x="f173" y="f174"/>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215" y="f216"/>
                  <a:pt x="f217" y="f218"/>
                </a:cubicBezTo>
                <a:cubicBezTo>
                  <a:pt x="f219" y="f220"/>
                  <a:pt x="f221" y="f222"/>
                  <a:pt x="f223" y="f224"/>
                </a:cubicBezTo>
                <a:cubicBezTo>
                  <a:pt x="f225" y="f226"/>
                  <a:pt x="f227" y="f228"/>
                  <a:pt x="f229" y="f230"/>
                </a:cubicBezTo>
                <a:cubicBezTo>
                  <a:pt x="f231" y="f232"/>
                  <a:pt x="f233" y="f234"/>
                  <a:pt x="f235" y="f236"/>
                </a:cubicBezTo>
                <a:cubicBezTo>
                  <a:pt x="f237" y="f238"/>
                  <a:pt x="f120" y="f239"/>
                  <a:pt x="f240" y="f241"/>
                </a:cubicBezTo>
                <a:cubicBezTo>
                  <a:pt x="f242" y="f243"/>
                  <a:pt x="f244" y="f245"/>
                  <a:pt x="f246" y="f247"/>
                </a:cubicBezTo>
                <a:cubicBezTo>
                  <a:pt x="f248" y="f249"/>
                  <a:pt x="f197" y="f250"/>
                  <a:pt x="f251" y="f252"/>
                </a:cubicBezTo>
                <a:cubicBezTo>
                  <a:pt x="f253" y="f254"/>
                  <a:pt x="f255" y="f256"/>
                  <a:pt x="f257" y="f258"/>
                </a:cubicBezTo>
                <a:cubicBezTo>
                  <a:pt x="f259" y="f260"/>
                  <a:pt x="f261" y="f262"/>
                  <a:pt x="f29" y="f263"/>
                </a:cubicBezTo>
                <a:cubicBezTo>
                  <a:pt x="f264" y="f265"/>
                  <a:pt x="f266" y="f267"/>
                  <a:pt x="f268" y="f269"/>
                </a:cubicBezTo>
                <a:cubicBezTo>
                  <a:pt x="f270" y="f271"/>
                  <a:pt x="f272" y="f273"/>
                  <a:pt x="f274" y="f275"/>
                </a:cubicBezTo>
                <a:cubicBezTo>
                  <a:pt x="f276" y="f277"/>
                  <a:pt x="f278" y="f279"/>
                  <a:pt x="f280" y="f281"/>
                </a:cubicBezTo>
                <a:cubicBezTo>
                  <a:pt x="f282" y="f283"/>
                  <a:pt x="f284" y="f285"/>
                  <a:pt x="f286" y="f287"/>
                </a:cubicBezTo>
                <a:cubicBezTo>
                  <a:pt x="f288" y="f289"/>
                  <a:pt x="f290" y="f291"/>
                  <a:pt x="f292" y="f293"/>
                </a:cubicBezTo>
                <a:cubicBezTo>
                  <a:pt x="f294" y="f295"/>
                  <a:pt x="f296" y="f297"/>
                  <a:pt x="f298" y="f299"/>
                </a:cubicBezTo>
                <a:cubicBezTo>
                  <a:pt x="f300" y="f301"/>
                  <a:pt x="f302" y="f303"/>
                  <a:pt x="f304" y="f60"/>
                </a:cubicBezTo>
                <a:cubicBezTo>
                  <a:pt x="f305" y="f306"/>
                  <a:pt x="f307" y="f308"/>
                  <a:pt x="f305" y="f309"/>
                </a:cubicBezTo>
                <a:cubicBezTo>
                  <a:pt x="f310" y="f311"/>
                  <a:pt x="f312" y="f313"/>
                  <a:pt x="f314" y="f315"/>
                </a:cubicBezTo>
                <a:cubicBezTo>
                  <a:pt x="f316" y="f317"/>
                  <a:pt x="f318" y="f319"/>
                  <a:pt x="f320" y="f321"/>
                </a:cubicBezTo>
                <a:cubicBezTo>
                  <a:pt x="f322" y="f323"/>
                  <a:pt x="f324" y="f325"/>
                  <a:pt x="f326" y="f327"/>
                </a:cubicBezTo>
                <a:cubicBezTo>
                  <a:pt x="f328" y="f329"/>
                  <a:pt x="f330" y="f331"/>
                  <a:pt x="f332" y="f333"/>
                </a:cubicBezTo>
                <a:cubicBezTo>
                  <a:pt x="f334" y="f335"/>
                  <a:pt x="f336" y="f337"/>
                  <a:pt x="f338" y="f339"/>
                </a:cubicBezTo>
                <a:cubicBezTo>
                  <a:pt x="f340" y="f341"/>
                  <a:pt x="f342" y="f343"/>
                  <a:pt x="f169" y="f170"/>
                </a:cubicBezTo>
                <a:close/>
              </a:path>
            </a:pathLst>
          </a:custGeom>
          <a:solidFill>
            <a:srgbClr val="FF9999"/>
          </a:solidFill>
          <a:ln cap="flat">
            <a:noFill/>
            <a:prstDash val="solid"/>
          </a:ln>
        </p:spPr>
        <p:txBody>
          <a:bodyPr vert="horz" wrap="square" lIns="91421" tIns="45701" rIns="91421" bIns="4570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a:xfrm>
            <a:off x="412116" y="257682"/>
            <a:ext cx="17463768" cy="1881853"/>
          </a:xfrm>
        </p:spPr>
        <p:txBody>
          <a:bodyPr>
            <a:noAutofit/>
          </a:bodyPr>
          <a:lstStyle/>
          <a:p>
            <a:pPr lvl="0">
              <a:lnSpc>
                <a:spcPct val="150000"/>
              </a:lnSpc>
            </a:pPr>
            <a:r>
              <a:rPr lang="zh-TW" altLang="en-US" sz="6000" b="1" dirty="0">
                <a:latin typeface="微軟正黑體" panose="020B0604030504040204" pitchFamily="34" charset="-120"/>
                <a:ea typeface="微軟正黑體" panose="020B0604030504040204" pitchFamily="34" charset="-120"/>
              </a:rPr>
              <a:t>臺中市性騷擾個案服務與防治宣導方案</a:t>
            </a:r>
            <a:br>
              <a:rPr lang="en-US" sz="6000" b="1" dirty="0">
                <a:latin typeface="微軟正黑體" panose="020B0604030504040204" pitchFamily="34" charset="-120"/>
                <a:ea typeface="微軟正黑體" panose="020B0604030504040204" pitchFamily="34" charset="-120"/>
              </a:rPr>
            </a:br>
            <a:r>
              <a:rPr lang="zh-TW" altLang="en-US" sz="4000" b="1" dirty="0">
                <a:solidFill>
                  <a:srgbClr val="FF0000"/>
                </a:solidFill>
                <a:latin typeface="微軟正黑體" panose="020B0604030504040204" pitchFamily="34" charset="-120"/>
                <a:ea typeface="微軟正黑體" panose="020B0604030504040204" pitchFamily="34" charset="-120"/>
              </a:rPr>
              <a:t>財團法人勵馨社會福利事業基金會承辦</a:t>
            </a:r>
            <a:r>
              <a:rPr lang="en-US" sz="4000" b="1" dirty="0">
                <a:solidFill>
                  <a:srgbClr val="FF0000"/>
                </a:solidFill>
                <a:latin typeface="微軟正黑體" panose="020B0604030504040204" pitchFamily="34" charset="-120"/>
                <a:ea typeface="微軟正黑體" panose="020B0604030504040204" pitchFamily="34" charset="-120"/>
              </a:rPr>
              <a:t>(</a:t>
            </a:r>
            <a:r>
              <a:rPr lang="zh-TW" altLang="en-US" sz="4000" b="1" dirty="0">
                <a:solidFill>
                  <a:srgbClr val="FF0000"/>
                </a:solidFill>
                <a:latin typeface="微軟正黑體" panose="020B0604030504040204" pitchFamily="34" charset="-120"/>
                <a:ea typeface="微軟正黑體" panose="020B0604030504040204" pitchFamily="34" charset="-120"/>
              </a:rPr>
              <a:t>性騷擾諮詢專線電話</a:t>
            </a:r>
            <a:r>
              <a:rPr lang="en-US" sz="4000" b="1" dirty="0">
                <a:solidFill>
                  <a:srgbClr val="FF0000"/>
                </a:solidFill>
                <a:latin typeface="微軟正黑體" panose="020B0604030504040204" pitchFamily="34" charset="-120"/>
                <a:ea typeface="微軟正黑體" panose="020B0604030504040204" pitchFamily="34" charset="-120"/>
              </a:rPr>
              <a:t>04-22239595)</a:t>
            </a:r>
          </a:p>
        </p:txBody>
      </p:sp>
      <p:sp>
        <p:nvSpPr>
          <p:cNvPr id="3" name="직사각형 22"/>
          <p:cNvSpPr/>
          <p:nvPr/>
        </p:nvSpPr>
        <p:spPr>
          <a:xfrm>
            <a:off x="623437" y="2682886"/>
            <a:ext cx="5286044" cy="1213600"/>
          </a:xfrm>
          <a:prstGeom prst="rect">
            <a:avLst/>
          </a:prstGeom>
          <a:solidFill>
            <a:srgbClr val="DFD3D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服務對象</a:t>
            </a:r>
          </a:p>
        </p:txBody>
      </p:sp>
      <p:sp>
        <p:nvSpPr>
          <p:cNvPr id="4" name="직사각형 24"/>
          <p:cNvSpPr/>
          <p:nvPr/>
        </p:nvSpPr>
        <p:spPr>
          <a:xfrm>
            <a:off x="623437" y="3896486"/>
            <a:ext cx="5286044" cy="4360409"/>
          </a:xfrm>
          <a:prstGeom prst="rect">
            <a:avLst/>
          </a:prstGeom>
          <a:solidFill>
            <a:srgbClr val="E7E7E7"/>
          </a:solidFill>
          <a:ln cap="flat">
            <a:noFill/>
            <a:prstDash val="solid"/>
          </a:ln>
        </p:spPr>
        <p:txBody>
          <a:bodyPr vert="horz" wrap="square" lIns="91440" tIns="45720" rIns="91440" bIns="45720" anchor="ctr" anchorCtr="0" compatLnSpc="1">
            <a:noAutofit/>
          </a:bodyPr>
          <a:lstStyle/>
          <a:p>
            <a:pPr lvl="0" algn="ju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a:t>
            </a:r>
            <a:r>
              <a:rPr lang="en-US" alt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設籍或居住臺中市遭受性騷擾之當事人。</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2</a:t>
            </a:r>
            <a:r>
              <a:rPr lang="en-US" alt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alt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性騷擾申訴調查人員、場所主人及民眾</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5" name="직사각형 22"/>
          <p:cNvSpPr/>
          <p:nvPr/>
        </p:nvSpPr>
        <p:spPr>
          <a:xfrm>
            <a:off x="6086749" y="2682886"/>
            <a:ext cx="5155231" cy="1213600"/>
          </a:xfrm>
          <a:prstGeom prst="rect">
            <a:avLst/>
          </a:prstGeom>
          <a:solidFill>
            <a:srgbClr val="6D8CA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服務目的</a:t>
            </a:r>
          </a:p>
        </p:txBody>
      </p:sp>
      <p:sp>
        <p:nvSpPr>
          <p:cNvPr id="6" name="직사각형 24"/>
          <p:cNvSpPr/>
          <p:nvPr/>
        </p:nvSpPr>
        <p:spPr>
          <a:xfrm>
            <a:off x="6086749" y="3896487"/>
            <a:ext cx="5155231" cy="4360408"/>
          </a:xfrm>
          <a:prstGeom prst="rect">
            <a:avLst/>
          </a:prstGeom>
          <a:solidFill>
            <a:srgbClr val="E7E7E7"/>
          </a:solidFill>
          <a:ln cap="flat">
            <a:noFill/>
            <a:prstDash val="solid"/>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a:t>
            </a:r>
            <a:r>
              <a:rPr lang="en-US" alt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alt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提升</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性騷擾當事人</a:t>
            </a:r>
            <a:r>
              <a:rPr lang="zh-TW" alt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因應</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能力。</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2</a:t>
            </a:r>
            <a:r>
              <a:rPr lang="en-US" alt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提升社會大眾瞭解</a:t>
            </a:r>
            <a:r>
              <a:rPr lang="zh-TW" alt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性騷擾防治觀念與求助資訊。</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sp>
        <p:nvSpPr>
          <p:cNvPr id="7" name="직사각형 22"/>
          <p:cNvSpPr/>
          <p:nvPr/>
        </p:nvSpPr>
        <p:spPr>
          <a:xfrm>
            <a:off x="11550060" y="2682886"/>
            <a:ext cx="6325824" cy="1213600"/>
          </a:xfrm>
          <a:prstGeom prst="rect">
            <a:avLst/>
          </a:prstGeom>
          <a:solidFill>
            <a:srgbClr val="DFD3D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服務內容</a:t>
            </a:r>
          </a:p>
        </p:txBody>
      </p:sp>
      <p:sp>
        <p:nvSpPr>
          <p:cNvPr id="8" name="직사각형 24"/>
          <p:cNvSpPr/>
          <p:nvPr/>
        </p:nvSpPr>
        <p:spPr>
          <a:xfrm>
            <a:off x="11550060" y="3921056"/>
            <a:ext cx="6325824" cy="4360408"/>
          </a:xfrm>
          <a:prstGeom prst="rect">
            <a:avLst/>
          </a:prstGeom>
          <a:solidFill>
            <a:srgbClr val="E7E7E7"/>
          </a:solidFill>
          <a:ln cap="flat">
            <a:noFill/>
            <a:prstDash val="solid"/>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1</a:t>
            </a:r>
            <a:r>
              <a:rPr lang="en-US" alt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提供性騷擾當事人心理諮商、法律諮詢、陪同出庭、個案</a:t>
            </a:r>
            <a:r>
              <a:rPr lang="zh-TW" alt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輔導等服務。</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2</a:t>
            </a:r>
            <a:r>
              <a:rPr lang="en-US" alt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辦理性騷擾防治教育訓練及性騷擾防治宣導活動。</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3</a:t>
            </a:r>
            <a:r>
              <a:rPr lang="en-US" alt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臺中市性騷擾匿名線上諮詢</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  LINE ID</a:t>
            </a:r>
            <a:r>
              <a:rPr lang="zh-TW" alt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r>
              <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@966qlltv</a:t>
            </a:r>
          </a:p>
        </p:txBody>
      </p:sp>
      <p:pic>
        <p:nvPicPr>
          <p:cNvPr id="9" name="圖片 10"/>
          <p:cNvPicPr>
            <a:picLocks noChangeAspect="1"/>
          </p:cNvPicPr>
          <p:nvPr/>
        </p:nvPicPr>
        <p:blipFill>
          <a:blip r:embed="rId2"/>
          <a:stretch>
            <a:fillRect/>
          </a:stretch>
        </p:blipFill>
        <p:spPr>
          <a:xfrm>
            <a:off x="329394" y="8462515"/>
            <a:ext cx="1956989" cy="1505843"/>
          </a:xfrm>
          <a:prstGeom prst="rect">
            <a:avLst/>
          </a:prstGeom>
          <a:noFill/>
          <a:ln cap="flat">
            <a:noFill/>
          </a:ln>
        </p:spPr>
      </p:pic>
      <p:pic>
        <p:nvPicPr>
          <p:cNvPr id="11" name="Google Shape;623;p49"/>
          <p:cNvPicPr>
            <a:picLocks noChangeAspect="1"/>
          </p:cNvPicPr>
          <p:nvPr/>
        </p:nvPicPr>
        <p:blipFill>
          <a:blip r:embed="rId3">
            <a:alphaModFix/>
          </a:blip>
          <a:srcRect/>
          <a:stretch>
            <a:fillRect/>
          </a:stretch>
        </p:blipFill>
        <p:spPr>
          <a:xfrm>
            <a:off x="4881780" y="7921383"/>
            <a:ext cx="2409937" cy="2046975"/>
          </a:xfrm>
          <a:prstGeom prst="rect">
            <a:avLst/>
          </a:prstGeom>
          <a:noFill/>
          <a:ln cap="flat">
            <a:noFill/>
          </a:ln>
        </p:spPr>
      </p:pic>
      <p:pic>
        <p:nvPicPr>
          <p:cNvPr id="12" name="圖片 11">
            <a:extLst>
              <a:ext uri="{FF2B5EF4-FFF2-40B4-BE49-F238E27FC236}">
                <a16:creationId xmlns:a16="http://schemas.microsoft.com/office/drawing/2014/main" id="{06B1642A-A80E-15B1-5C15-452A0320C1A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28908" y="7982342"/>
            <a:ext cx="2046976" cy="2046976"/>
          </a:xfrm>
          <a:prstGeom prst="rect">
            <a:avLst/>
          </a:prstGeom>
          <a:noFill/>
          <a:ln>
            <a:solidFill>
              <a:srgbClr val="7030A0"/>
            </a:solid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5"/>
          <p:cNvSpPr txBox="1">
            <a:spLocks noGrp="1"/>
          </p:cNvSpPr>
          <p:nvPr>
            <p:ph type="title"/>
          </p:nvPr>
        </p:nvSpPr>
        <p:spPr>
          <a:xfrm>
            <a:off x="2271717" y="0"/>
            <a:ext cx="14144625" cy="1843092"/>
          </a:xfrm>
        </p:spPr>
        <p:txBody>
          <a:bodyPr>
            <a:normAutofit/>
          </a:bodyPr>
          <a:lstStyle/>
          <a:p>
            <a:pPr lvl="0"/>
            <a:r>
              <a:rPr lang="zh-TW" altLang="en-US" sz="6000" b="1" dirty="0">
                <a:latin typeface="微軟正黑體" panose="020B0604030504040204" pitchFamily="34" charset="-120"/>
                <a:ea typeface="微軟正黑體" panose="020B0604030504040204" pitchFamily="34" charset="-120"/>
              </a:rPr>
              <a:t>責任通報人員與法規適用</a:t>
            </a:r>
            <a:r>
              <a:rPr lang="en-US" sz="6000" b="1" dirty="0">
                <a:latin typeface="微軟正黑體" panose="020B0604030504040204" pitchFamily="34" charset="-120"/>
                <a:ea typeface="微軟正黑體" panose="020B0604030504040204" pitchFamily="34" charset="-120"/>
              </a:rPr>
              <a:t>(</a:t>
            </a:r>
            <a:r>
              <a:rPr lang="zh-TW" altLang="en-US" sz="6000" b="1" dirty="0">
                <a:latin typeface="微軟正黑體" panose="020B0604030504040204" pitchFamily="34" charset="-120"/>
                <a:ea typeface="微軟正黑體" panose="020B0604030504040204" pitchFamily="34" charset="-120"/>
              </a:rPr>
              <a:t>一</a:t>
            </a:r>
            <a:r>
              <a:rPr lang="en-US" sz="6000" b="1" dirty="0">
                <a:latin typeface="微軟正黑體" panose="020B0604030504040204" pitchFamily="34" charset="-120"/>
                <a:ea typeface="微軟正黑體" panose="020B0604030504040204" pitchFamily="34" charset="-120"/>
              </a:rPr>
              <a:t>)</a:t>
            </a:r>
            <a:endParaRPr lang="en-US" sz="6000" dirty="0">
              <a:latin typeface="微軟正黑體" panose="020B0604030504040204" pitchFamily="34" charset="-120"/>
              <a:ea typeface="微軟正黑體" panose="020B0604030504040204" pitchFamily="34" charset="-120"/>
            </a:endParaRPr>
          </a:p>
        </p:txBody>
      </p:sp>
      <p:pic>
        <p:nvPicPr>
          <p:cNvPr id="4" name="圖片 8"/>
          <p:cNvPicPr>
            <a:picLocks noChangeAspect="1"/>
          </p:cNvPicPr>
          <p:nvPr/>
        </p:nvPicPr>
        <p:blipFill>
          <a:blip r:embed="rId3"/>
          <a:stretch>
            <a:fillRect/>
          </a:stretch>
        </p:blipFill>
        <p:spPr>
          <a:xfrm>
            <a:off x="178792" y="9115425"/>
            <a:ext cx="1522576" cy="1171575"/>
          </a:xfrm>
          <a:prstGeom prst="rect">
            <a:avLst/>
          </a:prstGeom>
          <a:noFill/>
          <a:ln cap="flat">
            <a:noFill/>
          </a:ln>
        </p:spPr>
      </p:pic>
      <p:graphicFrame>
        <p:nvGraphicFramePr>
          <p:cNvPr id="5" name="內容版面配置區 111">
            <a:extLst>
              <a:ext uri="{FF2B5EF4-FFF2-40B4-BE49-F238E27FC236}">
                <a16:creationId xmlns:a16="http://schemas.microsoft.com/office/drawing/2014/main" id="{F3FDCB42-5FFB-4C4D-814A-E523E460C089}"/>
              </a:ext>
            </a:extLst>
          </p:cNvPr>
          <p:cNvGraphicFramePr>
            <a:graphicFrameLocks noGrp="1"/>
          </p:cNvGraphicFramePr>
          <p:nvPr>
            <p:extLst>
              <p:ext uri="{D42A27DB-BD31-4B8C-83A1-F6EECF244321}">
                <p14:modId xmlns:p14="http://schemas.microsoft.com/office/powerpoint/2010/main" val="2752203413"/>
              </p:ext>
            </p:extLst>
          </p:nvPr>
        </p:nvGraphicFramePr>
        <p:xfrm>
          <a:off x="857250" y="1585907"/>
          <a:ext cx="16602121" cy="7797736"/>
        </p:xfrm>
        <a:graphic>
          <a:graphicData uri="http://schemas.openxmlformats.org/drawingml/2006/table">
            <a:tbl>
              <a:tblPr firstRow="1" bandRow="1">
                <a:effectLst/>
                <a:tableStyleId>{C4B1156A-380E-4F78-BDF5-A606A8083BF9}</a:tableStyleId>
              </a:tblPr>
              <a:tblGrid>
                <a:gridCol w="2663866">
                  <a:extLst>
                    <a:ext uri="{9D8B030D-6E8A-4147-A177-3AD203B41FA5}">
                      <a16:colId xmlns:a16="http://schemas.microsoft.com/office/drawing/2014/main" val="20000"/>
                    </a:ext>
                  </a:extLst>
                </a:gridCol>
                <a:gridCol w="1506830">
                  <a:extLst>
                    <a:ext uri="{9D8B030D-6E8A-4147-A177-3AD203B41FA5}">
                      <a16:colId xmlns:a16="http://schemas.microsoft.com/office/drawing/2014/main" val="20001"/>
                    </a:ext>
                  </a:extLst>
                </a:gridCol>
                <a:gridCol w="515602">
                  <a:extLst>
                    <a:ext uri="{9D8B030D-6E8A-4147-A177-3AD203B41FA5}">
                      <a16:colId xmlns:a16="http://schemas.microsoft.com/office/drawing/2014/main" val="20002"/>
                    </a:ext>
                  </a:extLst>
                </a:gridCol>
                <a:gridCol w="528642">
                  <a:extLst>
                    <a:ext uri="{9D8B030D-6E8A-4147-A177-3AD203B41FA5}">
                      <a16:colId xmlns:a16="http://schemas.microsoft.com/office/drawing/2014/main" val="20003"/>
                    </a:ext>
                  </a:extLst>
                </a:gridCol>
                <a:gridCol w="557207">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542925">
                  <a:extLst>
                    <a:ext uri="{9D8B030D-6E8A-4147-A177-3AD203B41FA5}">
                      <a16:colId xmlns:a16="http://schemas.microsoft.com/office/drawing/2014/main" val="20006"/>
                    </a:ext>
                  </a:extLst>
                </a:gridCol>
                <a:gridCol w="557217">
                  <a:extLst>
                    <a:ext uri="{9D8B030D-6E8A-4147-A177-3AD203B41FA5}">
                      <a16:colId xmlns:a16="http://schemas.microsoft.com/office/drawing/2014/main" val="20007"/>
                    </a:ext>
                  </a:extLst>
                </a:gridCol>
                <a:gridCol w="571500">
                  <a:extLst>
                    <a:ext uri="{9D8B030D-6E8A-4147-A177-3AD203B41FA5}">
                      <a16:colId xmlns:a16="http://schemas.microsoft.com/office/drawing/2014/main" val="20008"/>
                    </a:ext>
                  </a:extLst>
                </a:gridCol>
                <a:gridCol w="600075">
                  <a:extLst>
                    <a:ext uri="{9D8B030D-6E8A-4147-A177-3AD203B41FA5}">
                      <a16:colId xmlns:a16="http://schemas.microsoft.com/office/drawing/2014/main" val="20009"/>
                    </a:ext>
                  </a:extLst>
                </a:gridCol>
                <a:gridCol w="528632">
                  <a:extLst>
                    <a:ext uri="{9D8B030D-6E8A-4147-A177-3AD203B41FA5}">
                      <a16:colId xmlns:a16="http://schemas.microsoft.com/office/drawing/2014/main" val="20010"/>
                    </a:ext>
                  </a:extLst>
                </a:gridCol>
                <a:gridCol w="471492">
                  <a:extLst>
                    <a:ext uri="{9D8B030D-6E8A-4147-A177-3AD203B41FA5}">
                      <a16:colId xmlns:a16="http://schemas.microsoft.com/office/drawing/2014/main" val="20011"/>
                    </a:ext>
                  </a:extLst>
                </a:gridCol>
                <a:gridCol w="557207">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585792">
                  <a:extLst>
                    <a:ext uri="{9D8B030D-6E8A-4147-A177-3AD203B41FA5}">
                      <a16:colId xmlns:a16="http://schemas.microsoft.com/office/drawing/2014/main" val="20014"/>
                    </a:ext>
                  </a:extLst>
                </a:gridCol>
                <a:gridCol w="571500">
                  <a:extLst>
                    <a:ext uri="{9D8B030D-6E8A-4147-A177-3AD203B41FA5}">
                      <a16:colId xmlns:a16="http://schemas.microsoft.com/office/drawing/2014/main" val="20015"/>
                    </a:ext>
                  </a:extLst>
                </a:gridCol>
                <a:gridCol w="542925">
                  <a:extLst>
                    <a:ext uri="{9D8B030D-6E8A-4147-A177-3AD203B41FA5}">
                      <a16:colId xmlns:a16="http://schemas.microsoft.com/office/drawing/2014/main" val="20016"/>
                    </a:ext>
                  </a:extLst>
                </a:gridCol>
                <a:gridCol w="571500">
                  <a:extLst>
                    <a:ext uri="{9D8B030D-6E8A-4147-A177-3AD203B41FA5}">
                      <a16:colId xmlns:a16="http://schemas.microsoft.com/office/drawing/2014/main" val="20017"/>
                    </a:ext>
                  </a:extLst>
                </a:gridCol>
                <a:gridCol w="528632">
                  <a:extLst>
                    <a:ext uri="{9D8B030D-6E8A-4147-A177-3AD203B41FA5}">
                      <a16:colId xmlns:a16="http://schemas.microsoft.com/office/drawing/2014/main" val="20018"/>
                    </a:ext>
                  </a:extLst>
                </a:gridCol>
                <a:gridCol w="500067">
                  <a:extLst>
                    <a:ext uri="{9D8B030D-6E8A-4147-A177-3AD203B41FA5}">
                      <a16:colId xmlns:a16="http://schemas.microsoft.com/office/drawing/2014/main" val="20019"/>
                    </a:ext>
                  </a:extLst>
                </a:gridCol>
                <a:gridCol w="700082">
                  <a:extLst>
                    <a:ext uri="{9D8B030D-6E8A-4147-A177-3AD203B41FA5}">
                      <a16:colId xmlns:a16="http://schemas.microsoft.com/office/drawing/2014/main" val="20020"/>
                    </a:ext>
                  </a:extLst>
                </a:gridCol>
                <a:gridCol w="885834">
                  <a:extLst>
                    <a:ext uri="{9D8B030D-6E8A-4147-A177-3AD203B41FA5}">
                      <a16:colId xmlns:a16="http://schemas.microsoft.com/office/drawing/2014/main" val="20021"/>
                    </a:ext>
                  </a:extLst>
                </a:gridCol>
                <a:gridCol w="571490">
                  <a:extLst>
                    <a:ext uri="{9D8B030D-6E8A-4147-A177-3AD203B41FA5}">
                      <a16:colId xmlns:a16="http://schemas.microsoft.com/office/drawing/2014/main" val="20022"/>
                    </a:ext>
                  </a:extLst>
                </a:gridCol>
                <a:gridCol w="600129">
                  <a:extLst>
                    <a:ext uri="{9D8B030D-6E8A-4147-A177-3AD203B41FA5}">
                      <a16:colId xmlns:a16="http://schemas.microsoft.com/office/drawing/2014/main" val="20023"/>
                    </a:ext>
                  </a:extLst>
                </a:gridCol>
              </a:tblGrid>
              <a:tr h="442789">
                <a:tc rowSpan="2">
                  <a:txBody>
                    <a:bodyPr/>
                    <a:lstStyle/>
                    <a:p>
                      <a:pPr marL="0" marR="0" lvl="0" indent="0" algn="ctr" defTabSz="914400" rtl="0" fontAlgn="auto" hangingPunct="1">
                        <a:lnSpc>
                          <a:spcPct val="100000"/>
                        </a:lnSpc>
                        <a:spcBef>
                          <a:spcPts val="0"/>
                        </a:spcBef>
                        <a:spcAft>
                          <a:spcPts val="0"/>
                        </a:spcAft>
                        <a:buNone/>
                        <a:tabLst/>
                      </a:pPr>
                      <a:r>
                        <a:rPr lang="zh-TW" sz="2400" b="1" u="none" dirty="0">
                          <a:latin typeface="微軟正黑體" panose="020B0604030504040204" pitchFamily="34" charset="-120"/>
                          <a:ea typeface="微軟正黑體" panose="020B0604030504040204" pitchFamily="34" charset="-120"/>
                        </a:rPr>
                        <a:t>法規</a:t>
                      </a:r>
                    </a:p>
                  </a:txBody>
                  <a:tcPr marL="137169" marR="137169" marT="68589" marB="68589" anchor="ctr"/>
                </a:tc>
                <a:tc rowSpan="2">
                  <a:txBody>
                    <a:bodyPr/>
                    <a:lstStyle/>
                    <a:p>
                      <a:pPr lvl="0" algn="ctr"/>
                      <a:r>
                        <a:rPr lang="zh-TW" sz="2400" b="1" u="none" dirty="0">
                          <a:latin typeface="微軟正黑體" panose="020B0604030504040204" pitchFamily="34" charset="-120"/>
                          <a:ea typeface="微軟正黑體" panose="020B0604030504040204" pitchFamily="34" charset="-120"/>
                        </a:rPr>
                        <a:t>條文</a:t>
                      </a:r>
                    </a:p>
                  </a:txBody>
                  <a:tcPr marL="137169" marR="137169" marT="68589" marB="68589" anchor="ctr"/>
                </a:tc>
                <a:tc gridSpan="22">
                  <a:txBody>
                    <a:bodyPr/>
                    <a:lstStyle/>
                    <a:p>
                      <a:pPr lvl="0" algn="ctr"/>
                      <a:r>
                        <a:rPr lang="zh-TW" sz="2400" b="1" dirty="0">
                          <a:latin typeface="微軟正黑體" panose="020B0604030504040204" pitchFamily="34" charset="-120"/>
                          <a:ea typeface="微軟正黑體" panose="020B0604030504040204" pitchFamily="34" charset="-120"/>
                        </a:rPr>
                        <a:t>責任通報人員</a:t>
                      </a:r>
                      <a:endParaRPr lang="en-US" sz="2400" b="1" dirty="0">
                        <a:solidFill>
                          <a:srgbClr val="FF0000"/>
                        </a:solidFill>
                        <a:latin typeface="微軟正黑體" panose="020B0604030504040204" pitchFamily="34" charset="-120"/>
                        <a:ea typeface="微軟正黑體" panose="020B0604030504040204" pitchFamily="34" charset="-120"/>
                      </a:endParaRPr>
                    </a:p>
                  </a:txBody>
                  <a:tcPr marL="137169" marR="137169" marT="68589" marB="68589"/>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697586">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F0"/>
                          </a:solidFill>
                          <a:latin typeface="微軟正黑體" panose="020B0604030504040204" pitchFamily="34" charset="-120"/>
                          <a:ea typeface="微軟正黑體" panose="020B0604030504040204" pitchFamily="34" charset="-120"/>
                        </a:rPr>
                        <a:t>醫事人員</a:t>
                      </a:r>
                    </a:p>
                    <a:p>
                      <a:pPr lvl="0" algn="ctr"/>
                      <a:endParaRPr lang="en-US" sz="2400" b="1" dirty="0">
                        <a:solidFill>
                          <a:srgbClr val="00B0F0"/>
                        </a:solidFill>
                        <a:latin typeface="微軟正黑體" panose="020B0604030504040204" pitchFamily="34" charset="-120"/>
                        <a:ea typeface="微軟正黑體" panose="020B0604030504040204" pitchFamily="34" charset="-120"/>
                      </a:endParaRPr>
                    </a:p>
                  </a:txBody>
                  <a:tcPr marL="137169" marR="137169" marT="68589" marB="68589"/>
                </a:tc>
                <a:tc>
                  <a:txBody>
                    <a:bodyPr/>
                    <a:lstStyle/>
                    <a:p>
                      <a:pPr lvl="0" algn="ctr">
                        <a:spcAft>
                          <a:spcPts val="0"/>
                        </a:spcAft>
                      </a:pPr>
                      <a:r>
                        <a:rPr lang="zh-TW" sz="2400" b="1" kern="1200" dirty="0">
                          <a:solidFill>
                            <a:srgbClr val="00B0F0"/>
                          </a:solidFill>
                          <a:latin typeface="微軟正黑體" panose="020B0604030504040204" pitchFamily="34" charset="-120"/>
                          <a:ea typeface="微軟正黑體" panose="020B0604030504040204" pitchFamily="34" charset="-120"/>
                        </a:rPr>
                        <a:t>社會工作人員</a:t>
                      </a:r>
                      <a:endParaRPr lang="zh-TW" sz="2400" b="1" kern="1200" dirty="0">
                        <a:solidFill>
                          <a:srgbClr val="00B0F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教育人員</a:t>
                      </a:r>
                      <a:endParaRPr lang="zh-TW" sz="2400" b="1" kern="1200" dirty="0">
                        <a:solidFill>
                          <a:srgbClr val="00000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保育人員</a:t>
                      </a:r>
                      <a:endParaRPr lang="zh-TW" sz="2400" b="1" kern="1200" dirty="0">
                        <a:solidFill>
                          <a:srgbClr val="00000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教保服務人員</a:t>
                      </a:r>
                      <a:endParaRPr lang="zh-TW" sz="2400" b="1" kern="1200" dirty="0">
                        <a:solidFill>
                          <a:srgbClr val="00000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algn="ctr">
                        <a:spcAft>
                          <a:spcPts val="0"/>
                        </a:spcAft>
                      </a:pPr>
                      <a:r>
                        <a:rPr lang="zh-TW" sz="2400" b="1" kern="1200" dirty="0">
                          <a:solidFill>
                            <a:srgbClr val="00B0F0"/>
                          </a:solidFill>
                          <a:latin typeface="微軟正黑體" panose="020B0604030504040204" pitchFamily="34" charset="-120"/>
                          <a:ea typeface="微軟正黑體" panose="020B0604030504040204" pitchFamily="34" charset="-120"/>
                        </a:rPr>
                        <a:t>警察人員</a:t>
                      </a:r>
                      <a:endParaRPr lang="zh-TW" sz="2400" b="1" kern="1200" dirty="0">
                        <a:solidFill>
                          <a:srgbClr val="00B0F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移民管理人員</a:t>
                      </a:r>
                      <a:endParaRPr lang="zh-TW" sz="2400" b="1" kern="1200" dirty="0">
                        <a:solidFill>
                          <a:srgbClr val="00B05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移民業務機構從業人員</a:t>
                      </a:r>
                      <a:endParaRPr lang="zh-TW" sz="2400" b="1" kern="1200" dirty="0">
                        <a:solidFill>
                          <a:srgbClr val="00B05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移民業務人員</a:t>
                      </a:r>
                      <a:endParaRPr lang="zh-TW" sz="2400" b="1" kern="1200" dirty="0">
                        <a:solidFill>
                          <a:srgbClr val="00000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戶政人員</a:t>
                      </a:r>
                      <a:endParaRPr lang="zh-TW" sz="2400" b="1" kern="1200" dirty="0">
                        <a:solidFill>
                          <a:srgbClr val="00000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algn="ctr">
                        <a:spcAft>
                          <a:spcPts val="0"/>
                        </a:spcAft>
                      </a:pPr>
                      <a:r>
                        <a:rPr lang="zh-TW" sz="2400" b="1" kern="1200" dirty="0">
                          <a:solidFill>
                            <a:srgbClr val="7030A0"/>
                          </a:solidFill>
                          <a:latin typeface="微軟正黑體" panose="020B0604030504040204" pitchFamily="34" charset="-120"/>
                          <a:ea typeface="微軟正黑體" panose="020B0604030504040204" pitchFamily="34" charset="-120"/>
                        </a:rPr>
                        <a:t>勞政人員</a:t>
                      </a:r>
                      <a:endParaRPr lang="zh-TW" sz="2400" b="1" kern="1200" dirty="0">
                        <a:solidFill>
                          <a:srgbClr val="7030A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司法人員</a:t>
                      </a:r>
                      <a:endParaRPr lang="en-US" sz="2400" b="1" kern="1200" dirty="0">
                        <a:latin typeface="微軟正黑體" panose="020B0604030504040204" pitchFamily="34" charset="-120"/>
                        <a:ea typeface="微軟正黑體" panose="020B0604030504040204" pitchFamily="34" charset="-120"/>
                      </a:endParaRPr>
                    </a:p>
                    <a:p>
                      <a:pPr lvl="0" algn="ctr">
                        <a:spcAft>
                          <a:spcPts val="0"/>
                        </a:spcAft>
                      </a:pPr>
                      <a:endParaRPr lang="zh-TW" sz="2400" b="1" kern="1200" dirty="0">
                        <a:solidFill>
                          <a:srgbClr val="00000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indent="3813" algn="ctr">
                        <a:spcAft>
                          <a:spcPts val="0"/>
                        </a:spcAft>
                      </a:pPr>
                      <a:r>
                        <a:rPr lang="zh-TW" sz="2400" b="1" u="none" kern="1200" dirty="0">
                          <a:latin typeface="微軟正黑體" panose="020B0604030504040204" pitchFamily="34" charset="-120"/>
                          <a:ea typeface="微軟正黑體" panose="020B0604030504040204" pitchFamily="34" charset="-120"/>
                        </a:rPr>
                        <a:t>矯正人員</a:t>
                      </a:r>
                      <a:endParaRPr lang="zh-TW" sz="2400" b="1" u="none" kern="1200" dirty="0">
                        <a:solidFill>
                          <a:srgbClr val="00000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indent="3813" algn="ctr">
                        <a:spcAft>
                          <a:spcPts val="0"/>
                        </a:spcAft>
                      </a:pPr>
                      <a:r>
                        <a:rPr lang="zh-TW" sz="2400" b="1" kern="1200" dirty="0">
                          <a:latin typeface="微軟正黑體" panose="020B0604030504040204" pitchFamily="34" charset="-120"/>
                          <a:ea typeface="微軟正黑體" panose="020B0604030504040204" pitchFamily="34" charset="-120"/>
                        </a:rPr>
                        <a:t>村︵里︶幹事</a:t>
                      </a:r>
                      <a:endParaRPr lang="zh-TW" sz="2400" b="1" kern="1200" dirty="0">
                        <a:solidFill>
                          <a:srgbClr val="00000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indent="12701" algn="ctr">
                        <a:spcAft>
                          <a:spcPts val="0"/>
                        </a:spcAft>
                      </a:pPr>
                      <a:r>
                        <a:rPr lang="zh-TW" sz="2400" b="1" kern="1200" dirty="0">
                          <a:solidFill>
                            <a:srgbClr val="FFC000"/>
                          </a:solidFill>
                          <a:latin typeface="微軟正黑體" panose="020B0604030504040204" pitchFamily="34" charset="-120"/>
                          <a:ea typeface="微軟正黑體" panose="020B0604030504040204" pitchFamily="34" charset="-120"/>
                        </a:rPr>
                        <a:t>村︵</a:t>
                      </a:r>
                    </a:p>
                    <a:p>
                      <a:pPr lvl="0" indent="12701" algn="ctr">
                        <a:spcAft>
                          <a:spcPts val="0"/>
                        </a:spcAft>
                      </a:pPr>
                      <a:r>
                        <a:rPr lang="zh-TW" sz="2400" b="1" kern="1200" dirty="0">
                          <a:solidFill>
                            <a:srgbClr val="FFC000"/>
                          </a:solidFill>
                          <a:latin typeface="微軟正黑體" panose="020B0604030504040204" pitchFamily="34" charset="-120"/>
                          <a:ea typeface="微軟正黑體" panose="020B0604030504040204" pitchFamily="34" charset="-120"/>
                        </a:rPr>
                        <a:t>里</a:t>
                      </a:r>
                      <a:endParaRPr lang="en-US" sz="2400" b="1" kern="1200" dirty="0">
                        <a:solidFill>
                          <a:srgbClr val="FFC000"/>
                        </a:solidFill>
                        <a:latin typeface="微軟正黑體" panose="020B0604030504040204" pitchFamily="34" charset="-120"/>
                        <a:ea typeface="微軟正黑體" panose="020B0604030504040204" pitchFamily="34" charset="-120"/>
                      </a:endParaRPr>
                    </a:p>
                    <a:p>
                      <a:pPr lvl="0" indent="12701" algn="ctr">
                        <a:spcAft>
                          <a:spcPts val="0"/>
                        </a:spcAft>
                      </a:pPr>
                      <a:r>
                        <a:rPr lang="zh-TW" sz="2400" b="1" kern="1200" dirty="0">
                          <a:solidFill>
                            <a:srgbClr val="FFC000"/>
                          </a:solidFill>
                          <a:latin typeface="微軟正黑體" panose="020B0604030504040204" pitchFamily="34" charset="-120"/>
                          <a:ea typeface="微軟正黑體" panose="020B0604030504040204" pitchFamily="34" charset="-120"/>
                        </a:rPr>
                        <a:t>︶長</a:t>
                      </a:r>
                      <a:endParaRPr lang="zh-TW" sz="2400" b="1" kern="1200" dirty="0">
                        <a:solidFill>
                          <a:srgbClr val="FFC00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觀光業從業人員</a:t>
                      </a:r>
                      <a:endParaRPr lang="zh-TW" sz="2400" b="1" kern="1200" dirty="0">
                        <a:solidFill>
                          <a:srgbClr val="00B05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就業服務人員</a:t>
                      </a:r>
                      <a:endParaRPr lang="zh-TW" sz="2400" b="1" kern="1200" dirty="0">
                        <a:solidFill>
                          <a:srgbClr val="00B05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a:r>
                        <a:rPr lang="zh-TW" sz="2400" b="1" dirty="0">
                          <a:solidFill>
                            <a:srgbClr val="00B050"/>
                          </a:solidFill>
                          <a:latin typeface="微軟正黑體" panose="020B0604030504040204" pitchFamily="34" charset="-120"/>
                          <a:ea typeface="微軟正黑體" panose="020B0604030504040204" pitchFamily="34" charset="-120"/>
                        </a:rPr>
                        <a:t>電子遊戲場業從業人員</a:t>
                      </a:r>
                    </a:p>
                  </a:txBody>
                  <a:tcPr marL="89336" marR="89336" marT="0" marB="0"/>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資訊休閒業從業人員</a:t>
                      </a:r>
                      <a:endParaRPr lang="zh-TW" sz="2400" b="1" kern="1200" dirty="0">
                        <a:solidFill>
                          <a:srgbClr val="00B05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algn="ctr">
                        <a:spcAft>
                          <a:spcPts val="0"/>
                        </a:spcAft>
                      </a:pPr>
                      <a:r>
                        <a:rPr lang="zh-TW" sz="2400" b="1" i="0" kern="1200" dirty="0">
                          <a:solidFill>
                            <a:srgbClr val="7030A0"/>
                          </a:solidFill>
                          <a:latin typeface="微軟正黑體" panose="020B0604030504040204" pitchFamily="34" charset="-120"/>
                          <a:ea typeface="微軟正黑體" panose="020B0604030504040204" pitchFamily="34" charset="-120"/>
                        </a:rPr>
                        <a:t>私立就業服務機構及其從業人員</a:t>
                      </a:r>
                      <a:endParaRPr lang="en-US" sz="2400" b="1" kern="1200" dirty="0">
                        <a:solidFill>
                          <a:srgbClr val="7030A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公寓大廈管理服務人員</a:t>
                      </a:r>
                      <a:endParaRPr lang="zh-TW" sz="2400" b="1" kern="1200" dirty="0">
                        <a:solidFill>
                          <a:srgbClr val="00B05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tc>
                <a:tc>
                  <a:txBody>
                    <a:bodyPr/>
                    <a:lstStyle/>
                    <a:p>
                      <a:pPr lvl="0" algn="l">
                        <a:spcAft>
                          <a:spcPts val="0"/>
                        </a:spcAft>
                      </a:pPr>
                      <a:r>
                        <a:rPr lang="en-US" sz="2400" b="1" kern="1200" dirty="0">
                          <a:latin typeface="微軟正黑體" panose="020B0604030504040204" pitchFamily="34" charset="-120"/>
                          <a:ea typeface="微軟正黑體" panose="020B0604030504040204" pitchFamily="34" charset="-120"/>
                        </a:rPr>
                        <a:t> </a:t>
                      </a:r>
                      <a:r>
                        <a:rPr lang="zh-TW" sz="2400" b="1" kern="1200" dirty="0">
                          <a:latin typeface="微軟正黑體" panose="020B0604030504040204" pitchFamily="34" charset="-120"/>
                          <a:ea typeface="微軟正黑體" panose="020B0604030504040204" pitchFamily="34" charset="-120"/>
                        </a:rPr>
                        <a:t>其他</a:t>
                      </a:r>
                      <a:endParaRPr lang="en-US" sz="2400" b="1" kern="1200" dirty="0">
                        <a:solidFill>
                          <a:srgbClr val="000000"/>
                        </a:solidFill>
                        <a:latin typeface="微軟正黑體" panose="020B0604030504040204" pitchFamily="34" charset="-120"/>
                        <a:ea typeface="微軟正黑體" panose="020B0604030504040204" pitchFamily="34" charset="-120"/>
                      </a:endParaRPr>
                    </a:p>
                  </a:txBody>
                  <a:tcPr marL="89336" marR="89336" marT="0" marB="0" vert="eaVert"/>
                </a:tc>
                <a:extLst>
                  <a:ext uri="{0D108BD9-81ED-4DB2-BD59-A6C34878D82A}">
                    <a16:rowId xmlns:a16="http://schemas.microsoft.com/office/drawing/2014/main" val="10001"/>
                  </a:ext>
                </a:extLst>
              </a:tr>
              <a:tr h="449857">
                <a:tc>
                  <a:txBody>
                    <a:bodyPr/>
                    <a:lstStyle/>
                    <a:p>
                      <a:pPr marL="0" marR="0" lvl="0" indent="0" algn="l"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家庭暴力防治法</a:t>
                      </a:r>
                      <a:endParaRPr lang="zh-TW" sz="2400" b="1" kern="1200" dirty="0">
                        <a:solidFill>
                          <a:srgbClr val="000000"/>
                        </a:solidFill>
                        <a:latin typeface="微軟正黑體" panose="020B0604030504040204" pitchFamily="34" charset="-120"/>
                        <a:ea typeface="微軟正黑體" panose="020B0604030504040204" pitchFamily="34" charset="-120"/>
                        <a:cs typeface="Times New Roman" pitchFamily="18"/>
                      </a:endParaRPr>
                    </a:p>
                  </a:txBody>
                  <a:tcPr marL="137169" marR="137169" marT="68589" marB="68589"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第</a:t>
                      </a:r>
                      <a:r>
                        <a:rPr lang="en-US" sz="2400" b="1" kern="1200" dirty="0">
                          <a:latin typeface="微軟正黑體" panose="020B0604030504040204" pitchFamily="34" charset="-120"/>
                          <a:ea typeface="微軟正黑體" panose="020B0604030504040204" pitchFamily="34" charset="-120"/>
                        </a:rPr>
                        <a:t>50</a:t>
                      </a:r>
                      <a:r>
                        <a:rPr lang="zh-TW" sz="2400" b="1" kern="1200" dirty="0">
                          <a:latin typeface="微軟正黑體" panose="020B0604030504040204" pitchFamily="34" charset="-120"/>
                          <a:ea typeface="微軟正黑體" panose="020B0604030504040204" pitchFamily="34" charset="-120"/>
                        </a:rPr>
                        <a:t>條</a:t>
                      </a:r>
                      <a:endParaRPr lang="zh-TW" sz="2400" b="1" kern="1200" dirty="0">
                        <a:solidFill>
                          <a:srgbClr val="00000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nchor="ctr"/>
                </a:tc>
                <a:tc>
                  <a:txBody>
                    <a:bodyPr/>
                    <a:lstStyle/>
                    <a:p>
                      <a:pPr lvl="0" algn="ctr">
                        <a:spcAft>
                          <a:spcPts val="0"/>
                        </a:spcAft>
                      </a:pPr>
                      <a:r>
                        <a:rPr lang="zh-TW" sz="2400" b="1" kern="1200" dirty="0">
                          <a:solidFill>
                            <a:srgbClr val="00B0F0"/>
                          </a:solidFill>
                          <a:latin typeface="微軟正黑體" panose="020B0604030504040204" pitchFamily="34" charset="-120"/>
                          <a:ea typeface="微軟正黑體" panose="020B0604030504040204" pitchFamily="34" charset="-120"/>
                        </a:rPr>
                        <a:t>○</a:t>
                      </a:r>
                      <a:endParaRPr lang="zh-TW" sz="2400" b="1" kern="1200" dirty="0">
                        <a:solidFill>
                          <a:srgbClr val="00B0F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F0"/>
                          </a:solidFill>
                          <a:latin typeface="微軟正黑體" panose="020B0604030504040204" pitchFamily="34" charset="-120"/>
                          <a:ea typeface="微軟正黑體" panose="020B0604030504040204" pitchFamily="34" charset="-120"/>
                        </a:rPr>
                        <a:t>○</a:t>
                      </a:r>
                      <a:endParaRPr lang="zh-TW" sz="2400" b="1" kern="1200" dirty="0">
                        <a:solidFill>
                          <a:srgbClr val="00B0F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F0"/>
                          </a:solidFill>
                          <a:latin typeface="微軟正黑體" panose="020B0604030504040204" pitchFamily="34" charset="-120"/>
                          <a:ea typeface="微軟正黑體" panose="020B0604030504040204" pitchFamily="34" charset="-120"/>
                        </a:rPr>
                        <a:t>○</a:t>
                      </a:r>
                      <a:endParaRPr lang="zh-TW" sz="2400" b="1" kern="1200" dirty="0">
                        <a:solidFill>
                          <a:srgbClr val="00B0F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7030A0"/>
                          </a:solidFill>
                          <a:latin typeface="微軟正黑體" panose="020B0604030504040204" pitchFamily="34" charset="-120"/>
                          <a:ea typeface="微軟正黑體" panose="020B0604030504040204" pitchFamily="34" charset="-120"/>
                        </a:rPr>
                        <a:t>×</a:t>
                      </a:r>
                      <a:endParaRPr lang="zh-TW" sz="2400" b="1" kern="1200" dirty="0">
                        <a:solidFill>
                          <a:srgbClr val="7030A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FFC000"/>
                          </a:solidFill>
                          <a:latin typeface="微軟正黑體" panose="020B0604030504040204" pitchFamily="34" charset="-120"/>
                          <a:ea typeface="微軟正黑體" panose="020B0604030504040204" pitchFamily="34" charset="-120"/>
                        </a:rPr>
                        <a:t>×</a:t>
                      </a:r>
                      <a:endParaRPr lang="zh-TW" sz="2400" b="1" kern="1200" dirty="0">
                        <a:solidFill>
                          <a:srgbClr val="FFC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7030A0"/>
                          </a:solidFill>
                          <a:latin typeface="微軟正黑體" panose="020B0604030504040204" pitchFamily="34" charset="-120"/>
                          <a:ea typeface="微軟正黑體" panose="020B0604030504040204" pitchFamily="34" charset="-120"/>
                        </a:rPr>
                        <a:t>×</a:t>
                      </a:r>
                      <a:endParaRPr lang="zh-TW" sz="2400" b="1" kern="1200" dirty="0">
                        <a:solidFill>
                          <a:srgbClr val="7030A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extLst>
                  <a:ext uri="{0D108BD9-81ED-4DB2-BD59-A6C34878D82A}">
                    <a16:rowId xmlns:a16="http://schemas.microsoft.com/office/drawing/2014/main" val="10002"/>
                  </a:ext>
                </a:extLst>
              </a:tr>
              <a:tr h="644039">
                <a:tc>
                  <a:txBody>
                    <a:bodyPr/>
                    <a:lstStyle/>
                    <a:p>
                      <a:pPr marL="0" marR="0" lvl="0" indent="0" algn="l"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兒童及少年福利與權益保障法</a:t>
                      </a:r>
                      <a:endParaRPr lang="zh-TW" sz="2400" b="1" kern="1200" dirty="0">
                        <a:solidFill>
                          <a:srgbClr val="000000"/>
                        </a:solidFill>
                        <a:latin typeface="微軟正黑體" panose="020B0604030504040204" pitchFamily="34" charset="-120"/>
                        <a:ea typeface="微軟正黑體" panose="020B0604030504040204" pitchFamily="34" charset="-120"/>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第</a:t>
                      </a:r>
                      <a:r>
                        <a:rPr lang="en-US" sz="2400" b="1" kern="1200" dirty="0">
                          <a:latin typeface="微軟正黑體" panose="020B0604030504040204" pitchFamily="34" charset="-120"/>
                          <a:ea typeface="微軟正黑體" panose="020B0604030504040204" pitchFamily="34" charset="-120"/>
                        </a:rPr>
                        <a:t>53</a:t>
                      </a:r>
                      <a:r>
                        <a:rPr lang="zh-TW" sz="2400" b="1" kern="1200" dirty="0">
                          <a:latin typeface="微軟正黑體" panose="020B0604030504040204" pitchFamily="34" charset="-120"/>
                          <a:ea typeface="微軟正黑體" panose="020B0604030504040204" pitchFamily="34" charset="-120"/>
                        </a:rPr>
                        <a:t>條</a:t>
                      </a:r>
                      <a:endParaRPr lang="zh-TW" sz="2400" b="1" kern="1200" dirty="0">
                        <a:solidFill>
                          <a:srgbClr val="00000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nchor="ctr"/>
                </a:tc>
                <a:tc>
                  <a:txBody>
                    <a:bodyPr/>
                    <a:lstStyle/>
                    <a:p>
                      <a:pPr lvl="0" algn="ctr">
                        <a:spcAft>
                          <a:spcPts val="0"/>
                        </a:spcAft>
                      </a:pPr>
                      <a:r>
                        <a:rPr lang="zh-TW" sz="2400" b="1" kern="1200" dirty="0">
                          <a:solidFill>
                            <a:srgbClr val="00B0F0"/>
                          </a:solidFill>
                          <a:latin typeface="微軟正黑體" panose="020B0604030504040204" pitchFamily="34" charset="-120"/>
                          <a:ea typeface="微軟正黑體" panose="020B0604030504040204" pitchFamily="34" charset="-120"/>
                        </a:rPr>
                        <a:t>○</a:t>
                      </a:r>
                      <a:endParaRPr lang="zh-TW" sz="2400" b="1" kern="1200" dirty="0">
                        <a:solidFill>
                          <a:srgbClr val="00B0F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F0"/>
                          </a:solidFill>
                          <a:latin typeface="微軟正黑體" panose="020B0604030504040204" pitchFamily="34" charset="-120"/>
                          <a:ea typeface="微軟正黑體" panose="020B0604030504040204" pitchFamily="34" charset="-120"/>
                        </a:rPr>
                        <a:t>○</a:t>
                      </a:r>
                      <a:endParaRPr lang="zh-TW" sz="2400" b="1" kern="1200" dirty="0">
                        <a:solidFill>
                          <a:srgbClr val="00B0F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F0"/>
                          </a:solidFill>
                          <a:latin typeface="微軟正黑體" panose="020B0604030504040204" pitchFamily="34" charset="-120"/>
                          <a:ea typeface="微軟正黑體" panose="020B0604030504040204" pitchFamily="34" charset="-120"/>
                        </a:rPr>
                        <a:t>○</a:t>
                      </a:r>
                      <a:endParaRPr lang="zh-TW" sz="2400" b="1" kern="1200" dirty="0">
                        <a:solidFill>
                          <a:srgbClr val="00B0F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7030A0"/>
                          </a:solidFill>
                          <a:latin typeface="微軟正黑體" panose="020B0604030504040204" pitchFamily="34" charset="-120"/>
                          <a:ea typeface="微軟正黑體" panose="020B0604030504040204" pitchFamily="34" charset="-120"/>
                        </a:rPr>
                        <a:t>×</a:t>
                      </a:r>
                      <a:endParaRPr lang="zh-TW" sz="2400" b="1" kern="1200" dirty="0">
                        <a:solidFill>
                          <a:srgbClr val="7030A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FFC000"/>
                          </a:solidFill>
                          <a:latin typeface="微軟正黑體" panose="020B0604030504040204" pitchFamily="34" charset="-120"/>
                          <a:ea typeface="微軟正黑體" panose="020B0604030504040204" pitchFamily="34" charset="-120"/>
                        </a:rPr>
                        <a:t>×</a:t>
                      </a:r>
                      <a:endParaRPr lang="zh-TW" sz="2400" b="1" kern="1200" dirty="0">
                        <a:solidFill>
                          <a:srgbClr val="FFC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7030A0"/>
                          </a:solidFill>
                          <a:latin typeface="微軟正黑體" panose="020B0604030504040204" pitchFamily="34" charset="-120"/>
                          <a:ea typeface="微軟正黑體" panose="020B0604030504040204" pitchFamily="34" charset="-120"/>
                        </a:rPr>
                        <a:t>×</a:t>
                      </a:r>
                      <a:endParaRPr lang="zh-TW" sz="2400" b="1" kern="1200" dirty="0">
                        <a:solidFill>
                          <a:srgbClr val="7030A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extLst>
                  <a:ext uri="{0D108BD9-81ED-4DB2-BD59-A6C34878D82A}">
                    <a16:rowId xmlns:a16="http://schemas.microsoft.com/office/drawing/2014/main" val="10003"/>
                  </a:ext>
                </a:extLst>
              </a:tr>
              <a:tr h="449857">
                <a:tc>
                  <a:txBody>
                    <a:bodyPr/>
                    <a:lstStyle/>
                    <a:p>
                      <a:pPr marL="0" marR="0" lvl="0" indent="0" algn="l"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老人福利法</a:t>
                      </a:r>
                      <a:endParaRPr lang="zh-TW" sz="2400" b="1" kern="1200" dirty="0">
                        <a:solidFill>
                          <a:srgbClr val="000000"/>
                        </a:solidFill>
                        <a:latin typeface="微軟正黑體" panose="020B0604030504040204" pitchFamily="34" charset="-120"/>
                        <a:ea typeface="微軟正黑體" panose="020B0604030504040204" pitchFamily="34" charset="-120"/>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第</a:t>
                      </a:r>
                      <a:r>
                        <a:rPr lang="en-US" sz="2400" b="1" kern="1200" dirty="0">
                          <a:latin typeface="微軟正黑體" panose="020B0604030504040204" pitchFamily="34" charset="-120"/>
                          <a:ea typeface="微軟正黑體" panose="020B0604030504040204" pitchFamily="34" charset="-120"/>
                        </a:rPr>
                        <a:t>43</a:t>
                      </a:r>
                      <a:r>
                        <a:rPr lang="zh-TW" sz="2400" b="1" kern="1200" dirty="0">
                          <a:latin typeface="微軟正黑體" panose="020B0604030504040204" pitchFamily="34" charset="-120"/>
                          <a:ea typeface="微軟正黑體" panose="020B0604030504040204" pitchFamily="34" charset="-120"/>
                        </a:rPr>
                        <a:t>條</a:t>
                      </a:r>
                      <a:endParaRPr lang="zh-TW" sz="2400" b="1" kern="1200" dirty="0">
                        <a:solidFill>
                          <a:srgbClr val="00000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nchor="ctr"/>
                </a:tc>
                <a:tc>
                  <a:txBody>
                    <a:bodyPr/>
                    <a:lstStyle/>
                    <a:p>
                      <a:pPr lvl="0" algn="ctr">
                        <a:spcAft>
                          <a:spcPts val="0"/>
                        </a:spcAft>
                      </a:pPr>
                      <a:r>
                        <a:rPr lang="zh-TW" sz="2400" b="1" kern="1200" dirty="0">
                          <a:solidFill>
                            <a:srgbClr val="00B0F0"/>
                          </a:solidFill>
                          <a:latin typeface="微軟正黑體" panose="020B0604030504040204" pitchFamily="34" charset="-120"/>
                          <a:ea typeface="微軟正黑體" panose="020B0604030504040204" pitchFamily="34" charset="-120"/>
                        </a:rPr>
                        <a:t>○</a:t>
                      </a:r>
                      <a:endParaRPr lang="zh-TW" sz="2400" b="1" kern="1200" dirty="0">
                        <a:solidFill>
                          <a:srgbClr val="00B0F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F0"/>
                          </a:solidFill>
                          <a:latin typeface="微軟正黑體" panose="020B0604030504040204" pitchFamily="34" charset="-120"/>
                          <a:ea typeface="微軟正黑體" panose="020B0604030504040204" pitchFamily="34" charset="-120"/>
                        </a:rPr>
                        <a:t>○</a:t>
                      </a:r>
                      <a:endParaRPr lang="zh-TW" sz="2400" b="1" kern="1200" dirty="0">
                        <a:solidFill>
                          <a:srgbClr val="00B0F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en-US"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F0"/>
                          </a:solidFill>
                          <a:latin typeface="微軟正黑體" panose="020B0604030504040204" pitchFamily="34" charset="-120"/>
                          <a:ea typeface="微軟正黑體" panose="020B0604030504040204" pitchFamily="34" charset="-120"/>
                        </a:rPr>
                        <a:t>○</a:t>
                      </a:r>
                      <a:endParaRPr lang="zh-TW" sz="2400" b="1" kern="1200" dirty="0">
                        <a:solidFill>
                          <a:srgbClr val="00B0F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7030A0"/>
                          </a:solidFill>
                          <a:latin typeface="微軟正黑體" panose="020B0604030504040204" pitchFamily="34" charset="-120"/>
                          <a:ea typeface="微軟正黑體" panose="020B0604030504040204" pitchFamily="34" charset="-120"/>
                        </a:rPr>
                        <a:t>×</a:t>
                      </a:r>
                      <a:endParaRPr lang="zh-TW" sz="2400" b="1" kern="1200" dirty="0">
                        <a:solidFill>
                          <a:srgbClr val="7030A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FFC000"/>
                          </a:solidFill>
                          <a:latin typeface="微軟正黑體" panose="020B0604030504040204" pitchFamily="34" charset="-120"/>
                          <a:ea typeface="微軟正黑體" panose="020B0604030504040204" pitchFamily="34" charset="-120"/>
                        </a:rPr>
                        <a:t>○</a:t>
                      </a:r>
                      <a:endParaRPr lang="zh-TW" sz="2400" b="1" kern="1200" dirty="0">
                        <a:solidFill>
                          <a:srgbClr val="FFC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7030A0"/>
                          </a:solidFill>
                          <a:latin typeface="微軟正黑體" panose="020B0604030504040204" pitchFamily="34" charset="-120"/>
                          <a:ea typeface="微軟正黑體" panose="020B0604030504040204" pitchFamily="34" charset="-120"/>
                        </a:rPr>
                        <a:t>×</a:t>
                      </a:r>
                      <a:endParaRPr lang="zh-TW" sz="2400" b="1" kern="1200" dirty="0">
                        <a:solidFill>
                          <a:srgbClr val="7030A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extLst>
                  <a:ext uri="{0D108BD9-81ED-4DB2-BD59-A6C34878D82A}">
                    <a16:rowId xmlns:a16="http://schemas.microsoft.com/office/drawing/2014/main" val="10004"/>
                  </a:ext>
                </a:extLst>
              </a:tr>
              <a:tr h="644039">
                <a:tc>
                  <a:txBody>
                    <a:bodyPr/>
                    <a:lstStyle/>
                    <a:p>
                      <a:pPr marL="0" marR="0" lvl="0" indent="0" algn="l"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身心障礙者權益保障法</a:t>
                      </a:r>
                      <a:endParaRPr lang="zh-TW" sz="2400" b="1" kern="1200" dirty="0">
                        <a:solidFill>
                          <a:srgbClr val="000000"/>
                        </a:solidFill>
                        <a:latin typeface="微軟正黑體" panose="020B0604030504040204" pitchFamily="34" charset="-120"/>
                        <a:ea typeface="微軟正黑體" panose="020B0604030504040204" pitchFamily="34" charset="-120"/>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第</a:t>
                      </a:r>
                      <a:r>
                        <a:rPr lang="en-US" sz="2400" b="1" kern="1200" dirty="0">
                          <a:latin typeface="微軟正黑體" panose="020B0604030504040204" pitchFamily="34" charset="-120"/>
                          <a:ea typeface="微軟正黑體" panose="020B0604030504040204" pitchFamily="34" charset="-120"/>
                        </a:rPr>
                        <a:t>76</a:t>
                      </a:r>
                      <a:r>
                        <a:rPr lang="zh-TW" sz="2400" b="1" kern="1200" dirty="0">
                          <a:latin typeface="微軟正黑體" panose="020B0604030504040204" pitchFamily="34" charset="-120"/>
                          <a:ea typeface="微軟正黑體" panose="020B0604030504040204" pitchFamily="34" charset="-120"/>
                        </a:rPr>
                        <a:t>條</a:t>
                      </a:r>
                      <a:endParaRPr lang="zh-TW" sz="2400" b="1" kern="1200" dirty="0">
                        <a:solidFill>
                          <a:srgbClr val="00000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nchor="ctr"/>
                </a:tc>
                <a:tc>
                  <a:txBody>
                    <a:bodyPr/>
                    <a:lstStyle/>
                    <a:p>
                      <a:pPr lvl="0" algn="ctr">
                        <a:spcAft>
                          <a:spcPts val="0"/>
                        </a:spcAft>
                      </a:pPr>
                      <a:r>
                        <a:rPr lang="zh-TW" sz="2400" b="1" kern="1200" dirty="0">
                          <a:solidFill>
                            <a:srgbClr val="00B0F0"/>
                          </a:solidFill>
                          <a:latin typeface="微軟正黑體" panose="020B0604030504040204" pitchFamily="34" charset="-120"/>
                          <a:ea typeface="微軟正黑體" panose="020B0604030504040204" pitchFamily="34" charset="-120"/>
                        </a:rPr>
                        <a:t>○</a:t>
                      </a:r>
                      <a:endParaRPr lang="zh-TW" sz="2400" b="1" kern="1200" dirty="0">
                        <a:solidFill>
                          <a:srgbClr val="00B0F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F0"/>
                          </a:solidFill>
                          <a:latin typeface="微軟正黑體" panose="020B0604030504040204" pitchFamily="34" charset="-120"/>
                          <a:ea typeface="微軟正黑體" panose="020B0604030504040204" pitchFamily="34" charset="-120"/>
                        </a:rPr>
                        <a:t>○</a:t>
                      </a:r>
                      <a:endParaRPr lang="zh-TW" sz="2400" b="1" kern="1200" dirty="0">
                        <a:solidFill>
                          <a:srgbClr val="00B0F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F0"/>
                          </a:solidFill>
                          <a:latin typeface="微軟正黑體" panose="020B0604030504040204" pitchFamily="34" charset="-120"/>
                          <a:ea typeface="微軟正黑體" panose="020B0604030504040204" pitchFamily="34" charset="-120"/>
                        </a:rPr>
                        <a:t>○</a:t>
                      </a:r>
                      <a:endParaRPr lang="zh-TW" sz="2400" b="1" kern="1200" dirty="0">
                        <a:solidFill>
                          <a:srgbClr val="00B0F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7030A0"/>
                          </a:solidFill>
                          <a:latin typeface="微軟正黑體" panose="020B0604030504040204" pitchFamily="34" charset="-120"/>
                          <a:ea typeface="微軟正黑體" panose="020B0604030504040204" pitchFamily="34" charset="-120"/>
                        </a:rPr>
                        <a:t>×</a:t>
                      </a:r>
                      <a:endParaRPr lang="zh-TW" sz="2400" b="1" kern="1200" dirty="0">
                        <a:solidFill>
                          <a:srgbClr val="7030A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altLang="zh-TW" sz="2400" b="1" kern="1200" dirty="0">
                          <a:solidFill>
                            <a:srgbClr val="FFC000"/>
                          </a:solidFill>
                          <a:latin typeface="微軟正黑體" panose="020B0604030504040204" pitchFamily="34" charset="-120"/>
                          <a:ea typeface="微軟正黑體" panose="020B0604030504040204" pitchFamily="34" charset="-120"/>
                        </a:rPr>
                        <a:t>×</a:t>
                      </a:r>
                      <a:endParaRPr lang="zh-TW" altLang="zh-TW" sz="2400" b="1" kern="1200" dirty="0">
                        <a:solidFill>
                          <a:srgbClr val="FFC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7030A0"/>
                          </a:solidFill>
                          <a:latin typeface="微軟正黑體" panose="020B0604030504040204" pitchFamily="34" charset="-120"/>
                          <a:ea typeface="微軟正黑體" panose="020B0604030504040204" pitchFamily="34" charset="-120"/>
                        </a:rPr>
                        <a:t>×</a:t>
                      </a:r>
                      <a:endParaRPr lang="zh-TW" sz="2400" b="1" kern="1200" dirty="0">
                        <a:solidFill>
                          <a:srgbClr val="7030A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extLst>
                  <a:ext uri="{0D108BD9-81ED-4DB2-BD59-A6C34878D82A}">
                    <a16:rowId xmlns:a16="http://schemas.microsoft.com/office/drawing/2014/main" val="10005"/>
                  </a:ext>
                </a:extLst>
              </a:tr>
              <a:tr h="449857">
                <a:tc>
                  <a:txBody>
                    <a:bodyPr/>
                    <a:lstStyle/>
                    <a:p>
                      <a:pPr marL="0" marR="0" lvl="0" indent="0" algn="l"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性侵害犯罪防治法</a:t>
                      </a:r>
                      <a:endParaRPr lang="zh-TW" sz="2400" b="1" kern="1200" dirty="0">
                        <a:solidFill>
                          <a:srgbClr val="000000"/>
                        </a:solidFill>
                        <a:latin typeface="微軟正黑體" panose="020B0604030504040204" pitchFamily="34" charset="-120"/>
                        <a:ea typeface="微軟正黑體" panose="020B0604030504040204" pitchFamily="34" charset="-120"/>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第</a:t>
                      </a:r>
                      <a:r>
                        <a:rPr lang="en-US" sz="2400" b="1" kern="1200" dirty="0">
                          <a:latin typeface="微軟正黑體" panose="020B0604030504040204" pitchFamily="34" charset="-120"/>
                          <a:ea typeface="微軟正黑體" panose="020B0604030504040204" pitchFamily="34" charset="-120"/>
                        </a:rPr>
                        <a:t>11</a:t>
                      </a:r>
                      <a:r>
                        <a:rPr lang="zh-TW" sz="2400" b="1" kern="1200" dirty="0">
                          <a:latin typeface="微軟正黑體" panose="020B0604030504040204" pitchFamily="34" charset="-120"/>
                          <a:ea typeface="微軟正黑體" panose="020B0604030504040204" pitchFamily="34" charset="-120"/>
                        </a:rPr>
                        <a:t>條</a:t>
                      </a:r>
                      <a:endParaRPr lang="zh-TW" sz="2400" b="1" kern="1200" dirty="0">
                        <a:solidFill>
                          <a:srgbClr val="00000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nchor="ctr"/>
                </a:tc>
                <a:tc>
                  <a:txBody>
                    <a:bodyPr/>
                    <a:lstStyle/>
                    <a:p>
                      <a:pPr lvl="0" algn="ctr">
                        <a:spcAft>
                          <a:spcPts val="0"/>
                        </a:spcAft>
                      </a:pPr>
                      <a:r>
                        <a:rPr lang="zh-TW" sz="2400" b="1" kern="1200" dirty="0">
                          <a:solidFill>
                            <a:srgbClr val="00B0F0"/>
                          </a:solidFill>
                          <a:latin typeface="微軟正黑體" panose="020B0604030504040204" pitchFamily="34" charset="-120"/>
                          <a:ea typeface="微軟正黑體" panose="020B0604030504040204" pitchFamily="34" charset="-120"/>
                        </a:rPr>
                        <a:t>○</a:t>
                      </a:r>
                      <a:endParaRPr lang="zh-TW" sz="2400" b="1" kern="1200" dirty="0">
                        <a:solidFill>
                          <a:srgbClr val="00B0F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F0"/>
                          </a:solidFill>
                          <a:latin typeface="微軟正黑體" panose="020B0604030504040204" pitchFamily="34" charset="-120"/>
                          <a:ea typeface="微軟正黑體" panose="020B0604030504040204" pitchFamily="34" charset="-120"/>
                        </a:rPr>
                        <a:t>○</a:t>
                      </a:r>
                      <a:endParaRPr lang="zh-TW" sz="2400" b="1" kern="1200" dirty="0">
                        <a:solidFill>
                          <a:srgbClr val="00B0F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F0"/>
                          </a:solidFill>
                          <a:latin typeface="微軟正黑體" panose="020B0604030504040204" pitchFamily="34" charset="-120"/>
                          <a:ea typeface="微軟正黑體" panose="020B0604030504040204" pitchFamily="34" charset="-120"/>
                        </a:rPr>
                        <a:t>○</a:t>
                      </a:r>
                      <a:endParaRPr lang="zh-TW" sz="2400" b="1" kern="1200" dirty="0">
                        <a:solidFill>
                          <a:srgbClr val="00B0F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7030A0"/>
                          </a:solidFill>
                          <a:latin typeface="微軟正黑體" panose="020B0604030504040204" pitchFamily="34" charset="-120"/>
                          <a:ea typeface="微軟正黑體" panose="020B0604030504040204" pitchFamily="34" charset="-120"/>
                        </a:rPr>
                        <a:t>○</a:t>
                      </a:r>
                      <a:endParaRPr lang="zh-TW" sz="2400" b="1" kern="1200" dirty="0">
                        <a:solidFill>
                          <a:srgbClr val="7030A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FFC000"/>
                          </a:solidFill>
                          <a:latin typeface="微軟正黑體" panose="020B0604030504040204" pitchFamily="34" charset="-120"/>
                          <a:ea typeface="微軟正黑體" panose="020B0604030504040204" pitchFamily="34" charset="-120"/>
                        </a:rPr>
                        <a:t>×</a:t>
                      </a:r>
                      <a:endParaRPr lang="zh-TW" sz="2400" b="1" kern="1200" dirty="0">
                        <a:solidFill>
                          <a:srgbClr val="FFC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2400" b="1" kern="1200" dirty="0">
                          <a:solidFill>
                            <a:srgbClr val="00B050"/>
                          </a:solidFill>
                          <a:latin typeface="微軟正黑體" panose="020B0604030504040204" pitchFamily="34" charset="-120"/>
                          <a:ea typeface="微軟正黑體" panose="020B0604030504040204" pitchFamily="34" charset="-120"/>
                        </a:rPr>
                        <a:t>×</a:t>
                      </a:r>
                      <a:endParaRPr lang="zh-TW" alt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7030A0"/>
                          </a:solidFill>
                          <a:latin typeface="微軟正黑體" panose="020B0604030504040204" pitchFamily="34" charset="-120"/>
                          <a:ea typeface="微軟正黑體" panose="020B0604030504040204" pitchFamily="34" charset="-120"/>
                        </a:rPr>
                        <a:t>○</a:t>
                      </a:r>
                      <a:endParaRPr lang="zh-TW" sz="2400" b="1" kern="1200" dirty="0">
                        <a:solidFill>
                          <a:srgbClr val="7030A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2400" b="1" kern="1200" dirty="0">
                          <a:latin typeface="微軟正黑體" panose="020B0604030504040204" pitchFamily="34" charset="-120"/>
                          <a:ea typeface="微軟正黑體" panose="020B0604030504040204" pitchFamily="34" charset="-120"/>
                        </a:rPr>
                        <a:t>○</a:t>
                      </a:r>
                      <a:endParaRPr lang="zh-TW" alt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extLst>
                  <a:ext uri="{0D108BD9-81ED-4DB2-BD59-A6C34878D82A}">
                    <a16:rowId xmlns:a16="http://schemas.microsoft.com/office/drawing/2014/main" val="10006"/>
                  </a:ext>
                </a:extLst>
              </a:tr>
              <a:tr h="644039">
                <a:tc>
                  <a:txBody>
                    <a:bodyPr/>
                    <a:lstStyle/>
                    <a:p>
                      <a:pPr marL="0" marR="0" lvl="0" indent="0" algn="l"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兒童及少年性剝削防制條例</a:t>
                      </a:r>
                      <a:endParaRPr lang="zh-TW" sz="2400" b="1" kern="1200" dirty="0">
                        <a:solidFill>
                          <a:srgbClr val="000000"/>
                        </a:solidFill>
                        <a:latin typeface="微軟正黑體" panose="020B0604030504040204" pitchFamily="34" charset="-120"/>
                        <a:ea typeface="微軟正黑體" panose="020B0604030504040204" pitchFamily="34" charset="-120"/>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第</a:t>
                      </a:r>
                      <a:r>
                        <a:rPr lang="en-US" sz="2400" b="1" kern="1200" dirty="0">
                          <a:latin typeface="微軟正黑體" panose="020B0604030504040204" pitchFamily="34" charset="-120"/>
                          <a:ea typeface="微軟正黑體" panose="020B0604030504040204" pitchFamily="34" charset="-120"/>
                        </a:rPr>
                        <a:t>7</a:t>
                      </a:r>
                      <a:r>
                        <a:rPr lang="zh-TW" sz="2400" b="1" kern="1200" dirty="0">
                          <a:latin typeface="微軟正黑體" panose="020B0604030504040204" pitchFamily="34" charset="-120"/>
                          <a:ea typeface="微軟正黑體" panose="020B0604030504040204" pitchFamily="34" charset="-120"/>
                        </a:rPr>
                        <a:t>條</a:t>
                      </a:r>
                      <a:endParaRPr lang="zh-TW" sz="2400" b="1" kern="1200" dirty="0">
                        <a:solidFill>
                          <a:srgbClr val="000000"/>
                        </a:solidFill>
                        <a:latin typeface="微軟正黑體" panose="020B0604030504040204" pitchFamily="34" charset="-120"/>
                        <a:ea typeface="微軟正黑體" panose="020B0604030504040204" pitchFamily="34" charset="-120"/>
                        <a:cs typeface="Times New Roman" pitchFamily="18"/>
                      </a:endParaRPr>
                    </a:p>
                  </a:txBody>
                  <a:tcPr marL="89336" marR="89336" marT="0" marB="0" anchor="ctr"/>
                </a:tc>
                <a:tc>
                  <a:txBody>
                    <a:bodyPr/>
                    <a:lstStyle/>
                    <a:p>
                      <a:pPr lvl="0" algn="ctr">
                        <a:spcAft>
                          <a:spcPts val="0"/>
                        </a:spcAft>
                      </a:pPr>
                      <a:r>
                        <a:rPr lang="zh-TW" sz="2400" b="1" kern="1200" dirty="0">
                          <a:solidFill>
                            <a:srgbClr val="00B0F0"/>
                          </a:solidFill>
                          <a:latin typeface="微軟正黑體" panose="020B0604030504040204" pitchFamily="34" charset="-120"/>
                          <a:ea typeface="微軟正黑體" panose="020B0604030504040204" pitchFamily="34" charset="-120"/>
                        </a:rPr>
                        <a:t>○</a:t>
                      </a:r>
                      <a:endParaRPr lang="zh-TW" sz="2400" b="1" kern="1200" dirty="0">
                        <a:solidFill>
                          <a:srgbClr val="00B0F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F0"/>
                          </a:solidFill>
                          <a:latin typeface="微軟正黑體" panose="020B0604030504040204" pitchFamily="34" charset="-120"/>
                          <a:ea typeface="微軟正黑體" panose="020B0604030504040204" pitchFamily="34" charset="-120"/>
                        </a:rPr>
                        <a:t>○</a:t>
                      </a:r>
                      <a:endParaRPr lang="zh-TW" sz="2400" b="1" kern="1200" dirty="0">
                        <a:solidFill>
                          <a:srgbClr val="00B0F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F0"/>
                          </a:solidFill>
                          <a:latin typeface="微軟正黑體" panose="020B0604030504040204" pitchFamily="34" charset="-120"/>
                          <a:ea typeface="微軟正黑體" panose="020B0604030504040204" pitchFamily="34" charset="-120"/>
                        </a:rPr>
                        <a:t>○</a:t>
                      </a:r>
                      <a:endParaRPr lang="zh-TW" sz="2400" b="1" kern="1200" dirty="0">
                        <a:solidFill>
                          <a:srgbClr val="00B0F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7030A0"/>
                          </a:solidFill>
                          <a:latin typeface="微軟正黑體" panose="020B0604030504040204" pitchFamily="34" charset="-120"/>
                          <a:ea typeface="微軟正黑體" panose="020B0604030504040204" pitchFamily="34" charset="-120"/>
                        </a:rPr>
                        <a:t>×</a:t>
                      </a:r>
                      <a:r>
                        <a:rPr lang="en-US" sz="2400" b="1" kern="1200" dirty="0">
                          <a:solidFill>
                            <a:srgbClr val="7030A0"/>
                          </a:solidFill>
                          <a:latin typeface="微軟正黑體" panose="020B0604030504040204" pitchFamily="34" charset="-120"/>
                          <a:ea typeface="微軟正黑體" panose="020B0604030504040204" pitchFamily="34" charset="-120"/>
                        </a:rPr>
                        <a:t> </a:t>
                      </a:r>
                      <a:endParaRPr lang="zh-TW" sz="2400" b="1" kern="1200" dirty="0">
                        <a:solidFill>
                          <a:srgbClr val="7030A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lvl="0" algn="ctr">
                        <a:spcAft>
                          <a:spcPts val="0"/>
                        </a:spcAft>
                      </a:pPr>
                      <a:r>
                        <a:rPr lang="zh-TW" sz="2400" b="1" kern="1200" dirty="0">
                          <a:solidFill>
                            <a:srgbClr val="FFC000"/>
                          </a:solidFill>
                          <a:latin typeface="微軟正黑體" panose="020B0604030504040204" pitchFamily="34" charset="-120"/>
                          <a:ea typeface="微軟正黑體" panose="020B0604030504040204" pitchFamily="34" charset="-120"/>
                        </a:rPr>
                        <a:t>×</a:t>
                      </a:r>
                      <a:endParaRPr lang="zh-TW" sz="2400" b="1" kern="1200" dirty="0">
                        <a:solidFill>
                          <a:srgbClr val="FFC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7030A0"/>
                          </a:solidFill>
                          <a:latin typeface="微軟正黑體" panose="020B0604030504040204" pitchFamily="34" charset="-120"/>
                          <a:ea typeface="微軟正黑體" panose="020B0604030504040204" pitchFamily="34" charset="-120"/>
                        </a:rPr>
                        <a:t>×</a:t>
                      </a:r>
                      <a:endParaRPr lang="zh-TW" sz="2400" b="1" kern="1200" dirty="0">
                        <a:solidFill>
                          <a:srgbClr val="7030A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solidFill>
                            <a:srgbClr val="00B050"/>
                          </a:solidFill>
                          <a:latin typeface="微軟正黑體" panose="020B0604030504040204" pitchFamily="34" charset="-120"/>
                          <a:ea typeface="微軟正黑體" panose="020B0604030504040204" pitchFamily="34" charset="-120"/>
                        </a:rPr>
                        <a:t>○</a:t>
                      </a:r>
                      <a:endParaRPr lang="zh-TW" sz="2400" b="1" kern="1200" dirty="0">
                        <a:solidFill>
                          <a:srgbClr val="00B05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tc>
                  <a:txBody>
                    <a:bodyPr/>
                    <a:lstStyle/>
                    <a:p>
                      <a:pPr marL="0" marR="0" lvl="0" indent="0" algn="ctr" defTabSz="914400" rtl="0" fontAlgn="auto" hangingPunct="1">
                        <a:lnSpc>
                          <a:spcPct val="100000"/>
                        </a:lnSpc>
                        <a:spcBef>
                          <a:spcPts val="0"/>
                        </a:spcBef>
                        <a:spcAft>
                          <a:spcPts val="0"/>
                        </a:spcAft>
                        <a:buNone/>
                        <a:tabLst/>
                      </a:pPr>
                      <a:r>
                        <a:rPr lang="zh-TW" sz="2400" b="1" kern="1200" dirty="0">
                          <a:latin typeface="微軟正黑體" panose="020B0604030504040204" pitchFamily="34" charset="-120"/>
                          <a:ea typeface="微軟正黑體" panose="020B0604030504040204" pitchFamily="34" charset="-120"/>
                        </a:rPr>
                        <a:t>○</a:t>
                      </a:r>
                      <a:endParaRPr lang="zh-TW" sz="2400" b="1" kern="1200" dirty="0">
                        <a:solidFill>
                          <a:srgbClr val="000000"/>
                        </a:solidFill>
                        <a:latin typeface="微軟正黑體" panose="020B0604030504040204" pitchFamily="34" charset="-120"/>
                        <a:ea typeface="微軟正黑體" panose="020B0604030504040204" pitchFamily="34" charset="-120"/>
                        <a:cs typeface="Meiryo UI" pitchFamily="34"/>
                      </a:endParaRPr>
                    </a:p>
                  </a:txBody>
                  <a:tcPr marL="89336" marR="89336" marT="0" marB="0" anchor="ct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a:xfrm>
            <a:off x="885825" y="141677"/>
            <a:ext cx="16238098" cy="1605604"/>
          </a:xfrm>
        </p:spPr>
        <p:txBody>
          <a:bodyPr>
            <a:normAutofit fontScale="90000"/>
          </a:bodyPr>
          <a:lstStyle/>
          <a:p>
            <a:pPr lvl="0"/>
            <a:r>
              <a:rPr lang="zh-TW" altLang="en-US" sz="6700" b="1" dirty="0">
                <a:latin typeface="微軟正黑體" panose="020B0604030504040204" pitchFamily="34" charset="-120"/>
                <a:ea typeface="微軟正黑體" panose="020B0604030504040204" pitchFamily="34" charset="-120"/>
              </a:rPr>
              <a:t>性騷擾防治責任</a:t>
            </a:r>
            <a:br>
              <a:rPr lang="en-US" sz="4900" b="1" dirty="0">
                <a:latin typeface="微軟正黑體" panose="020B0604030504040204" pitchFamily="34" charset="-120"/>
                <a:ea typeface="微軟正黑體" panose="020B0604030504040204" pitchFamily="34" charset="-120"/>
              </a:rPr>
            </a:br>
            <a:r>
              <a:rPr lang="en-US" sz="4400" b="1" dirty="0">
                <a:solidFill>
                  <a:srgbClr val="FF0000"/>
                </a:solidFill>
                <a:latin typeface="微軟正黑體" panose="020B0604030504040204" pitchFamily="34" charset="-120"/>
                <a:ea typeface="微軟正黑體" panose="020B0604030504040204" pitchFamily="34" charset="-120"/>
              </a:rPr>
              <a:t>(</a:t>
            </a:r>
            <a:r>
              <a:rPr lang="zh-TW" altLang="en-US" sz="4400" b="1" dirty="0">
                <a:solidFill>
                  <a:srgbClr val="FF0000"/>
                </a:solidFill>
                <a:latin typeface="微軟正黑體" panose="020B0604030504040204" pitchFamily="34" charset="-120"/>
                <a:ea typeface="微軟正黑體" panose="020B0604030504040204" pitchFamily="34" charset="-120"/>
              </a:rPr>
              <a:t>性騷法防治法第</a:t>
            </a:r>
            <a:r>
              <a:rPr lang="en-US" sz="4400" b="1" dirty="0">
                <a:solidFill>
                  <a:srgbClr val="FF0000"/>
                </a:solidFill>
                <a:latin typeface="微軟正黑體" panose="020B0604030504040204" pitchFamily="34" charset="-120"/>
                <a:ea typeface="微軟正黑體" panose="020B0604030504040204" pitchFamily="34" charset="-120"/>
              </a:rPr>
              <a:t>7</a:t>
            </a:r>
            <a:r>
              <a:rPr lang="zh-TW" altLang="en-US" sz="4400" b="1" dirty="0">
                <a:solidFill>
                  <a:srgbClr val="FF0000"/>
                </a:solidFill>
                <a:latin typeface="微軟正黑體" panose="020B0604030504040204" pitchFamily="34" charset="-120"/>
                <a:ea typeface="微軟正黑體" panose="020B0604030504040204" pitchFamily="34" charset="-120"/>
              </a:rPr>
              <a:t>條</a:t>
            </a:r>
            <a:r>
              <a:rPr lang="en-US" sz="4400" b="1" dirty="0">
                <a:solidFill>
                  <a:srgbClr val="FF0000"/>
                </a:solidFill>
                <a:latin typeface="微軟正黑體" panose="020B0604030504040204" pitchFamily="34" charset="-120"/>
                <a:ea typeface="微軟正黑體" panose="020B0604030504040204" pitchFamily="34" charset="-120"/>
              </a:rPr>
              <a:t>)</a:t>
            </a:r>
          </a:p>
        </p:txBody>
      </p:sp>
      <p:sp>
        <p:nvSpPr>
          <p:cNvPr id="3" name="投影片編號版面配置區 3"/>
          <p:cNvSpPr txBox="1"/>
          <p:nvPr/>
        </p:nvSpPr>
        <p:spPr>
          <a:xfrm>
            <a:off x="14173200" y="9534521"/>
            <a:ext cx="4114800" cy="547689"/>
          </a:xfrm>
          <a:prstGeom prst="rect">
            <a:avLst/>
          </a:prstGeom>
          <a:noFill/>
          <a:ln cap="flat">
            <a:noFill/>
          </a:ln>
        </p:spPr>
        <p:txBody>
          <a:bodyPr vert="horz" wrap="square" lIns="91421" tIns="45701" rIns="91421" bIns="4570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34DC8E-1CB7-4E9E-B4B4-72FDF1FF4A93}" type="slidenum">
              <a:rPr/>
              <a:t>90</a:t>
            </a:fld>
            <a:endParaRPr lang="en-US" sz="1200" b="0" i="0" u="none" strike="noStrike" kern="0" cap="none" spc="0" baseline="0">
              <a:solidFill>
                <a:srgbClr val="888888"/>
              </a:solidFill>
              <a:uFillTx/>
              <a:latin typeface="Calibri"/>
              <a:ea typeface="Calibri"/>
              <a:cs typeface="Calibri"/>
            </a:endParaRPr>
          </a:p>
        </p:txBody>
      </p:sp>
      <p:grpSp>
        <p:nvGrpSpPr>
          <p:cNvPr id="4" name="內容版面配置區 4"/>
          <p:cNvGrpSpPr/>
          <p:nvPr/>
        </p:nvGrpSpPr>
        <p:grpSpPr>
          <a:xfrm>
            <a:off x="0" y="1687433"/>
            <a:ext cx="18288000" cy="7156195"/>
            <a:chOff x="0" y="1687433"/>
            <a:chExt cx="18288000" cy="7156195"/>
          </a:xfrm>
        </p:grpSpPr>
        <p:sp>
          <p:nvSpPr>
            <p:cNvPr id="5" name="手繪多邊形 4"/>
            <p:cNvSpPr/>
            <p:nvPr/>
          </p:nvSpPr>
          <p:spPr>
            <a:xfrm>
              <a:off x="485775" y="1687433"/>
              <a:ext cx="17459325" cy="1516322"/>
            </a:xfrm>
            <a:custGeom>
              <a:avLst/>
              <a:gdLst>
                <a:gd name="f0" fmla="val 10800000"/>
                <a:gd name="f1" fmla="val 5400000"/>
                <a:gd name="f2" fmla="val 180"/>
                <a:gd name="f3" fmla="val w"/>
                <a:gd name="f4" fmla="val h"/>
                <a:gd name="f5" fmla="val 0"/>
                <a:gd name="f6" fmla="val 17459324"/>
                <a:gd name="f7" fmla="val 1516320"/>
                <a:gd name="f8" fmla="val 252725"/>
                <a:gd name="f9" fmla="val 113149"/>
                <a:gd name="f10" fmla="val 17206599"/>
                <a:gd name="f11" fmla="val 17346175"/>
                <a:gd name="f12" fmla="val 1263595"/>
                <a:gd name="f13" fmla="val 1403171"/>
                <a:gd name="f14" fmla="+- 0 0 -90"/>
                <a:gd name="f15" fmla="*/ f3 1 17459324"/>
                <a:gd name="f16" fmla="*/ f4 1 1516320"/>
                <a:gd name="f17" fmla="+- f7 0 f5"/>
                <a:gd name="f18" fmla="+- f6 0 f5"/>
                <a:gd name="f19" fmla="*/ f14 f0 1"/>
                <a:gd name="f20" fmla="*/ f18 1 17459324"/>
                <a:gd name="f21" fmla="*/ f17 1 1516320"/>
                <a:gd name="f22" fmla="*/ 0 f18 1"/>
                <a:gd name="f23" fmla="*/ 252725 f17 1"/>
                <a:gd name="f24" fmla="*/ 252725 f18 1"/>
                <a:gd name="f25" fmla="*/ 0 f17 1"/>
                <a:gd name="f26" fmla="*/ 17206599 f18 1"/>
                <a:gd name="f27" fmla="*/ 17459324 f18 1"/>
                <a:gd name="f28" fmla="*/ 1263595 f17 1"/>
                <a:gd name="f29" fmla="*/ 1516320 f17 1"/>
                <a:gd name="f30" fmla="*/ f19 1 f2"/>
                <a:gd name="f31" fmla="*/ f22 1 17459324"/>
                <a:gd name="f32" fmla="*/ f23 1 1516320"/>
                <a:gd name="f33" fmla="*/ f24 1 17459324"/>
                <a:gd name="f34" fmla="*/ f25 1 1516320"/>
                <a:gd name="f35" fmla="*/ f26 1 17459324"/>
                <a:gd name="f36" fmla="*/ f27 1 17459324"/>
                <a:gd name="f37" fmla="*/ f28 1 1516320"/>
                <a:gd name="f38" fmla="*/ f29 1 151632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7459324" h="151632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C000"/>
            </a:solidFill>
            <a:ln w="25402" cap="flat">
              <a:solidFill>
                <a:srgbClr val="FFFFFF"/>
              </a:solidFill>
              <a:prstDash val="solid"/>
              <a:miter/>
            </a:ln>
          </p:spPr>
          <p:txBody>
            <a:bodyPr vert="horz" wrap="square" lIns="211180" tIns="211180" rIns="211180" bIns="211180" anchor="ctr" anchorCtr="0" compatLnSpc="1">
              <a:noAutofit/>
            </a:bodyPr>
            <a:lstStyle/>
            <a:p>
              <a:pPr marL="0" marR="0" lvl="0" indent="0" algn="just" defTabSz="1600200" rtl="0" fontAlgn="auto" hangingPunct="1">
                <a:lnSpc>
                  <a:spcPct val="90000"/>
                </a:lnSpc>
                <a:spcBef>
                  <a:spcPts val="0"/>
                </a:spcBef>
                <a:spcAft>
                  <a:spcPts val="150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政府機關（構）、部隊、學校、機構或僱用人，於所屬公共場所及公眾得出入之場所，應採取下列預防措施，防治性騷擾行為之發生：</a:t>
              </a:r>
            </a:p>
          </p:txBody>
        </p:sp>
        <p:sp>
          <p:nvSpPr>
            <p:cNvPr id="6" name="手繪多邊形 5"/>
            <p:cNvSpPr/>
            <p:nvPr/>
          </p:nvSpPr>
          <p:spPr>
            <a:xfrm>
              <a:off x="0" y="3221806"/>
              <a:ext cx="18288000" cy="1024649"/>
            </a:xfrm>
            <a:custGeom>
              <a:avLst/>
              <a:gdLst>
                <a:gd name="f0" fmla="val 10800000"/>
                <a:gd name="f1" fmla="val 5400000"/>
                <a:gd name="f2" fmla="val 180"/>
                <a:gd name="f3" fmla="val w"/>
                <a:gd name="f4" fmla="val h"/>
                <a:gd name="f5" fmla="val 0"/>
                <a:gd name="f6" fmla="val 17459324"/>
                <a:gd name="f7" fmla="val 1024650"/>
                <a:gd name="f8" fmla="+- 0 0 -90"/>
                <a:gd name="f9" fmla="*/ f3 1 17459324"/>
                <a:gd name="f10" fmla="*/ f4 1 1024650"/>
                <a:gd name="f11" fmla="+- f7 0 f5"/>
                <a:gd name="f12" fmla="+- f6 0 f5"/>
                <a:gd name="f13" fmla="*/ f8 f0 1"/>
                <a:gd name="f14" fmla="*/ f12 1 17459324"/>
                <a:gd name="f15" fmla="*/ f11 1 1024650"/>
                <a:gd name="f16" fmla="*/ 0 f12 1"/>
                <a:gd name="f17" fmla="*/ 0 f11 1"/>
                <a:gd name="f18" fmla="*/ 17459324 f12 1"/>
                <a:gd name="f19" fmla="*/ 1024650 f11 1"/>
                <a:gd name="f20" fmla="*/ f13 1 f2"/>
                <a:gd name="f21" fmla="*/ f16 1 17459324"/>
                <a:gd name="f22" fmla="*/ f17 1 1024650"/>
                <a:gd name="f23" fmla="*/ f18 1 17459324"/>
                <a:gd name="f24" fmla="*/ f19 1 102465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7459324" h="1024650">
                  <a:moveTo>
                    <a:pt x="f5" y="f5"/>
                  </a:moveTo>
                  <a:lnTo>
                    <a:pt x="f6" y="f5"/>
                  </a:lnTo>
                  <a:lnTo>
                    <a:pt x="f6" y="f7"/>
                  </a:lnTo>
                  <a:lnTo>
                    <a:pt x="f5" y="f7"/>
                  </a:lnTo>
                  <a:lnTo>
                    <a:pt x="f5" y="f5"/>
                  </a:lnTo>
                  <a:close/>
                </a:path>
              </a:pathLst>
            </a:custGeom>
            <a:noFill/>
            <a:ln cap="flat">
              <a:noFill/>
              <a:prstDash val="solid"/>
            </a:ln>
          </p:spPr>
          <p:txBody>
            <a:bodyPr vert="horz" wrap="square" lIns="554336" tIns="45720" rIns="256032" bIns="45720" anchor="t" anchorCtr="0" compatLnSpc="1">
              <a:noAutofit/>
            </a:bodyPr>
            <a:lstStyle/>
            <a:p>
              <a:pPr marL="0" marR="0" lvl="1" algn="just" defTabSz="1244598" rtl="0" fontAlgn="auto" hangingPunct="1">
                <a:lnSpc>
                  <a:spcPct val="90000"/>
                </a:lnSpc>
                <a:spcBef>
                  <a:spcPts val="0"/>
                </a:spcBef>
                <a:spcAft>
                  <a:spcPts val="700"/>
                </a:spcAft>
                <a:buSzPct val="100000"/>
                <a:tabLst/>
                <a:defRPr sz="1800" b="0" i="0" u="none" strike="noStrike" kern="0" cap="none" spc="0" baseline="0">
                  <a:solidFill>
                    <a:srgbClr val="000000"/>
                  </a:solidFill>
                  <a:uFillTx/>
                </a:defRPr>
              </a:pPr>
              <a:r>
                <a:rPr lang="zh-TW" sz="3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一、組織之成員、受僱人或受服務人員人數達</a:t>
              </a:r>
              <a:r>
                <a:rPr lang="en-US" altLang="zh-TW" sz="3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10</a:t>
              </a:r>
              <a:r>
                <a:rPr lang="zh-TW" sz="3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人以上者，應設立申訴管道協調處理。</a:t>
              </a:r>
            </a:p>
            <a:p>
              <a:pPr marL="0" marR="0" lvl="1" algn="just" defTabSz="1244598" rtl="0" fontAlgn="auto" hangingPunct="1">
                <a:lnSpc>
                  <a:spcPct val="90000"/>
                </a:lnSpc>
                <a:spcBef>
                  <a:spcPts val="0"/>
                </a:spcBef>
                <a:spcAft>
                  <a:spcPts val="700"/>
                </a:spcAft>
                <a:buSzPct val="100000"/>
                <a:tabLst/>
                <a:defRPr sz="1800" b="0" i="0" u="none" strike="noStrike" kern="0" cap="none" spc="0" baseline="0">
                  <a:solidFill>
                    <a:srgbClr val="000000"/>
                  </a:solidFill>
                  <a:uFillTx/>
                </a:defRPr>
              </a:pPr>
              <a:r>
                <a:rPr lang="zh-TW" sz="3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二、組織之成員、受僱人或受服務人員人數達</a:t>
              </a:r>
              <a:r>
                <a:rPr lang="en-US" altLang="zh-TW" sz="3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30</a:t>
              </a:r>
              <a:r>
                <a:rPr lang="zh-TW" sz="3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人以上者，並應訂定性騷擾防治措施，且公開揭示之。</a:t>
              </a:r>
            </a:p>
          </p:txBody>
        </p:sp>
        <p:sp>
          <p:nvSpPr>
            <p:cNvPr id="7" name="手繪多邊形 6"/>
            <p:cNvSpPr/>
            <p:nvPr/>
          </p:nvSpPr>
          <p:spPr>
            <a:xfrm>
              <a:off x="485775" y="4283333"/>
              <a:ext cx="17459325" cy="1516322"/>
            </a:xfrm>
            <a:custGeom>
              <a:avLst/>
              <a:gdLst>
                <a:gd name="f0" fmla="val 10800000"/>
                <a:gd name="f1" fmla="val 5400000"/>
                <a:gd name="f2" fmla="val 180"/>
                <a:gd name="f3" fmla="val w"/>
                <a:gd name="f4" fmla="val h"/>
                <a:gd name="f5" fmla="val 0"/>
                <a:gd name="f6" fmla="val 17459324"/>
                <a:gd name="f7" fmla="val 1516320"/>
                <a:gd name="f8" fmla="val 252725"/>
                <a:gd name="f9" fmla="val 113149"/>
                <a:gd name="f10" fmla="val 17206599"/>
                <a:gd name="f11" fmla="val 17346175"/>
                <a:gd name="f12" fmla="val 1263595"/>
                <a:gd name="f13" fmla="val 1403171"/>
                <a:gd name="f14" fmla="+- 0 0 -90"/>
                <a:gd name="f15" fmla="*/ f3 1 17459324"/>
                <a:gd name="f16" fmla="*/ f4 1 1516320"/>
                <a:gd name="f17" fmla="+- f7 0 f5"/>
                <a:gd name="f18" fmla="+- f6 0 f5"/>
                <a:gd name="f19" fmla="*/ f14 f0 1"/>
                <a:gd name="f20" fmla="*/ f18 1 17459324"/>
                <a:gd name="f21" fmla="*/ f17 1 1516320"/>
                <a:gd name="f22" fmla="*/ 0 f18 1"/>
                <a:gd name="f23" fmla="*/ 252725 f17 1"/>
                <a:gd name="f24" fmla="*/ 252725 f18 1"/>
                <a:gd name="f25" fmla="*/ 0 f17 1"/>
                <a:gd name="f26" fmla="*/ 17206599 f18 1"/>
                <a:gd name="f27" fmla="*/ 17459324 f18 1"/>
                <a:gd name="f28" fmla="*/ 1263595 f17 1"/>
                <a:gd name="f29" fmla="*/ 1516320 f17 1"/>
                <a:gd name="f30" fmla="*/ f19 1 f2"/>
                <a:gd name="f31" fmla="*/ f22 1 17459324"/>
                <a:gd name="f32" fmla="*/ f23 1 1516320"/>
                <a:gd name="f33" fmla="*/ f24 1 17459324"/>
                <a:gd name="f34" fmla="*/ f25 1 1516320"/>
                <a:gd name="f35" fmla="*/ f26 1 17459324"/>
                <a:gd name="f36" fmla="*/ f27 1 17459324"/>
                <a:gd name="f37" fmla="*/ f28 1 1516320"/>
                <a:gd name="f38" fmla="*/ f29 1 151632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7459324" h="151632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C000"/>
            </a:solidFill>
            <a:ln w="25402" cap="flat">
              <a:solidFill>
                <a:srgbClr val="FFFFFF"/>
              </a:solidFill>
              <a:prstDash val="solid"/>
              <a:miter/>
            </a:ln>
          </p:spPr>
          <p:txBody>
            <a:bodyPr vert="horz" wrap="square" lIns="211180" tIns="211180" rIns="211180" bIns="211180" anchor="ctr" anchorCtr="0" compatLnSpc="1">
              <a:noAutofit/>
            </a:bodyPr>
            <a:lstStyle/>
            <a:p>
              <a:pPr marL="0" marR="0" lvl="0" indent="0" algn="just" defTabSz="1600200" rtl="0" fontAlgn="auto" hangingPunct="1">
                <a:lnSpc>
                  <a:spcPct val="90000"/>
                </a:lnSpc>
                <a:spcBef>
                  <a:spcPts val="0"/>
                </a:spcBef>
                <a:spcAft>
                  <a:spcPts val="150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政府機關（構）、部隊、學校、機構或僱用人於前項場所有性騷擾事件發生當時知悉者，應採取下列有效之糾正及補救措施，並注意被害人安全及隱私之維護：</a:t>
              </a:r>
            </a:p>
          </p:txBody>
        </p:sp>
        <p:sp>
          <p:nvSpPr>
            <p:cNvPr id="8" name="手繪多邊形 7"/>
            <p:cNvSpPr/>
            <p:nvPr/>
          </p:nvSpPr>
          <p:spPr>
            <a:xfrm>
              <a:off x="0" y="5836533"/>
              <a:ext cx="17459325" cy="1527660"/>
            </a:xfrm>
            <a:custGeom>
              <a:avLst/>
              <a:gdLst>
                <a:gd name="f0" fmla="val 10800000"/>
                <a:gd name="f1" fmla="val 5400000"/>
                <a:gd name="f2" fmla="val 180"/>
                <a:gd name="f3" fmla="val w"/>
                <a:gd name="f4" fmla="val h"/>
                <a:gd name="f5" fmla="val 0"/>
                <a:gd name="f6" fmla="val 17459324"/>
                <a:gd name="f7" fmla="val 1527660"/>
                <a:gd name="f8" fmla="+- 0 0 -90"/>
                <a:gd name="f9" fmla="*/ f3 1 17459324"/>
                <a:gd name="f10" fmla="*/ f4 1 1527660"/>
                <a:gd name="f11" fmla="+- f7 0 f5"/>
                <a:gd name="f12" fmla="+- f6 0 f5"/>
                <a:gd name="f13" fmla="*/ f8 f0 1"/>
                <a:gd name="f14" fmla="*/ f12 1 17459324"/>
                <a:gd name="f15" fmla="*/ f11 1 1527660"/>
                <a:gd name="f16" fmla="*/ 0 f12 1"/>
                <a:gd name="f17" fmla="*/ 0 f11 1"/>
                <a:gd name="f18" fmla="*/ 17459324 f12 1"/>
                <a:gd name="f19" fmla="*/ 1527660 f11 1"/>
                <a:gd name="f20" fmla="*/ f13 1 f2"/>
                <a:gd name="f21" fmla="*/ f16 1 17459324"/>
                <a:gd name="f22" fmla="*/ f17 1 1527660"/>
                <a:gd name="f23" fmla="*/ f18 1 17459324"/>
                <a:gd name="f24" fmla="*/ f19 1 152766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7459324" h="1527660">
                  <a:moveTo>
                    <a:pt x="f5" y="f5"/>
                  </a:moveTo>
                  <a:lnTo>
                    <a:pt x="f6" y="f5"/>
                  </a:lnTo>
                  <a:lnTo>
                    <a:pt x="f6" y="f7"/>
                  </a:lnTo>
                  <a:lnTo>
                    <a:pt x="f5" y="f7"/>
                  </a:lnTo>
                  <a:lnTo>
                    <a:pt x="f5" y="f5"/>
                  </a:lnTo>
                  <a:close/>
                </a:path>
              </a:pathLst>
            </a:custGeom>
            <a:noFill/>
            <a:ln cap="flat">
              <a:noFill/>
              <a:prstDash val="solid"/>
            </a:ln>
          </p:spPr>
          <p:txBody>
            <a:bodyPr vert="horz" wrap="square" lIns="554336" tIns="45720" rIns="256032" bIns="45720" anchor="t" anchorCtr="0" compatLnSpc="1">
              <a:noAutofit/>
            </a:bodyPr>
            <a:lstStyle/>
            <a:p>
              <a:pPr marL="0" marR="0" lvl="1" algn="just" defTabSz="1244598" rtl="0" fontAlgn="auto" hangingPunct="1">
                <a:lnSpc>
                  <a:spcPct val="90000"/>
                </a:lnSpc>
                <a:spcBef>
                  <a:spcPts val="0"/>
                </a:spcBef>
                <a:spcAft>
                  <a:spcPts val="700"/>
                </a:spcAft>
                <a:buSzPct val="100000"/>
                <a:tabLst/>
                <a:defRPr sz="1800" b="0" i="0" u="none" strike="noStrike" kern="0" cap="none" spc="0" baseline="0">
                  <a:solidFill>
                    <a:srgbClr val="000000"/>
                  </a:solidFill>
                  <a:uFillTx/>
                </a:defRPr>
              </a:pPr>
              <a:r>
                <a:rPr lang="zh-TW" sz="3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一、協助被害人申訴及保全相關證據。</a:t>
              </a:r>
            </a:p>
            <a:p>
              <a:pPr marL="0" marR="0" lvl="1" algn="just" defTabSz="1244598" rtl="0" fontAlgn="auto" hangingPunct="1">
                <a:lnSpc>
                  <a:spcPct val="90000"/>
                </a:lnSpc>
                <a:spcBef>
                  <a:spcPts val="0"/>
                </a:spcBef>
                <a:spcAft>
                  <a:spcPts val="700"/>
                </a:spcAft>
                <a:buSzPct val="100000"/>
                <a:tabLst/>
                <a:defRPr sz="1800" b="0" i="0" u="none" strike="noStrike" kern="0" cap="none" spc="0" baseline="0">
                  <a:solidFill>
                    <a:srgbClr val="000000"/>
                  </a:solidFill>
                  <a:uFillTx/>
                </a:defRPr>
              </a:pPr>
              <a:r>
                <a:rPr lang="zh-TW" sz="3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二、必要時協助通知警察機關到場處理。</a:t>
              </a:r>
            </a:p>
            <a:p>
              <a:pPr marL="0" marR="0" lvl="1" algn="just" defTabSz="1244598" rtl="0" fontAlgn="auto" hangingPunct="1">
                <a:lnSpc>
                  <a:spcPct val="90000"/>
                </a:lnSpc>
                <a:spcBef>
                  <a:spcPts val="0"/>
                </a:spcBef>
                <a:spcAft>
                  <a:spcPts val="700"/>
                </a:spcAft>
                <a:buSzPct val="100000"/>
                <a:tabLst/>
                <a:defRPr sz="1800" b="0" i="0" u="none" strike="noStrike" kern="0" cap="none" spc="0" baseline="0">
                  <a:solidFill>
                    <a:srgbClr val="000000"/>
                  </a:solidFill>
                  <a:uFillTx/>
                </a:defRPr>
              </a:pPr>
              <a:r>
                <a:rPr lang="zh-TW" sz="30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三、檢討所屬場所安全。</a:t>
              </a:r>
            </a:p>
          </p:txBody>
        </p:sp>
        <p:sp>
          <p:nvSpPr>
            <p:cNvPr id="9" name="手繪多邊形 8"/>
            <p:cNvSpPr/>
            <p:nvPr/>
          </p:nvSpPr>
          <p:spPr>
            <a:xfrm>
              <a:off x="485775" y="7327306"/>
              <a:ext cx="17459325" cy="1516322"/>
            </a:xfrm>
            <a:custGeom>
              <a:avLst/>
              <a:gdLst>
                <a:gd name="f0" fmla="val 10800000"/>
                <a:gd name="f1" fmla="val 5400000"/>
                <a:gd name="f2" fmla="val 180"/>
                <a:gd name="f3" fmla="val w"/>
                <a:gd name="f4" fmla="val h"/>
                <a:gd name="f5" fmla="val 0"/>
                <a:gd name="f6" fmla="val 17459324"/>
                <a:gd name="f7" fmla="val 1516320"/>
                <a:gd name="f8" fmla="val 252725"/>
                <a:gd name="f9" fmla="val 113149"/>
                <a:gd name="f10" fmla="val 17206599"/>
                <a:gd name="f11" fmla="val 17346175"/>
                <a:gd name="f12" fmla="val 1263595"/>
                <a:gd name="f13" fmla="val 1403171"/>
                <a:gd name="f14" fmla="+- 0 0 -90"/>
                <a:gd name="f15" fmla="*/ f3 1 17459324"/>
                <a:gd name="f16" fmla="*/ f4 1 1516320"/>
                <a:gd name="f17" fmla="+- f7 0 f5"/>
                <a:gd name="f18" fmla="+- f6 0 f5"/>
                <a:gd name="f19" fmla="*/ f14 f0 1"/>
                <a:gd name="f20" fmla="*/ f18 1 17459324"/>
                <a:gd name="f21" fmla="*/ f17 1 1516320"/>
                <a:gd name="f22" fmla="*/ 0 f18 1"/>
                <a:gd name="f23" fmla="*/ 252725 f17 1"/>
                <a:gd name="f24" fmla="*/ 252725 f18 1"/>
                <a:gd name="f25" fmla="*/ 0 f17 1"/>
                <a:gd name="f26" fmla="*/ 17206599 f18 1"/>
                <a:gd name="f27" fmla="*/ 17459324 f18 1"/>
                <a:gd name="f28" fmla="*/ 1263595 f17 1"/>
                <a:gd name="f29" fmla="*/ 1516320 f17 1"/>
                <a:gd name="f30" fmla="*/ f19 1 f2"/>
                <a:gd name="f31" fmla="*/ f22 1 17459324"/>
                <a:gd name="f32" fmla="*/ f23 1 1516320"/>
                <a:gd name="f33" fmla="*/ f24 1 17459324"/>
                <a:gd name="f34" fmla="*/ f25 1 1516320"/>
                <a:gd name="f35" fmla="*/ f26 1 17459324"/>
                <a:gd name="f36" fmla="*/ f27 1 17459324"/>
                <a:gd name="f37" fmla="*/ f28 1 1516320"/>
                <a:gd name="f38" fmla="*/ f29 1 151632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7459324" h="151632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C000"/>
            </a:solidFill>
            <a:ln w="25402" cap="flat">
              <a:solidFill>
                <a:srgbClr val="FFFFFF"/>
              </a:solidFill>
              <a:prstDash val="solid"/>
              <a:miter/>
            </a:ln>
          </p:spPr>
          <p:txBody>
            <a:bodyPr vert="horz" wrap="square" lIns="211180" tIns="211180" rIns="211180" bIns="211180" anchor="ctr" anchorCtr="0" compatLnSpc="1">
              <a:noAutofit/>
            </a:bodyPr>
            <a:lstStyle/>
            <a:p>
              <a:pPr marL="0" marR="0" lvl="0" indent="0" algn="just" defTabSz="1600200" rtl="0" fontAlgn="auto" hangingPunct="1">
                <a:lnSpc>
                  <a:spcPct val="90000"/>
                </a:lnSpc>
                <a:spcBef>
                  <a:spcPts val="0"/>
                </a:spcBef>
                <a:spcAft>
                  <a:spcPts val="150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政府機關（構）、部隊、學校、機構或僱用人於性騷擾事件發生後知悉者，應採取</a:t>
              </a:r>
              <a:r>
                <a:rPr lang="zh-TW" altLang="en-US" sz="36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 </a:t>
              </a:r>
              <a:r>
                <a:rPr lang="zh-TW" sz="3600" b="1" i="0" u="none" strike="noStrike" kern="1200" cap="none" spc="0" baseline="0" dirty="0">
                  <a:solidFill>
                    <a:srgbClr val="000000"/>
                  </a:solidFill>
                  <a:uFillTx/>
                  <a:latin typeface="微軟正黑體" panose="020B0604030504040204" pitchFamily="34" charset="-120"/>
                  <a:ea typeface="微軟正黑體" panose="020B0604030504040204" pitchFamily="34" charset="-120"/>
                </a:rPr>
                <a:t>前項第三款之糾正及補救措施。</a:t>
              </a:r>
            </a:p>
          </p:txBody>
        </p:sp>
      </p:grpSp>
      <p:pic>
        <p:nvPicPr>
          <p:cNvPr id="10" name="圖片 6"/>
          <p:cNvPicPr>
            <a:picLocks noChangeAspect="1"/>
          </p:cNvPicPr>
          <p:nvPr/>
        </p:nvPicPr>
        <p:blipFill>
          <a:blip r:embed="rId2"/>
          <a:stretch>
            <a:fillRect/>
          </a:stretch>
        </p:blipFill>
        <p:spPr>
          <a:xfrm>
            <a:off x="250234" y="8576367"/>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478E9-06E8-E272-8B3D-98E49397AEF9}"/>
            </a:ext>
          </a:extLst>
        </p:cNvPr>
        <p:cNvGrpSpPr/>
        <p:nvPr/>
      </p:nvGrpSpPr>
      <p:grpSpPr>
        <a:xfrm>
          <a:off x="0" y="0"/>
          <a:ext cx="0" cy="0"/>
          <a:chOff x="0" y="0"/>
          <a:chExt cx="0" cy="0"/>
        </a:xfrm>
      </p:grpSpPr>
      <p:sp>
        <p:nvSpPr>
          <p:cNvPr id="2" name="標題 3">
            <a:extLst>
              <a:ext uri="{FF2B5EF4-FFF2-40B4-BE49-F238E27FC236}">
                <a16:creationId xmlns:a16="http://schemas.microsoft.com/office/drawing/2014/main" id="{E7AAA850-0D4A-FC5F-CF10-05757C90CA5E}"/>
              </a:ext>
            </a:extLst>
          </p:cNvPr>
          <p:cNvSpPr txBox="1">
            <a:spLocks noGrp="1"/>
          </p:cNvSpPr>
          <p:nvPr>
            <p:ph type="title"/>
          </p:nvPr>
        </p:nvSpPr>
        <p:spPr>
          <a:xfrm>
            <a:off x="1024951" y="439703"/>
            <a:ext cx="16238098" cy="1857374"/>
          </a:xfrm>
        </p:spPr>
        <p:txBody>
          <a:bodyPr>
            <a:normAutofit/>
          </a:bodyPr>
          <a:lstStyle/>
          <a:p>
            <a:pPr lvl="0"/>
            <a:r>
              <a:rPr lang="zh-TW" altLang="en-US" sz="6000" b="1" dirty="0">
                <a:latin typeface="微軟正黑體" panose="020B0604030504040204" pitchFamily="34" charset="-120"/>
                <a:ea typeface="微軟正黑體" panose="020B0604030504040204" pitchFamily="34" charset="-120"/>
              </a:rPr>
              <a:t>性騷擾防治責任罰則</a:t>
            </a:r>
            <a:br>
              <a:rPr lang="en-US" altLang="zh-TW" sz="6000" b="1" dirty="0">
                <a:latin typeface="微軟正黑體" panose="020B0604030504040204" pitchFamily="34" charset="-120"/>
                <a:ea typeface="微軟正黑體" panose="020B0604030504040204" pitchFamily="34" charset="-120"/>
              </a:rPr>
            </a:br>
            <a:r>
              <a:rPr lang="en-US" sz="4400" b="1" dirty="0">
                <a:solidFill>
                  <a:srgbClr val="FF0000"/>
                </a:solidFill>
                <a:latin typeface="微軟正黑體" panose="020B0604030504040204" pitchFamily="34" charset="-120"/>
                <a:ea typeface="微軟正黑體" panose="020B0604030504040204" pitchFamily="34" charset="-120"/>
              </a:rPr>
              <a:t>(</a:t>
            </a:r>
            <a:r>
              <a:rPr lang="zh-TW" altLang="en-US" sz="4400" b="1" dirty="0">
                <a:solidFill>
                  <a:srgbClr val="FF0000"/>
                </a:solidFill>
                <a:latin typeface="微軟正黑體" panose="020B0604030504040204" pitchFamily="34" charset="-120"/>
                <a:ea typeface="微軟正黑體" panose="020B0604030504040204" pitchFamily="34" charset="-120"/>
              </a:rPr>
              <a:t>性騷擾防治法第</a:t>
            </a:r>
            <a:r>
              <a:rPr lang="en-US" altLang="zh-TW" sz="4400" b="1" dirty="0">
                <a:solidFill>
                  <a:srgbClr val="FF0000"/>
                </a:solidFill>
                <a:latin typeface="微軟正黑體" panose="020B0604030504040204" pitchFamily="34" charset="-120"/>
                <a:ea typeface="微軟正黑體" panose="020B0604030504040204" pitchFamily="34" charset="-120"/>
              </a:rPr>
              <a:t>28</a:t>
            </a:r>
            <a:r>
              <a:rPr lang="zh-TW" altLang="en-US" sz="4400" b="1" dirty="0">
                <a:solidFill>
                  <a:srgbClr val="FF0000"/>
                </a:solidFill>
                <a:latin typeface="微軟正黑體" panose="020B0604030504040204" pitchFamily="34" charset="-120"/>
                <a:ea typeface="微軟正黑體" panose="020B0604030504040204" pitchFamily="34" charset="-120"/>
              </a:rPr>
              <a:t>條</a:t>
            </a:r>
            <a:r>
              <a:rPr lang="en-US" sz="4400" b="1" dirty="0">
                <a:solidFill>
                  <a:srgbClr val="FF0000"/>
                </a:solidFill>
                <a:latin typeface="微軟正黑體" panose="020B0604030504040204" pitchFamily="34" charset="-120"/>
                <a:ea typeface="微軟正黑體" panose="020B0604030504040204" pitchFamily="34" charset="-120"/>
              </a:rPr>
              <a:t>)</a:t>
            </a:r>
          </a:p>
        </p:txBody>
      </p:sp>
      <p:pic>
        <p:nvPicPr>
          <p:cNvPr id="15" name="圖片 22">
            <a:extLst>
              <a:ext uri="{FF2B5EF4-FFF2-40B4-BE49-F238E27FC236}">
                <a16:creationId xmlns:a16="http://schemas.microsoft.com/office/drawing/2014/main" id="{CFA5AE30-4535-88A3-8FE8-AB6DB116CC7D}"/>
              </a:ext>
            </a:extLst>
          </p:cNvPr>
          <p:cNvPicPr>
            <a:picLocks noChangeAspect="1"/>
          </p:cNvPicPr>
          <p:nvPr/>
        </p:nvPicPr>
        <p:blipFill>
          <a:blip r:embed="rId2"/>
          <a:stretch>
            <a:fillRect/>
          </a:stretch>
        </p:blipFill>
        <p:spPr>
          <a:xfrm>
            <a:off x="463856" y="8510275"/>
            <a:ext cx="1956989" cy="1505843"/>
          </a:xfrm>
          <a:prstGeom prst="rect">
            <a:avLst/>
          </a:prstGeom>
          <a:noFill/>
          <a:ln cap="flat">
            <a:noFill/>
          </a:ln>
        </p:spPr>
      </p:pic>
      <p:grpSp>
        <p:nvGrpSpPr>
          <p:cNvPr id="19" name="群組 18">
            <a:extLst>
              <a:ext uri="{FF2B5EF4-FFF2-40B4-BE49-F238E27FC236}">
                <a16:creationId xmlns:a16="http://schemas.microsoft.com/office/drawing/2014/main" id="{EC7A5805-634D-BB4B-F584-9932E4E8F19E}"/>
              </a:ext>
            </a:extLst>
          </p:cNvPr>
          <p:cNvGrpSpPr/>
          <p:nvPr/>
        </p:nvGrpSpPr>
        <p:grpSpPr>
          <a:xfrm>
            <a:off x="846161" y="2713811"/>
            <a:ext cx="9107472" cy="6413128"/>
            <a:chOff x="-284341" y="2127901"/>
            <a:chExt cx="9107472" cy="6413128"/>
          </a:xfrm>
        </p:grpSpPr>
        <p:sp>
          <p:nvSpPr>
            <p:cNvPr id="3" name="Google Shape;132;p15">
              <a:extLst>
                <a:ext uri="{FF2B5EF4-FFF2-40B4-BE49-F238E27FC236}">
                  <a16:creationId xmlns:a16="http://schemas.microsoft.com/office/drawing/2014/main" id="{0850A5B6-27EF-EDDA-9227-06ED2F12346C}"/>
                </a:ext>
              </a:extLst>
            </p:cNvPr>
            <p:cNvSpPr/>
            <p:nvPr/>
          </p:nvSpPr>
          <p:spPr>
            <a:xfrm>
              <a:off x="-284341" y="2465706"/>
              <a:ext cx="6196083" cy="6075323"/>
            </a:xfrm>
            <a:custGeom>
              <a:avLst/>
              <a:gdLst>
                <a:gd name="f0" fmla="val w"/>
                <a:gd name="f1" fmla="val h"/>
                <a:gd name="f2" fmla="val 0"/>
                <a:gd name="f3" fmla="val 6487160"/>
                <a:gd name="f4" fmla="val 6352540"/>
                <a:gd name="f5" fmla="val 6322060"/>
                <a:gd name="f6" fmla="val 3176270"/>
                <a:gd name="f7" fmla="val 2844800"/>
                <a:gd name="f8" fmla="val 2493010"/>
                <a:gd name="f9" fmla="val 6385560"/>
                <a:gd name="f10" fmla="val 2194560"/>
                <a:gd name="f11" fmla="val 6281420"/>
                <a:gd name="f12" fmla="val 1884680"/>
                <a:gd name="f13" fmla="val 5928360"/>
                <a:gd name="f14" fmla="val 1694180"/>
                <a:gd name="f15" fmla="val 5734050"/>
                <a:gd name="f16" fmla="val 1436370"/>
                <a:gd name="f17" fmla="val 5537200"/>
                <a:gd name="f18" fmla="val 1176020"/>
                <a:gd name="f19" fmla="val 5455920"/>
                <a:gd name="f20" fmla="val 796290"/>
                <a:gd name="f21" fmla="val 5185410"/>
                <a:gd name="f22" fmla="val 607060"/>
                <a:gd name="f23" fmla="val 4917440"/>
                <a:gd name="f24" fmla="val 420370"/>
                <a:gd name="f25" fmla="val 4517390"/>
                <a:gd name="f26" fmla="val 462280"/>
                <a:gd name="f27" fmla="val 4196080"/>
                <a:gd name="f28" fmla="val 360680"/>
                <a:gd name="f29" fmla="val 3884930"/>
                <a:gd name="f30" fmla="val 264160"/>
                <a:gd name="f31" fmla="val 3589020"/>
                <a:gd name="f32" fmla="val 3244850"/>
                <a:gd name="f33" fmla="val 2900680"/>
                <a:gd name="f34" fmla="val 2603500"/>
                <a:gd name="f35" fmla="val 262890"/>
                <a:gd name="f36" fmla="val 2293620"/>
                <a:gd name="f37" fmla="val 1972310"/>
                <a:gd name="f38" fmla="val 461010"/>
                <a:gd name="f39" fmla="val 1570990"/>
                <a:gd name="f40" fmla="val 419100"/>
                <a:gd name="f41" fmla="val 1303020"/>
                <a:gd name="f42" fmla="val 1032510"/>
                <a:gd name="f43" fmla="val 951230"/>
                <a:gd name="f44" fmla="val 754380"/>
                <a:gd name="f45" fmla="val 558800"/>
                <a:gd name="f46" fmla="val 207010"/>
                <a:gd name="f47" fmla="val 101600"/>
                <a:gd name="f48" fmla="val 1270"/>
                <a:gd name="f49" fmla="val 165100"/>
                <a:gd name="f50" fmla="val 3507740"/>
                <a:gd name="f51" fmla="val 3859530"/>
                <a:gd name="f52" fmla="val 4157980"/>
                <a:gd name="f53" fmla="val 205740"/>
                <a:gd name="f54" fmla="val 4467860"/>
                <a:gd name="f55" fmla="val 4658360"/>
                <a:gd name="f56" fmla="val 753110"/>
                <a:gd name="f57" fmla="val 4916170"/>
                <a:gd name="f58" fmla="val 949960"/>
                <a:gd name="f59" fmla="val 5176520"/>
                <a:gd name="f60" fmla="val 1031240"/>
                <a:gd name="f61" fmla="val 5556250"/>
                <a:gd name="f62" fmla="val 1301750"/>
                <a:gd name="f63" fmla="val 5745480"/>
                <a:gd name="f64" fmla="val 1569720"/>
                <a:gd name="f65" fmla="val 5933440"/>
                <a:gd name="f66" fmla="val 1969770"/>
                <a:gd name="f67" fmla="val 5891530"/>
                <a:gd name="f68" fmla="val 2292350"/>
                <a:gd name="f69" fmla="val 5991860"/>
                <a:gd name="f70" fmla="val 6088380"/>
                <a:gd name="f71" fmla="val 2899410"/>
                <a:gd name="f72" fmla="val 3243580"/>
                <a:gd name="f73" fmla="val 3587750"/>
                <a:gd name="f74" fmla="val 6089650"/>
                <a:gd name="f75" fmla="val 4194810"/>
                <a:gd name="f76" fmla="val 4516120"/>
                <a:gd name="f77" fmla="val 5929630"/>
                <a:gd name="f78" fmla="val 3858260"/>
                <a:gd name="f79" fmla="val 3506470"/>
                <a:gd name="f80" fmla="*/ f0 1 6487160"/>
                <a:gd name="f81" fmla="*/ f1 1 6352540"/>
                <a:gd name="f82" fmla="+- f4 0 f2"/>
                <a:gd name="f83" fmla="+- f3 0 f2"/>
                <a:gd name="f84" fmla="*/ f83 1 6487160"/>
                <a:gd name="f85" fmla="*/ f82 1 6352540"/>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6487160" h="6352540">
                  <a:moveTo>
                    <a:pt x="f5" y="f6"/>
                  </a:moveTo>
                  <a:cubicBezTo>
                    <a:pt x="f5" y="f7"/>
                    <a:pt x="f3" y="f8"/>
                    <a:pt x="f9" y="f10"/>
                  </a:cubicBezTo>
                  <a:cubicBezTo>
                    <a:pt x="f11" y="f12"/>
                    <a:pt x="f13" y="f14"/>
                    <a:pt x="f15" y="f16"/>
                  </a:cubicBezTo>
                  <a:cubicBezTo>
                    <a:pt x="f17" y="f18"/>
                    <a:pt x="f19" y="f20"/>
                    <a:pt x="f21" y="f22"/>
                  </a:cubicBezTo>
                  <a:cubicBezTo>
                    <a:pt x="f23" y="f24"/>
                    <a:pt x="f25" y="f26"/>
                    <a:pt x="f27" y="f28"/>
                  </a:cubicBezTo>
                  <a:cubicBezTo>
                    <a:pt x="f29" y="f30"/>
                    <a:pt x="f31" y="f2"/>
                    <a:pt x="f32" y="f2"/>
                  </a:cubicBezTo>
                  <a:cubicBezTo>
                    <a:pt x="f33" y="f2"/>
                    <a:pt x="f34" y="f35"/>
                    <a:pt x="f36" y="f28"/>
                  </a:cubicBezTo>
                  <a:cubicBezTo>
                    <a:pt x="f37" y="f38"/>
                    <a:pt x="f39" y="f40"/>
                    <a:pt x="f41" y="f22"/>
                  </a:cubicBezTo>
                  <a:cubicBezTo>
                    <a:pt x="f42" y="f20"/>
                    <a:pt x="f43" y="f18"/>
                    <a:pt x="f44" y="f16"/>
                  </a:cubicBezTo>
                  <a:cubicBezTo>
                    <a:pt x="f45" y="f14"/>
                    <a:pt x="f46" y="f12"/>
                    <a:pt x="f47" y="f10"/>
                  </a:cubicBezTo>
                  <a:cubicBezTo>
                    <a:pt x="f48" y="f8"/>
                    <a:pt x="f49" y="f7"/>
                    <a:pt x="f49" y="f6"/>
                  </a:cubicBezTo>
                  <a:cubicBezTo>
                    <a:pt x="f49" y="f50"/>
                    <a:pt x="f2" y="f51"/>
                    <a:pt x="f47" y="f52"/>
                  </a:cubicBezTo>
                  <a:cubicBezTo>
                    <a:pt x="f53" y="f54"/>
                    <a:pt x="f45" y="f55"/>
                    <a:pt x="f56" y="f57"/>
                  </a:cubicBezTo>
                  <a:cubicBezTo>
                    <a:pt x="f58" y="f59"/>
                    <a:pt x="f60" y="f61"/>
                    <a:pt x="f62" y="f63"/>
                  </a:cubicBezTo>
                  <a:cubicBezTo>
                    <a:pt x="f64" y="f65"/>
                    <a:pt x="f66" y="f67"/>
                    <a:pt x="f68" y="f69"/>
                  </a:cubicBezTo>
                  <a:cubicBezTo>
                    <a:pt x="f34" y="f70"/>
                    <a:pt x="f71" y="f4"/>
                    <a:pt x="f72" y="f4"/>
                  </a:cubicBezTo>
                  <a:cubicBezTo>
                    <a:pt x="f73" y="f4"/>
                    <a:pt x="f29" y="f74"/>
                    <a:pt x="f75" y="f69"/>
                  </a:cubicBezTo>
                  <a:cubicBezTo>
                    <a:pt x="f76" y="f67"/>
                    <a:pt x="f23" y="f65"/>
                    <a:pt x="f21" y="f63"/>
                  </a:cubicBezTo>
                  <a:cubicBezTo>
                    <a:pt x="f19" y="f61"/>
                    <a:pt x="f17" y="f59"/>
                    <a:pt x="f15" y="f57"/>
                  </a:cubicBezTo>
                  <a:cubicBezTo>
                    <a:pt x="f77" y="f55"/>
                    <a:pt x="f11" y="f54"/>
                    <a:pt x="f9" y="f52"/>
                  </a:cubicBezTo>
                  <a:cubicBezTo>
                    <a:pt x="f3" y="f78"/>
                    <a:pt x="f5" y="f79"/>
                    <a:pt x="f5" y="f6"/>
                  </a:cubicBezTo>
                  <a:close/>
                </a:path>
              </a:pathLst>
            </a:custGeom>
            <a:solidFill>
              <a:srgbClr val="CDDAF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rial"/>
                <a:ea typeface="Arial"/>
                <a:cs typeface="Arial"/>
              </a:endParaRPr>
            </a:p>
          </p:txBody>
        </p:sp>
        <p:grpSp>
          <p:nvGrpSpPr>
            <p:cNvPr id="4" name="Google Shape;136;p15">
              <a:extLst>
                <a:ext uri="{FF2B5EF4-FFF2-40B4-BE49-F238E27FC236}">
                  <a16:creationId xmlns:a16="http://schemas.microsoft.com/office/drawing/2014/main" id="{997A91C7-5E1E-12FA-0F24-70AAAF68088D}"/>
                </a:ext>
              </a:extLst>
            </p:cNvPr>
            <p:cNvGrpSpPr/>
            <p:nvPr/>
          </p:nvGrpSpPr>
          <p:grpSpPr>
            <a:xfrm>
              <a:off x="311848" y="2127901"/>
              <a:ext cx="8511283" cy="5008187"/>
              <a:chOff x="642590" y="2127901"/>
              <a:chExt cx="10573149" cy="5008187"/>
            </a:xfrm>
          </p:grpSpPr>
          <p:sp>
            <p:nvSpPr>
              <p:cNvPr id="5" name="Google Shape;137;p15">
                <a:extLst>
                  <a:ext uri="{FF2B5EF4-FFF2-40B4-BE49-F238E27FC236}">
                    <a16:creationId xmlns:a16="http://schemas.microsoft.com/office/drawing/2014/main" id="{12929512-5183-E2BF-5E82-C30AF40C8C9D}"/>
                  </a:ext>
                </a:extLst>
              </p:cNvPr>
              <p:cNvSpPr txBox="1"/>
              <p:nvPr/>
            </p:nvSpPr>
            <p:spPr>
              <a:xfrm>
                <a:off x="642590" y="4366099"/>
                <a:ext cx="6300433" cy="2769989"/>
              </a:xfrm>
              <a:prstGeom prst="rect">
                <a:avLst/>
              </a:prstGeom>
              <a:noFill/>
              <a:ln cap="flat">
                <a:noFill/>
              </a:ln>
            </p:spPr>
            <p:txBody>
              <a:bodyPr vert="horz" wrap="square" lIns="0" tIns="0" rIns="0" bIns="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a:t>
                </a:r>
                <a:r>
                  <a:rPr lang="zh-TW" altLang="en-US"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違反第</a:t>
                </a:r>
                <a:r>
                  <a:rPr lang="en-US" altLang="zh-TW"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7</a:t>
                </a:r>
                <a:r>
                  <a:rPr lang="zh-TW" altLang="en-US"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條第</a:t>
                </a:r>
                <a:r>
                  <a:rPr lang="en-US" altLang="zh-TW"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1</a:t>
                </a:r>
                <a:r>
                  <a:rPr lang="zh-TW" altLang="en-US"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項規定者，處</a:t>
                </a:r>
                <a:r>
                  <a:rPr lang="en-US" altLang="zh-TW"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2</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萬元以上</a:t>
                </a:r>
                <a:r>
                  <a:rPr lang="en-US" alt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20</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萬元以下罰鍰</a:t>
                </a:r>
                <a:r>
                  <a:rPr lang="zh-TW" alt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，並令其限期改正；屆期未修正者，得按次處罰</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endParaRPr lang="en-US" sz="3600" b="0" i="0" u="none" strike="noStrike" kern="0" cap="none" spc="0" baseline="0" dirty="0">
                  <a:solidFill>
                    <a:srgbClr val="191919"/>
                  </a:solidFill>
                  <a:uFillTx/>
                  <a:latin typeface="Arial"/>
                  <a:ea typeface="Arial"/>
                  <a:cs typeface="Arial"/>
                </a:endParaRPr>
              </a:p>
            </p:txBody>
          </p:sp>
          <p:sp>
            <p:nvSpPr>
              <p:cNvPr id="6" name="Google Shape;138;p15">
                <a:extLst>
                  <a:ext uri="{FF2B5EF4-FFF2-40B4-BE49-F238E27FC236}">
                    <a16:creationId xmlns:a16="http://schemas.microsoft.com/office/drawing/2014/main" id="{E1C8A0F9-922B-C96E-F4F8-7BD12121BF94}"/>
                  </a:ext>
                </a:extLst>
              </p:cNvPr>
              <p:cNvSpPr txBox="1"/>
              <p:nvPr/>
            </p:nvSpPr>
            <p:spPr>
              <a:xfrm>
                <a:off x="7878765" y="2127901"/>
                <a:ext cx="3336974" cy="867353"/>
              </a:xfrm>
              <a:prstGeom prst="rect">
                <a:avLst/>
              </a:prstGeom>
              <a:solidFill>
                <a:srgbClr val="FFC000"/>
              </a:solidFill>
              <a:ln cap="flat">
                <a:noFill/>
              </a:ln>
            </p:spPr>
            <p:txBody>
              <a:bodyPr vert="horz" wrap="square" lIns="0" tIns="0" rIns="0" bIns="0" anchor="t" anchorCtr="1" compatLnSpc="1">
                <a:spAutoFit/>
              </a:bodyPr>
              <a:lstStyle/>
              <a:p>
                <a:pPr marL="0" marR="0" lvl="0" indent="0" algn="ctr"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zh-TW" altLang="en-US"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場所主人</a:t>
                </a:r>
                <a:endParaRPr lang="en-US"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grpSp>
        <p:sp>
          <p:nvSpPr>
            <p:cNvPr id="16" name="文字方塊 15">
              <a:extLst>
                <a:ext uri="{FF2B5EF4-FFF2-40B4-BE49-F238E27FC236}">
                  <a16:creationId xmlns:a16="http://schemas.microsoft.com/office/drawing/2014/main" id="{64DEF1D9-A589-0435-2E10-FD56C67A95F1}"/>
                </a:ext>
              </a:extLst>
            </p:cNvPr>
            <p:cNvSpPr txBox="1"/>
            <p:nvPr/>
          </p:nvSpPr>
          <p:spPr>
            <a:xfrm>
              <a:off x="1283934" y="2961158"/>
              <a:ext cx="3059531" cy="1077218"/>
            </a:xfrm>
            <a:prstGeom prst="rect">
              <a:avLst/>
            </a:prstGeom>
            <a:solidFill>
              <a:srgbClr val="FFFF99"/>
            </a:solid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性騷擾預防措施</a:t>
              </a:r>
              <a:endParaRPr lang="en-US" altLang="zh-TW" sz="3200" b="1" dirty="0">
                <a:latin typeface="微軟正黑體" panose="020B0604030504040204" pitchFamily="34" charset="-120"/>
                <a:ea typeface="微軟正黑體" panose="020B0604030504040204" pitchFamily="34" charset="-120"/>
              </a:endParaRPr>
            </a:p>
            <a:p>
              <a:pPr algn="ctr"/>
              <a:r>
                <a:rPr lang="en-US" altLang="zh-TW" sz="3200" b="1" dirty="0">
                  <a:solidFill>
                    <a:srgbClr val="FF0000"/>
                  </a:solidFill>
                  <a:latin typeface="微軟正黑體" panose="020B0604030504040204" pitchFamily="34" charset="-120"/>
                  <a:ea typeface="微軟正黑體" panose="020B0604030504040204" pitchFamily="34" charset="-120"/>
                </a:rPr>
                <a:t>(</a:t>
              </a:r>
              <a:r>
                <a:rPr lang="zh-TW" altLang="en-US" sz="3200" b="1" dirty="0">
                  <a:solidFill>
                    <a:srgbClr val="FF0000"/>
                  </a:solidFill>
                  <a:latin typeface="微軟正黑體" panose="020B0604030504040204" pitchFamily="34" charset="-120"/>
                  <a:ea typeface="微軟正黑體" panose="020B0604030504040204" pitchFamily="34" charset="-120"/>
                </a:rPr>
                <a:t>事件發生前</a:t>
              </a:r>
              <a:r>
                <a:rPr lang="en-US" altLang="zh-TW" sz="3200" b="1" dirty="0">
                  <a:solidFill>
                    <a:srgbClr val="FF0000"/>
                  </a:solidFill>
                  <a:latin typeface="微軟正黑體" panose="020B0604030504040204" pitchFamily="34" charset="-120"/>
                  <a:ea typeface="微軟正黑體" panose="020B0604030504040204" pitchFamily="34" charset="-120"/>
                </a:rPr>
                <a:t>)</a:t>
              </a:r>
              <a:endParaRPr lang="zh-TW" altLang="en-US" sz="3200" b="1" dirty="0">
                <a:solidFill>
                  <a:srgbClr val="FF0000"/>
                </a:solidFill>
                <a:latin typeface="微軟正黑體" panose="020B0604030504040204" pitchFamily="34" charset="-120"/>
                <a:ea typeface="微軟正黑體" panose="020B0604030504040204" pitchFamily="34" charset="-120"/>
              </a:endParaRPr>
            </a:p>
          </p:txBody>
        </p:sp>
      </p:grpSp>
      <p:grpSp>
        <p:nvGrpSpPr>
          <p:cNvPr id="18" name="群組 17">
            <a:extLst>
              <a:ext uri="{FF2B5EF4-FFF2-40B4-BE49-F238E27FC236}">
                <a16:creationId xmlns:a16="http://schemas.microsoft.com/office/drawing/2014/main" id="{71555A1A-3064-817F-9C8B-F604EFF68B82}"/>
              </a:ext>
            </a:extLst>
          </p:cNvPr>
          <p:cNvGrpSpPr/>
          <p:nvPr/>
        </p:nvGrpSpPr>
        <p:grpSpPr>
          <a:xfrm>
            <a:off x="10178794" y="3051616"/>
            <a:ext cx="6611998" cy="6387104"/>
            <a:chOff x="4981913" y="2140937"/>
            <a:chExt cx="5760977" cy="6037676"/>
          </a:xfrm>
        </p:grpSpPr>
        <p:sp>
          <p:nvSpPr>
            <p:cNvPr id="7" name="Google Shape;132;p15">
              <a:extLst>
                <a:ext uri="{FF2B5EF4-FFF2-40B4-BE49-F238E27FC236}">
                  <a16:creationId xmlns:a16="http://schemas.microsoft.com/office/drawing/2014/main" id="{8883DE00-7A96-239A-572D-BE3679936785}"/>
                </a:ext>
              </a:extLst>
            </p:cNvPr>
            <p:cNvSpPr/>
            <p:nvPr/>
          </p:nvSpPr>
          <p:spPr>
            <a:xfrm>
              <a:off x="4981913" y="2140937"/>
              <a:ext cx="5760977" cy="6037676"/>
            </a:xfrm>
            <a:custGeom>
              <a:avLst/>
              <a:gdLst>
                <a:gd name="f0" fmla="val w"/>
                <a:gd name="f1" fmla="val h"/>
                <a:gd name="f2" fmla="val 0"/>
                <a:gd name="f3" fmla="val 6487160"/>
                <a:gd name="f4" fmla="val 6352540"/>
                <a:gd name="f5" fmla="val 6322060"/>
                <a:gd name="f6" fmla="val 3176270"/>
                <a:gd name="f7" fmla="val 2844800"/>
                <a:gd name="f8" fmla="val 2493010"/>
                <a:gd name="f9" fmla="val 6385560"/>
                <a:gd name="f10" fmla="val 2194560"/>
                <a:gd name="f11" fmla="val 6281420"/>
                <a:gd name="f12" fmla="val 1884680"/>
                <a:gd name="f13" fmla="val 5928360"/>
                <a:gd name="f14" fmla="val 1694180"/>
                <a:gd name="f15" fmla="val 5734050"/>
                <a:gd name="f16" fmla="val 1436370"/>
                <a:gd name="f17" fmla="val 5537200"/>
                <a:gd name="f18" fmla="val 1176020"/>
                <a:gd name="f19" fmla="val 5455920"/>
                <a:gd name="f20" fmla="val 796290"/>
                <a:gd name="f21" fmla="val 5185410"/>
                <a:gd name="f22" fmla="val 607060"/>
                <a:gd name="f23" fmla="val 4917440"/>
                <a:gd name="f24" fmla="val 420370"/>
                <a:gd name="f25" fmla="val 4517390"/>
                <a:gd name="f26" fmla="val 462280"/>
                <a:gd name="f27" fmla="val 4196080"/>
                <a:gd name="f28" fmla="val 360680"/>
                <a:gd name="f29" fmla="val 3884930"/>
                <a:gd name="f30" fmla="val 264160"/>
                <a:gd name="f31" fmla="val 3589020"/>
                <a:gd name="f32" fmla="val 3244850"/>
                <a:gd name="f33" fmla="val 2900680"/>
                <a:gd name="f34" fmla="val 2603500"/>
                <a:gd name="f35" fmla="val 262890"/>
                <a:gd name="f36" fmla="val 2293620"/>
                <a:gd name="f37" fmla="val 1972310"/>
                <a:gd name="f38" fmla="val 461010"/>
                <a:gd name="f39" fmla="val 1570990"/>
                <a:gd name="f40" fmla="val 419100"/>
                <a:gd name="f41" fmla="val 1303020"/>
                <a:gd name="f42" fmla="val 1032510"/>
                <a:gd name="f43" fmla="val 951230"/>
                <a:gd name="f44" fmla="val 754380"/>
                <a:gd name="f45" fmla="val 558800"/>
                <a:gd name="f46" fmla="val 207010"/>
                <a:gd name="f47" fmla="val 101600"/>
                <a:gd name="f48" fmla="val 1270"/>
                <a:gd name="f49" fmla="val 165100"/>
                <a:gd name="f50" fmla="val 3507740"/>
                <a:gd name="f51" fmla="val 3859530"/>
                <a:gd name="f52" fmla="val 4157980"/>
                <a:gd name="f53" fmla="val 205740"/>
                <a:gd name="f54" fmla="val 4467860"/>
                <a:gd name="f55" fmla="val 4658360"/>
                <a:gd name="f56" fmla="val 753110"/>
                <a:gd name="f57" fmla="val 4916170"/>
                <a:gd name="f58" fmla="val 949960"/>
                <a:gd name="f59" fmla="val 5176520"/>
                <a:gd name="f60" fmla="val 1031240"/>
                <a:gd name="f61" fmla="val 5556250"/>
                <a:gd name="f62" fmla="val 1301750"/>
                <a:gd name="f63" fmla="val 5745480"/>
                <a:gd name="f64" fmla="val 1569720"/>
                <a:gd name="f65" fmla="val 5933440"/>
                <a:gd name="f66" fmla="val 1969770"/>
                <a:gd name="f67" fmla="val 5891530"/>
                <a:gd name="f68" fmla="val 2292350"/>
                <a:gd name="f69" fmla="val 5991860"/>
                <a:gd name="f70" fmla="val 6088380"/>
                <a:gd name="f71" fmla="val 2899410"/>
                <a:gd name="f72" fmla="val 3243580"/>
                <a:gd name="f73" fmla="val 3587750"/>
                <a:gd name="f74" fmla="val 6089650"/>
                <a:gd name="f75" fmla="val 4194810"/>
                <a:gd name="f76" fmla="val 4516120"/>
                <a:gd name="f77" fmla="val 5929630"/>
                <a:gd name="f78" fmla="val 3858260"/>
                <a:gd name="f79" fmla="val 3506470"/>
                <a:gd name="f80" fmla="*/ f0 1 6487160"/>
                <a:gd name="f81" fmla="*/ f1 1 6352540"/>
                <a:gd name="f82" fmla="+- f4 0 f2"/>
                <a:gd name="f83" fmla="+- f3 0 f2"/>
                <a:gd name="f84" fmla="*/ f83 1 6487160"/>
                <a:gd name="f85" fmla="*/ f82 1 6352540"/>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6487160" h="6352540">
                  <a:moveTo>
                    <a:pt x="f5" y="f6"/>
                  </a:moveTo>
                  <a:cubicBezTo>
                    <a:pt x="f5" y="f7"/>
                    <a:pt x="f3" y="f8"/>
                    <a:pt x="f9" y="f10"/>
                  </a:cubicBezTo>
                  <a:cubicBezTo>
                    <a:pt x="f11" y="f12"/>
                    <a:pt x="f13" y="f14"/>
                    <a:pt x="f15" y="f16"/>
                  </a:cubicBezTo>
                  <a:cubicBezTo>
                    <a:pt x="f17" y="f18"/>
                    <a:pt x="f19" y="f20"/>
                    <a:pt x="f21" y="f22"/>
                  </a:cubicBezTo>
                  <a:cubicBezTo>
                    <a:pt x="f23" y="f24"/>
                    <a:pt x="f25" y="f26"/>
                    <a:pt x="f27" y="f28"/>
                  </a:cubicBezTo>
                  <a:cubicBezTo>
                    <a:pt x="f29" y="f30"/>
                    <a:pt x="f31" y="f2"/>
                    <a:pt x="f32" y="f2"/>
                  </a:cubicBezTo>
                  <a:cubicBezTo>
                    <a:pt x="f33" y="f2"/>
                    <a:pt x="f34" y="f35"/>
                    <a:pt x="f36" y="f28"/>
                  </a:cubicBezTo>
                  <a:cubicBezTo>
                    <a:pt x="f37" y="f38"/>
                    <a:pt x="f39" y="f40"/>
                    <a:pt x="f41" y="f22"/>
                  </a:cubicBezTo>
                  <a:cubicBezTo>
                    <a:pt x="f42" y="f20"/>
                    <a:pt x="f43" y="f18"/>
                    <a:pt x="f44" y="f16"/>
                  </a:cubicBezTo>
                  <a:cubicBezTo>
                    <a:pt x="f45" y="f14"/>
                    <a:pt x="f46" y="f12"/>
                    <a:pt x="f47" y="f10"/>
                  </a:cubicBezTo>
                  <a:cubicBezTo>
                    <a:pt x="f48" y="f8"/>
                    <a:pt x="f49" y="f7"/>
                    <a:pt x="f49" y="f6"/>
                  </a:cubicBezTo>
                  <a:cubicBezTo>
                    <a:pt x="f49" y="f50"/>
                    <a:pt x="f2" y="f51"/>
                    <a:pt x="f47" y="f52"/>
                  </a:cubicBezTo>
                  <a:cubicBezTo>
                    <a:pt x="f53" y="f54"/>
                    <a:pt x="f45" y="f55"/>
                    <a:pt x="f56" y="f57"/>
                  </a:cubicBezTo>
                  <a:cubicBezTo>
                    <a:pt x="f58" y="f59"/>
                    <a:pt x="f60" y="f61"/>
                    <a:pt x="f62" y="f63"/>
                  </a:cubicBezTo>
                  <a:cubicBezTo>
                    <a:pt x="f64" y="f65"/>
                    <a:pt x="f66" y="f67"/>
                    <a:pt x="f68" y="f69"/>
                  </a:cubicBezTo>
                  <a:cubicBezTo>
                    <a:pt x="f34" y="f70"/>
                    <a:pt x="f71" y="f4"/>
                    <a:pt x="f72" y="f4"/>
                  </a:cubicBezTo>
                  <a:cubicBezTo>
                    <a:pt x="f73" y="f4"/>
                    <a:pt x="f29" y="f74"/>
                    <a:pt x="f75" y="f69"/>
                  </a:cubicBezTo>
                  <a:cubicBezTo>
                    <a:pt x="f76" y="f67"/>
                    <a:pt x="f23" y="f65"/>
                    <a:pt x="f21" y="f63"/>
                  </a:cubicBezTo>
                  <a:cubicBezTo>
                    <a:pt x="f19" y="f61"/>
                    <a:pt x="f17" y="f59"/>
                    <a:pt x="f15" y="f57"/>
                  </a:cubicBezTo>
                  <a:cubicBezTo>
                    <a:pt x="f77" y="f55"/>
                    <a:pt x="f11" y="f54"/>
                    <a:pt x="f9" y="f52"/>
                  </a:cubicBezTo>
                  <a:cubicBezTo>
                    <a:pt x="f3" y="f78"/>
                    <a:pt x="f5" y="f79"/>
                    <a:pt x="f5" y="f6"/>
                  </a:cubicBezTo>
                  <a:close/>
                </a:path>
              </a:pathLst>
            </a:custGeom>
            <a:solidFill>
              <a:srgbClr val="CDDAF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rial"/>
                <a:ea typeface="Arial"/>
                <a:cs typeface="Arial"/>
              </a:endParaRPr>
            </a:p>
          </p:txBody>
        </p:sp>
        <p:sp>
          <p:nvSpPr>
            <p:cNvPr id="9" name="Google Shape;137;p15">
              <a:extLst>
                <a:ext uri="{FF2B5EF4-FFF2-40B4-BE49-F238E27FC236}">
                  <a16:creationId xmlns:a16="http://schemas.microsoft.com/office/drawing/2014/main" id="{87AA6443-174D-6F0D-805A-A0F4ECD8E96B}"/>
                </a:ext>
              </a:extLst>
            </p:cNvPr>
            <p:cNvSpPr txBox="1"/>
            <p:nvPr/>
          </p:nvSpPr>
          <p:spPr>
            <a:xfrm>
              <a:off x="5204725" y="4116439"/>
              <a:ext cx="5315352" cy="2094758"/>
            </a:xfrm>
            <a:prstGeom prst="rect">
              <a:avLst/>
            </a:prstGeom>
            <a:noFill/>
            <a:ln cap="flat">
              <a:noFill/>
            </a:ln>
          </p:spPr>
          <p:txBody>
            <a:bodyPr vert="horz" wrap="square" lIns="0" tIns="0" rIns="0" bIns="0" anchor="t" anchorCtr="0" compatLnSpc="1">
              <a:spAutoFit/>
            </a:bodyPr>
            <a:lstStyle/>
            <a:p>
              <a:pPr lvl="0" algn="just">
                <a:defRPr sz="1800" b="0" i="0" u="none" strike="noStrike" kern="0" cap="none" spc="0" baseline="0">
                  <a:solidFill>
                    <a:srgbClr val="000000"/>
                  </a:solidFill>
                  <a:uFillTx/>
                </a:defRPr>
              </a:pPr>
              <a:r>
                <a:rPr lang="zh-TW"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a:t>
              </a:r>
              <a:r>
                <a:rPr lang="zh-TW" altLang="en-US" sz="3600" kern="0" dirty="0">
                  <a:solidFill>
                    <a:srgbClr val="191919"/>
                  </a:solidFill>
                  <a:latin typeface="微軟正黑體" panose="020B0604030504040204" pitchFamily="34" charset="-120"/>
                  <a:ea typeface="微軟正黑體" panose="020B0604030504040204" pitchFamily="34" charset="-120"/>
                  <a:cs typeface="Arial"/>
                </a:rPr>
                <a:t>違反第</a:t>
              </a:r>
              <a:r>
                <a:rPr lang="en-US" altLang="zh-TW" sz="3600" kern="0" dirty="0">
                  <a:solidFill>
                    <a:srgbClr val="191919"/>
                  </a:solidFill>
                  <a:latin typeface="微軟正黑體" panose="020B0604030504040204" pitchFamily="34" charset="-120"/>
                  <a:ea typeface="微軟正黑體" panose="020B0604030504040204" pitchFamily="34" charset="-120"/>
                  <a:cs typeface="Arial"/>
                </a:rPr>
                <a:t>7</a:t>
              </a:r>
              <a:r>
                <a:rPr lang="zh-TW" altLang="en-US" sz="3600" kern="0" dirty="0">
                  <a:solidFill>
                    <a:srgbClr val="191919"/>
                  </a:solidFill>
                  <a:latin typeface="微軟正黑體" panose="020B0604030504040204" pitchFamily="34" charset="-120"/>
                  <a:ea typeface="微軟正黑體" panose="020B0604030504040204" pitchFamily="34" charset="-120"/>
                  <a:cs typeface="Arial"/>
                </a:rPr>
                <a:t>條第</a:t>
              </a:r>
              <a:r>
                <a:rPr lang="en-US" altLang="zh-TW" sz="3600" kern="0" dirty="0">
                  <a:solidFill>
                    <a:srgbClr val="191919"/>
                  </a:solidFill>
                  <a:latin typeface="微軟正黑體" panose="020B0604030504040204" pitchFamily="34" charset="-120"/>
                  <a:ea typeface="微軟正黑體" panose="020B0604030504040204" pitchFamily="34" charset="-120"/>
                  <a:cs typeface="Arial"/>
                </a:rPr>
                <a:t>2</a:t>
              </a:r>
              <a:r>
                <a:rPr lang="zh-TW" altLang="en-US" sz="3600" kern="0" dirty="0">
                  <a:solidFill>
                    <a:srgbClr val="191919"/>
                  </a:solidFill>
                  <a:latin typeface="微軟正黑體" panose="020B0604030504040204" pitchFamily="34" charset="-120"/>
                  <a:ea typeface="微軟正黑體" panose="020B0604030504040204" pitchFamily="34" charset="-120"/>
                  <a:cs typeface="Arial"/>
                </a:rPr>
                <a:t>項規定者，致</a:t>
              </a:r>
              <a:r>
                <a:rPr lang="zh-TW" altLang="en-US" sz="3600" b="0" i="0" u="none" strike="noStrike" kern="0" cap="none" spc="0" baseline="0" dirty="0">
                  <a:solidFill>
                    <a:srgbClr val="191919"/>
                  </a:solidFill>
                  <a:uFillTx/>
                  <a:latin typeface="微軟正黑體" panose="020B0604030504040204" pitchFamily="34" charset="-120"/>
                  <a:ea typeface="微軟正黑體" panose="020B0604030504040204" pitchFamily="34" charset="-120"/>
                  <a:cs typeface="Arial"/>
                </a:rPr>
                <a:t>被害人權益受損者，處</a:t>
              </a:r>
              <a:r>
                <a:rPr lang="en-US" altLang="zh-TW" sz="3600" kern="0" dirty="0">
                  <a:solidFill>
                    <a:srgbClr val="191919"/>
                  </a:solidFill>
                  <a:latin typeface="微軟正黑體" panose="020B0604030504040204" pitchFamily="34" charset="-120"/>
                  <a:ea typeface="微軟正黑體" panose="020B0604030504040204" pitchFamily="34" charset="-120"/>
                  <a:cs typeface="Arial"/>
                </a:rPr>
                <a:t>2</a:t>
              </a:r>
              <a:r>
                <a:rPr lang="zh-TW" altLang="zh-TW" sz="3600" kern="0" dirty="0">
                  <a:solidFill>
                    <a:srgbClr val="000000"/>
                  </a:solidFill>
                  <a:latin typeface="微軟正黑體" panose="020B0604030504040204" pitchFamily="34" charset="-120"/>
                  <a:ea typeface="微軟正黑體" panose="020B0604030504040204" pitchFamily="34" charset="-120"/>
                  <a:cs typeface="Arial"/>
                </a:rPr>
                <a:t>萬元以上</a:t>
              </a:r>
              <a:r>
                <a:rPr lang="en-US" altLang="zh-TW" sz="3600" kern="0" dirty="0">
                  <a:solidFill>
                    <a:srgbClr val="000000"/>
                  </a:solidFill>
                  <a:latin typeface="微軟正黑體" panose="020B0604030504040204" pitchFamily="34" charset="-120"/>
                  <a:ea typeface="微軟正黑體" panose="020B0604030504040204" pitchFamily="34" charset="-120"/>
                  <a:cs typeface="Arial"/>
                </a:rPr>
                <a:t>20</a:t>
              </a:r>
              <a:r>
                <a:rPr lang="zh-TW" altLang="zh-TW" sz="3600" kern="0" dirty="0">
                  <a:solidFill>
                    <a:srgbClr val="000000"/>
                  </a:solidFill>
                  <a:latin typeface="微軟正黑體" panose="020B0604030504040204" pitchFamily="34" charset="-120"/>
                  <a:ea typeface="微軟正黑體" panose="020B0604030504040204" pitchFamily="34" charset="-120"/>
                  <a:cs typeface="Arial"/>
                </a:rPr>
                <a:t>萬元以下罰鍰</a:t>
              </a:r>
              <a:r>
                <a:rPr lang="zh-TW"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endParaRPr lang="en-US" sz="3600" b="0"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1" i="0" u="none" strike="noStrike" kern="0" cap="none" spc="0" baseline="0" dirty="0">
                <a:solidFill>
                  <a:srgbClr val="000000"/>
                </a:solidFill>
                <a:uFillTx/>
                <a:latin typeface="Arial"/>
                <a:ea typeface="Arial"/>
                <a:cs typeface="Arial"/>
              </a:endParaRPr>
            </a:p>
          </p:txBody>
        </p:sp>
        <p:sp>
          <p:nvSpPr>
            <p:cNvPr id="17" name="文字方塊 16">
              <a:extLst>
                <a:ext uri="{FF2B5EF4-FFF2-40B4-BE49-F238E27FC236}">
                  <a16:creationId xmlns:a16="http://schemas.microsoft.com/office/drawing/2014/main" id="{19B3841D-05BA-8A3E-CDB5-8E3FB12A579A}"/>
                </a:ext>
              </a:extLst>
            </p:cNvPr>
            <p:cNvSpPr txBox="1"/>
            <p:nvPr/>
          </p:nvSpPr>
          <p:spPr>
            <a:xfrm>
              <a:off x="6025972" y="2723865"/>
              <a:ext cx="3511959" cy="1018285"/>
            </a:xfrm>
            <a:prstGeom prst="rect">
              <a:avLst/>
            </a:prstGeom>
            <a:solidFill>
              <a:srgbClr val="FFFF99"/>
            </a:solid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性騷擾糾正補救措施</a:t>
              </a:r>
              <a:endParaRPr lang="en-US" altLang="zh-TW" sz="3200" b="1" dirty="0">
                <a:latin typeface="微軟正黑體" panose="020B0604030504040204" pitchFamily="34" charset="-120"/>
                <a:ea typeface="微軟正黑體" panose="020B0604030504040204" pitchFamily="34" charset="-120"/>
              </a:endParaRPr>
            </a:p>
            <a:p>
              <a:pPr algn="ctr"/>
              <a:r>
                <a:rPr lang="en-US" altLang="zh-TW" sz="3200" b="1" dirty="0">
                  <a:solidFill>
                    <a:srgbClr val="FF0000"/>
                  </a:solidFill>
                  <a:latin typeface="微軟正黑體" panose="020B0604030504040204" pitchFamily="34" charset="-120"/>
                  <a:ea typeface="微軟正黑體" panose="020B0604030504040204" pitchFamily="34" charset="-120"/>
                </a:rPr>
                <a:t>(</a:t>
              </a:r>
              <a:r>
                <a:rPr lang="zh-TW" altLang="en-US" sz="3200" b="1" dirty="0">
                  <a:solidFill>
                    <a:srgbClr val="FF0000"/>
                  </a:solidFill>
                  <a:latin typeface="微軟正黑體" panose="020B0604030504040204" pitchFamily="34" charset="-120"/>
                  <a:ea typeface="微軟正黑體" panose="020B0604030504040204" pitchFamily="34" charset="-120"/>
                </a:rPr>
                <a:t>事件發生後</a:t>
              </a:r>
              <a:r>
                <a:rPr lang="en-US" altLang="zh-TW" sz="3200" b="1" dirty="0">
                  <a:solidFill>
                    <a:srgbClr val="FF0000"/>
                  </a:solidFill>
                  <a:latin typeface="微軟正黑體" panose="020B0604030504040204" pitchFamily="34" charset="-120"/>
                  <a:ea typeface="微軟正黑體" panose="020B0604030504040204" pitchFamily="34" charset="-120"/>
                </a:rPr>
                <a:t>)</a:t>
              </a:r>
              <a:endParaRPr lang="zh-TW" altLang="en-US" sz="3200" b="1"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5297933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name="Slide116">
    <p:spTree>
      <p:nvGrpSpPr>
        <p:cNvPr id="1" name=""/>
        <p:cNvGrpSpPr/>
        <p:nvPr/>
      </p:nvGrpSpPr>
      <p:grpSpPr>
        <a:xfrm>
          <a:off x="0" y="0"/>
          <a:ext cx="0" cy="0"/>
          <a:chOff x="0" y="0"/>
          <a:chExt cx="0" cy="0"/>
        </a:xfrm>
      </p:grpSpPr>
      <p:grpSp>
        <p:nvGrpSpPr>
          <p:cNvPr id="2" name="Google Shape;210;p15"/>
          <p:cNvGrpSpPr/>
          <p:nvPr/>
        </p:nvGrpSpPr>
        <p:grpSpPr>
          <a:xfrm>
            <a:off x="363967" y="283848"/>
            <a:ext cx="17439793" cy="9369975"/>
            <a:chOff x="363967" y="283848"/>
            <a:chExt cx="17439793" cy="9369975"/>
          </a:xfrm>
        </p:grpSpPr>
        <p:sp>
          <p:nvSpPr>
            <p:cNvPr id="3" name="Google Shape;211;p15"/>
            <p:cNvSpPr/>
            <p:nvPr/>
          </p:nvSpPr>
          <p:spPr>
            <a:xfrm>
              <a:off x="363967" y="283848"/>
              <a:ext cx="17439793" cy="9369975"/>
            </a:xfrm>
            <a:custGeom>
              <a:avLst/>
              <a:gdLst>
                <a:gd name="f0" fmla="val w"/>
                <a:gd name="f1" fmla="val h"/>
                <a:gd name="f2" fmla="val 0"/>
                <a:gd name="f3" fmla="val 4593196"/>
                <a:gd name="f4" fmla="val 2467812"/>
                <a:gd name="f5" fmla="*/ f0 1 4593196"/>
                <a:gd name="f6" fmla="*/ f1 1 2467812"/>
                <a:gd name="f7" fmla="+- f4 0 f2"/>
                <a:gd name="f8" fmla="+- f3 0 f2"/>
                <a:gd name="f9" fmla="*/ f8 1 4593196"/>
                <a:gd name="f10" fmla="*/ f7 1 246781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593196" h="2467812">
                  <a:moveTo>
                    <a:pt x="f2" y="f2"/>
                  </a:moveTo>
                  <a:lnTo>
                    <a:pt x="f3" y="f2"/>
                  </a:lnTo>
                  <a:lnTo>
                    <a:pt x="f3" y="f4"/>
                  </a:lnTo>
                  <a:lnTo>
                    <a:pt x="f2" y="f4"/>
                  </a:lnTo>
                  <a:close/>
                </a:path>
              </a:pathLst>
            </a:custGeom>
            <a:solidFill>
              <a:srgbClr val="F4F4F4"/>
            </a:solidFill>
            <a:ln cap="flat">
              <a:noFill/>
              <a:prstDash val="solid"/>
            </a:ln>
          </p:spPr>
          <p:txBody>
            <a:bodyPr vert="horz" wrap="square" lIns="91421" tIns="45701" rIns="91421" bIns="4570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4" name="Google Shape;212;p15"/>
            <p:cNvSpPr txBox="1"/>
            <p:nvPr/>
          </p:nvSpPr>
          <p:spPr>
            <a:xfrm>
              <a:off x="363967" y="283848"/>
              <a:ext cx="3086099" cy="3086099"/>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 name="Google Shape;213;p15"/>
          <p:cNvGrpSpPr/>
          <p:nvPr/>
        </p:nvGrpSpPr>
        <p:grpSpPr>
          <a:xfrm>
            <a:off x="1403649" y="1350276"/>
            <a:ext cx="2587075" cy="794092"/>
            <a:chOff x="1403649" y="1350276"/>
            <a:chExt cx="2587075" cy="794092"/>
          </a:xfrm>
        </p:grpSpPr>
        <p:grpSp>
          <p:nvGrpSpPr>
            <p:cNvPr id="6" name="Google Shape;214;p15"/>
            <p:cNvGrpSpPr/>
            <p:nvPr/>
          </p:nvGrpSpPr>
          <p:grpSpPr>
            <a:xfrm>
              <a:off x="1403649" y="1350276"/>
              <a:ext cx="260411" cy="261582"/>
              <a:chOff x="1403649" y="1350276"/>
              <a:chExt cx="260411" cy="261582"/>
            </a:xfrm>
          </p:grpSpPr>
          <p:sp>
            <p:nvSpPr>
              <p:cNvPr id="7" name="Google Shape;215;p15"/>
              <p:cNvSpPr/>
              <p:nvPr/>
            </p:nvSpPr>
            <p:spPr>
              <a:xfrm>
                <a:off x="1403649"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 name="Google Shape;216;p15"/>
              <p:cNvSpPr txBox="1"/>
              <p:nvPr/>
            </p:nvSpPr>
            <p:spPr>
              <a:xfrm>
                <a:off x="1427588"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9" name="Google Shape;217;p15"/>
            <p:cNvGrpSpPr/>
            <p:nvPr/>
          </p:nvGrpSpPr>
          <p:grpSpPr>
            <a:xfrm>
              <a:off x="1991736" y="1350276"/>
              <a:ext cx="260411" cy="261582"/>
              <a:chOff x="1991736" y="1350276"/>
              <a:chExt cx="260411" cy="261582"/>
            </a:xfrm>
          </p:grpSpPr>
          <p:sp>
            <p:nvSpPr>
              <p:cNvPr id="10" name="Google Shape;218;p15"/>
              <p:cNvSpPr/>
              <p:nvPr/>
            </p:nvSpPr>
            <p:spPr>
              <a:xfrm>
                <a:off x="1991736"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1" name="Google Shape;219;p15"/>
              <p:cNvSpPr txBox="1"/>
              <p:nvPr/>
            </p:nvSpPr>
            <p:spPr>
              <a:xfrm>
                <a:off x="2015675"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2" name="Google Shape;220;p15"/>
            <p:cNvGrpSpPr/>
            <p:nvPr/>
          </p:nvGrpSpPr>
          <p:grpSpPr>
            <a:xfrm>
              <a:off x="2579815" y="1350276"/>
              <a:ext cx="260411" cy="261582"/>
              <a:chOff x="2579815" y="1350276"/>
              <a:chExt cx="260411" cy="261582"/>
            </a:xfrm>
          </p:grpSpPr>
          <p:sp>
            <p:nvSpPr>
              <p:cNvPr id="13" name="Google Shape;221;p15"/>
              <p:cNvSpPr/>
              <p:nvPr/>
            </p:nvSpPr>
            <p:spPr>
              <a:xfrm>
                <a:off x="257981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Google Shape;222;p15"/>
              <p:cNvSpPr txBox="1"/>
              <p:nvPr/>
            </p:nvSpPr>
            <p:spPr>
              <a:xfrm>
                <a:off x="260375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5" name="Google Shape;223;p15"/>
            <p:cNvGrpSpPr/>
            <p:nvPr/>
          </p:nvGrpSpPr>
          <p:grpSpPr>
            <a:xfrm>
              <a:off x="1403649" y="1882786"/>
              <a:ext cx="260411" cy="261582"/>
              <a:chOff x="1403649" y="1882786"/>
              <a:chExt cx="260411" cy="261582"/>
            </a:xfrm>
          </p:grpSpPr>
          <p:sp>
            <p:nvSpPr>
              <p:cNvPr id="16" name="Google Shape;224;p15"/>
              <p:cNvSpPr/>
              <p:nvPr/>
            </p:nvSpPr>
            <p:spPr>
              <a:xfrm>
                <a:off x="1403649"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7" name="Google Shape;225;p15"/>
              <p:cNvSpPr txBox="1"/>
              <p:nvPr/>
            </p:nvSpPr>
            <p:spPr>
              <a:xfrm>
                <a:off x="1427588"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18" name="Google Shape;226;p15"/>
            <p:cNvGrpSpPr/>
            <p:nvPr/>
          </p:nvGrpSpPr>
          <p:grpSpPr>
            <a:xfrm>
              <a:off x="1991736" y="1882786"/>
              <a:ext cx="260411" cy="261582"/>
              <a:chOff x="1991736" y="1882786"/>
              <a:chExt cx="260411" cy="261582"/>
            </a:xfrm>
          </p:grpSpPr>
          <p:sp>
            <p:nvSpPr>
              <p:cNvPr id="19" name="Google Shape;227;p15"/>
              <p:cNvSpPr/>
              <p:nvPr/>
            </p:nvSpPr>
            <p:spPr>
              <a:xfrm>
                <a:off x="1991736"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0" name="Google Shape;228;p15"/>
              <p:cNvSpPr txBox="1"/>
              <p:nvPr/>
            </p:nvSpPr>
            <p:spPr>
              <a:xfrm>
                <a:off x="2015675"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1" name="Google Shape;229;p15"/>
            <p:cNvGrpSpPr/>
            <p:nvPr/>
          </p:nvGrpSpPr>
          <p:grpSpPr>
            <a:xfrm>
              <a:off x="2579815" y="1882786"/>
              <a:ext cx="260411" cy="261582"/>
              <a:chOff x="2579815" y="1882786"/>
              <a:chExt cx="260411" cy="261582"/>
            </a:xfrm>
          </p:grpSpPr>
          <p:sp>
            <p:nvSpPr>
              <p:cNvPr id="22" name="Google Shape;230;p15"/>
              <p:cNvSpPr/>
              <p:nvPr/>
            </p:nvSpPr>
            <p:spPr>
              <a:xfrm>
                <a:off x="257981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3" name="Google Shape;231;p15"/>
              <p:cNvSpPr txBox="1"/>
              <p:nvPr/>
            </p:nvSpPr>
            <p:spPr>
              <a:xfrm>
                <a:off x="260375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4" name="Google Shape;232;p15"/>
            <p:cNvGrpSpPr/>
            <p:nvPr/>
          </p:nvGrpSpPr>
          <p:grpSpPr>
            <a:xfrm>
              <a:off x="3142225" y="1350276"/>
              <a:ext cx="260411" cy="261582"/>
              <a:chOff x="3142225" y="1350276"/>
              <a:chExt cx="260411" cy="261582"/>
            </a:xfrm>
          </p:grpSpPr>
          <p:sp>
            <p:nvSpPr>
              <p:cNvPr id="25" name="Google Shape;233;p15"/>
              <p:cNvSpPr/>
              <p:nvPr/>
            </p:nvSpPr>
            <p:spPr>
              <a:xfrm>
                <a:off x="3142225"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6" name="Google Shape;234;p15"/>
              <p:cNvSpPr txBox="1"/>
              <p:nvPr/>
            </p:nvSpPr>
            <p:spPr>
              <a:xfrm>
                <a:off x="3166174"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27" name="Google Shape;235;p15"/>
            <p:cNvGrpSpPr/>
            <p:nvPr/>
          </p:nvGrpSpPr>
          <p:grpSpPr>
            <a:xfrm>
              <a:off x="3730313" y="1350276"/>
              <a:ext cx="260411" cy="261582"/>
              <a:chOff x="3730313" y="1350276"/>
              <a:chExt cx="260411" cy="261582"/>
            </a:xfrm>
          </p:grpSpPr>
          <p:sp>
            <p:nvSpPr>
              <p:cNvPr id="28" name="Google Shape;236;p15"/>
              <p:cNvSpPr/>
              <p:nvPr/>
            </p:nvSpPr>
            <p:spPr>
              <a:xfrm>
                <a:off x="3730313" y="135027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9" name="Google Shape;237;p15"/>
              <p:cNvSpPr txBox="1"/>
              <p:nvPr/>
            </p:nvSpPr>
            <p:spPr>
              <a:xfrm>
                <a:off x="3754252" y="137480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0" name="Google Shape;238;p15"/>
            <p:cNvGrpSpPr/>
            <p:nvPr/>
          </p:nvGrpSpPr>
          <p:grpSpPr>
            <a:xfrm>
              <a:off x="3142225" y="1882786"/>
              <a:ext cx="260411" cy="261582"/>
              <a:chOff x="3142225" y="1882786"/>
              <a:chExt cx="260411" cy="261582"/>
            </a:xfrm>
          </p:grpSpPr>
          <p:sp>
            <p:nvSpPr>
              <p:cNvPr id="31" name="Google Shape;239;p15"/>
              <p:cNvSpPr/>
              <p:nvPr/>
            </p:nvSpPr>
            <p:spPr>
              <a:xfrm>
                <a:off x="3142225"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2" name="Google Shape;240;p15"/>
              <p:cNvSpPr txBox="1"/>
              <p:nvPr/>
            </p:nvSpPr>
            <p:spPr>
              <a:xfrm>
                <a:off x="3166174"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33" name="Google Shape;241;p15"/>
            <p:cNvGrpSpPr/>
            <p:nvPr/>
          </p:nvGrpSpPr>
          <p:grpSpPr>
            <a:xfrm>
              <a:off x="3730313" y="1882786"/>
              <a:ext cx="260411" cy="261582"/>
              <a:chOff x="3730313" y="1882786"/>
              <a:chExt cx="260411" cy="261582"/>
            </a:xfrm>
          </p:grpSpPr>
          <p:sp>
            <p:nvSpPr>
              <p:cNvPr id="34" name="Google Shape;242;p15"/>
              <p:cNvSpPr/>
              <p:nvPr/>
            </p:nvSpPr>
            <p:spPr>
              <a:xfrm>
                <a:off x="3730313" y="1882786"/>
                <a:ext cx="260411"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055E5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5" name="Google Shape;243;p15"/>
              <p:cNvSpPr txBox="1"/>
              <p:nvPr/>
            </p:nvSpPr>
            <p:spPr>
              <a:xfrm>
                <a:off x="3754252" y="1907310"/>
                <a:ext cx="212533"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pic>
        <p:nvPicPr>
          <p:cNvPr id="36" name="圖片 1"/>
          <p:cNvPicPr>
            <a:picLocks noChangeAspect="1"/>
          </p:cNvPicPr>
          <p:nvPr/>
        </p:nvPicPr>
        <p:blipFill>
          <a:blip r:embed="rId3"/>
          <a:stretch>
            <a:fillRect/>
          </a:stretch>
        </p:blipFill>
        <p:spPr>
          <a:xfrm>
            <a:off x="5605272" y="2427073"/>
            <a:ext cx="5057445" cy="5083515"/>
          </a:xfrm>
          <a:prstGeom prst="rect">
            <a:avLst/>
          </a:prstGeom>
          <a:noFill/>
          <a:ln cap="flat">
            <a:noFill/>
          </a:ln>
        </p:spPr>
      </p:pic>
      <p:grpSp>
        <p:nvGrpSpPr>
          <p:cNvPr id="37" name="Google Shape;247;p15"/>
          <p:cNvGrpSpPr/>
          <p:nvPr/>
        </p:nvGrpSpPr>
        <p:grpSpPr>
          <a:xfrm>
            <a:off x="14836094" y="4979904"/>
            <a:ext cx="3318549" cy="794092"/>
            <a:chOff x="14836094" y="4979904"/>
            <a:chExt cx="3318549" cy="794092"/>
          </a:xfrm>
        </p:grpSpPr>
        <p:grpSp>
          <p:nvGrpSpPr>
            <p:cNvPr id="38" name="Google Shape;248;p15"/>
            <p:cNvGrpSpPr/>
            <p:nvPr/>
          </p:nvGrpSpPr>
          <p:grpSpPr>
            <a:xfrm>
              <a:off x="14836094" y="4979904"/>
              <a:ext cx="231955" cy="261582"/>
              <a:chOff x="14836094" y="4979904"/>
              <a:chExt cx="231955" cy="261582"/>
            </a:xfrm>
          </p:grpSpPr>
          <p:sp>
            <p:nvSpPr>
              <p:cNvPr id="39" name="Google Shape;249;p15"/>
              <p:cNvSpPr/>
              <p:nvPr/>
            </p:nvSpPr>
            <p:spPr>
              <a:xfrm>
                <a:off x="14836094"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0" name="Google Shape;250;p15"/>
              <p:cNvSpPr txBox="1"/>
              <p:nvPr/>
            </p:nvSpPr>
            <p:spPr>
              <a:xfrm>
                <a:off x="14857418"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1" name="Google Shape;251;p15"/>
            <p:cNvGrpSpPr/>
            <p:nvPr/>
          </p:nvGrpSpPr>
          <p:grpSpPr>
            <a:xfrm>
              <a:off x="15359908" y="4979904"/>
              <a:ext cx="231955" cy="261582"/>
              <a:chOff x="15359908" y="4979904"/>
              <a:chExt cx="231955" cy="261582"/>
            </a:xfrm>
          </p:grpSpPr>
          <p:sp>
            <p:nvSpPr>
              <p:cNvPr id="42" name="Google Shape;252;p15"/>
              <p:cNvSpPr/>
              <p:nvPr/>
            </p:nvSpPr>
            <p:spPr>
              <a:xfrm>
                <a:off x="15359908"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3" name="Google Shape;253;p15"/>
              <p:cNvSpPr txBox="1"/>
              <p:nvPr/>
            </p:nvSpPr>
            <p:spPr>
              <a:xfrm>
                <a:off x="15381232"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4" name="Google Shape;254;p15"/>
            <p:cNvGrpSpPr/>
            <p:nvPr/>
          </p:nvGrpSpPr>
          <p:grpSpPr>
            <a:xfrm>
              <a:off x="15883722" y="4979904"/>
              <a:ext cx="231955" cy="261582"/>
              <a:chOff x="15883722" y="4979904"/>
              <a:chExt cx="231955" cy="261582"/>
            </a:xfrm>
          </p:grpSpPr>
          <p:sp>
            <p:nvSpPr>
              <p:cNvPr id="45" name="Google Shape;255;p15"/>
              <p:cNvSpPr/>
              <p:nvPr/>
            </p:nvSpPr>
            <p:spPr>
              <a:xfrm>
                <a:off x="15883722"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6" name="Google Shape;256;p15"/>
              <p:cNvSpPr txBox="1"/>
              <p:nvPr/>
            </p:nvSpPr>
            <p:spPr>
              <a:xfrm>
                <a:off x="15905037"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47" name="Google Shape;257;p15"/>
            <p:cNvGrpSpPr/>
            <p:nvPr/>
          </p:nvGrpSpPr>
          <p:grpSpPr>
            <a:xfrm>
              <a:off x="14836094" y="5512414"/>
              <a:ext cx="231955" cy="261582"/>
              <a:chOff x="14836094" y="5512414"/>
              <a:chExt cx="231955" cy="261582"/>
            </a:xfrm>
          </p:grpSpPr>
          <p:sp>
            <p:nvSpPr>
              <p:cNvPr id="48" name="Google Shape;258;p15"/>
              <p:cNvSpPr/>
              <p:nvPr/>
            </p:nvSpPr>
            <p:spPr>
              <a:xfrm>
                <a:off x="14836094"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9" name="Google Shape;259;p15"/>
              <p:cNvSpPr txBox="1"/>
              <p:nvPr/>
            </p:nvSpPr>
            <p:spPr>
              <a:xfrm>
                <a:off x="14857418"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0" name="Google Shape;260;p15"/>
            <p:cNvGrpSpPr/>
            <p:nvPr/>
          </p:nvGrpSpPr>
          <p:grpSpPr>
            <a:xfrm>
              <a:off x="15359908" y="5512414"/>
              <a:ext cx="231955" cy="261582"/>
              <a:chOff x="15359908" y="5512414"/>
              <a:chExt cx="231955" cy="261582"/>
            </a:xfrm>
          </p:grpSpPr>
          <p:sp>
            <p:nvSpPr>
              <p:cNvPr id="51" name="Google Shape;261;p15"/>
              <p:cNvSpPr/>
              <p:nvPr/>
            </p:nvSpPr>
            <p:spPr>
              <a:xfrm>
                <a:off x="15359908"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2" name="Google Shape;262;p15"/>
              <p:cNvSpPr txBox="1"/>
              <p:nvPr/>
            </p:nvSpPr>
            <p:spPr>
              <a:xfrm>
                <a:off x="15381232"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3" name="Google Shape;263;p15"/>
            <p:cNvGrpSpPr/>
            <p:nvPr/>
          </p:nvGrpSpPr>
          <p:grpSpPr>
            <a:xfrm>
              <a:off x="15883722" y="5512414"/>
              <a:ext cx="231955" cy="261582"/>
              <a:chOff x="15883722" y="5512414"/>
              <a:chExt cx="231955" cy="261582"/>
            </a:xfrm>
          </p:grpSpPr>
          <p:sp>
            <p:nvSpPr>
              <p:cNvPr id="54" name="Google Shape;264;p15"/>
              <p:cNvSpPr/>
              <p:nvPr/>
            </p:nvSpPr>
            <p:spPr>
              <a:xfrm>
                <a:off x="15883722"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5" name="Google Shape;265;p15"/>
              <p:cNvSpPr txBox="1"/>
              <p:nvPr/>
            </p:nvSpPr>
            <p:spPr>
              <a:xfrm>
                <a:off x="15905037"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6" name="Google Shape;266;p15"/>
            <p:cNvGrpSpPr/>
            <p:nvPr/>
          </p:nvGrpSpPr>
          <p:grpSpPr>
            <a:xfrm>
              <a:off x="16384676" y="4979904"/>
              <a:ext cx="231955" cy="261582"/>
              <a:chOff x="16384676" y="4979904"/>
              <a:chExt cx="231955" cy="261582"/>
            </a:xfrm>
          </p:grpSpPr>
          <p:sp>
            <p:nvSpPr>
              <p:cNvPr id="57" name="Google Shape;267;p15"/>
              <p:cNvSpPr/>
              <p:nvPr/>
            </p:nvSpPr>
            <p:spPr>
              <a:xfrm>
                <a:off x="16384676"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8" name="Google Shape;268;p15"/>
              <p:cNvSpPr txBox="1"/>
              <p:nvPr/>
            </p:nvSpPr>
            <p:spPr>
              <a:xfrm>
                <a:off x="16406000"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59" name="Google Shape;269;p15"/>
            <p:cNvGrpSpPr/>
            <p:nvPr/>
          </p:nvGrpSpPr>
          <p:grpSpPr>
            <a:xfrm>
              <a:off x="16908490" y="4979904"/>
              <a:ext cx="231955" cy="261582"/>
              <a:chOff x="16908490" y="4979904"/>
              <a:chExt cx="231955" cy="261582"/>
            </a:xfrm>
          </p:grpSpPr>
          <p:sp>
            <p:nvSpPr>
              <p:cNvPr id="60" name="Google Shape;270;p15"/>
              <p:cNvSpPr/>
              <p:nvPr/>
            </p:nvSpPr>
            <p:spPr>
              <a:xfrm>
                <a:off x="16908490" y="497990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1" name="Google Shape;271;p15"/>
              <p:cNvSpPr txBox="1"/>
              <p:nvPr/>
            </p:nvSpPr>
            <p:spPr>
              <a:xfrm>
                <a:off x="16929814"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2" name="Google Shape;272;p15"/>
            <p:cNvGrpSpPr/>
            <p:nvPr/>
          </p:nvGrpSpPr>
          <p:grpSpPr>
            <a:xfrm>
              <a:off x="16384676" y="5512414"/>
              <a:ext cx="231955" cy="261582"/>
              <a:chOff x="16384676" y="5512414"/>
              <a:chExt cx="231955" cy="261582"/>
            </a:xfrm>
          </p:grpSpPr>
          <p:sp>
            <p:nvSpPr>
              <p:cNvPr id="63" name="Google Shape;273;p15"/>
              <p:cNvSpPr/>
              <p:nvPr/>
            </p:nvSpPr>
            <p:spPr>
              <a:xfrm>
                <a:off x="16384676"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4" name="Google Shape;274;p15"/>
              <p:cNvSpPr txBox="1"/>
              <p:nvPr/>
            </p:nvSpPr>
            <p:spPr>
              <a:xfrm>
                <a:off x="16406000"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grpSp>
          <p:nvGrpSpPr>
            <p:cNvPr id="65" name="Google Shape;275;p15"/>
            <p:cNvGrpSpPr/>
            <p:nvPr/>
          </p:nvGrpSpPr>
          <p:grpSpPr>
            <a:xfrm>
              <a:off x="16908490" y="5512414"/>
              <a:ext cx="231955" cy="261582"/>
              <a:chOff x="16908490" y="5512414"/>
              <a:chExt cx="231955" cy="261582"/>
            </a:xfrm>
          </p:grpSpPr>
          <p:sp>
            <p:nvSpPr>
              <p:cNvPr id="66" name="Google Shape;276;p15"/>
              <p:cNvSpPr/>
              <p:nvPr/>
            </p:nvSpPr>
            <p:spPr>
              <a:xfrm>
                <a:off x="16908490" y="5512414"/>
                <a:ext cx="231955" cy="261582"/>
              </a:xfrm>
              <a:custGeom>
                <a:avLst/>
                <a:gdLst>
                  <a:gd name="f0" fmla="val w"/>
                  <a:gd name="f1" fmla="val h"/>
                  <a:gd name="f2" fmla="val 0"/>
                  <a:gd name="f3" fmla="val 809173"/>
                  <a:gd name="f4" fmla="val 812800"/>
                  <a:gd name="f5" fmla="val 404587"/>
                  <a:gd name="f6" fmla="val 628326"/>
                  <a:gd name="f7" fmla="val 1001"/>
                  <a:gd name="f8" fmla="val 809174"/>
                  <a:gd name="f9" fmla="val 182659"/>
                  <a:gd name="f10" fmla="val 406400"/>
                  <a:gd name="f11" fmla="val 630141"/>
                  <a:gd name="f12" fmla="val 811799"/>
                  <a:gd name="f13" fmla="val 180848"/>
                  <a:gd name="f14" fmla="*/ f0 1 809173"/>
                  <a:gd name="f15" fmla="*/ f1 1 812800"/>
                  <a:gd name="f16" fmla="+- f4 0 f2"/>
                  <a:gd name="f17" fmla="+- f3 0 f2"/>
                  <a:gd name="f18" fmla="*/ f17 1 809173"/>
                  <a:gd name="f19" fmla="*/ f16 1 8128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809173" h="812800">
                    <a:moveTo>
                      <a:pt x="f5" y="f2"/>
                    </a:moveTo>
                    <a:cubicBezTo>
                      <a:pt x="f6" y="f7"/>
                      <a:pt x="f8" y="f9"/>
                      <a:pt x="f8" y="f10"/>
                    </a:cubicBezTo>
                    <a:cubicBezTo>
                      <a:pt x="f8" y="f11"/>
                      <a:pt x="f6" y="f12"/>
                      <a:pt x="f5" y="f4"/>
                    </a:cubicBezTo>
                    <a:cubicBezTo>
                      <a:pt x="f13" y="f12"/>
                      <a:pt x="f2" y="f11"/>
                      <a:pt x="f2" y="f10"/>
                    </a:cubicBezTo>
                    <a:cubicBezTo>
                      <a:pt x="f2" y="f9"/>
                      <a:pt x="f13" y="f7"/>
                      <a:pt x="f5" y="f2"/>
                    </a:cubicBezTo>
                    <a:close/>
                  </a:path>
                </a:pathLst>
              </a:custGeom>
              <a:solidFill>
                <a:srgbClr val="FDB6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7" name="Google Shape;277;p15"/>
              <p:cNvSpPr txBox="1"/>
              <p:nvPr/>
            </p:nvSpPr>
            <p:spPr>
              <a:xfrm>
                <a:off x="16929814"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68" name="Google Shape;278;p15"/>
            <p:cNvSpPr txBox="1"/>
            <p:nvPr/>
          </p:nvSpPr>
          <p:spPr>
            <a:xfrm>
              <a:off x="17441521"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69" name="Google Shape;279;p15"/>
            <p:cNvSpPr txBox="1"/>
            <p:nvPr/>
          </p:nvSpPr>
          <p:spPr>
            <a:xfrm>
              <a:off x="17965335" y="500442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0" name="Google Shape;280;p15"/>
            <p:cNvSpPr txBox="1"/>
            <p:nvPr/>
          </p:nvSpPr>
          <p:spPr>
            <a:xfrm>
              <a:off x="17441521"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sp>
          <p:nvSpPr>
            <p:cNvPr id="71" name="Google Shape;281;p15"/>
            <p:cNvSpPr txBox="1"/>
            <p:nvPr/>
          </p:nvSpPr>
          <p:spPr>
            <a:xfrm>
              <a:off x="17965335" y="5536938"/>
              <a:ext cx="189308" cy="212533"/>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ct val="97111"/>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a typeface="Calibri"/>
                <a:cs typeface="Calibri"/>
              </a:endParaRPr>
            </a:p>
          </p:txBody>
        </p:sp>
      </p:grpSp>
      <p:sp>
        <p:nvSpPr>
          <p:cNvPr id="72" name="Google Shape;244;p15"/>
          <p:cNvSpPr txBox="1"/>
          <p:nvPr/>
        </p:nvSpPr>
        <p:spPr>
          <a:xfrm>
            <a:off x="2484104" y="4001194"/>
            <a:ext cx="11299789" cy="162159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TW" sz="9600" b="1" i="0" u="none" strike="noStrike" kern="0" cap="none" spc="0" baseline="0" dirty="0">
                <a:solidFill>
                  <a:srgbClr val="055E5C"/>
                </a:solidFill>
                <a:uFillTx/>
                <a:latin typeface="微軟正黑體" panose="020B0604030504040204" pitchFamily="34" charset="-120"/>
                <a:ea typeface="微軟正黑體" panose="020B0604030504040204" pitchFamily="34" charset="-120"/>
                <a:cs typeface="Arial"/>
              </a:rPr>
              <a:t>家防中心之服務</a:t>
            </a:r>
            <a:endParaRPr lang="en-US" sz="96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p:txBody>
      </p:sp>
      <p:pic>
        <p:nvPicPr>
          <p:cNvPr id="73" name="圖片 2"/>
          <p:cNvPicPr>
            <a:picLocks noChangeAspect="1"/>
          </p:cNvPicPr>
          <p:nvPr/>
        </p:nvPicPr>
        <p:blipFill>
          <a:blip r:embed="rId4"/>
          <a:stretch>
            <a:fillRect/>
          </a:stretch>
        </p:blipFill>
        <p:spPr>
          <a:xfrm>
            <a:off x="15520787" y="2889147"/>
            <a:ext cx="2221543" cy="2221543"/>
          </a:xfrm>
          <a:prstGeom prst="rect">
            <a:avLst/>
          </a:prstGeom>
          <a:noFill/>
          <a:ln cap="flat">
            <a:noFill/>
          </a:ln>
        </p:spPr>
      </p:pic>
      <p:pic>
        <p:nvPicPr>
          <p:cNvPr id="74" name="圖片 3"/>
          <p:cNvPicPr>
            <a:picLocks noChangeAspect="1"/>
          </p:cNvPicPr>
          <p:nvPr/>
        </p:nvPicPr>
        <p:blipFill>
          <a:blip r:embed="rId5"/>
          <a:stretch>
            <a:fillRect/>
          </a:stretch>
        </p:blipFill>
        <p:spPr>
          <a:xfrm>
            <a:off x="363967" y="8531269"/>
            <a:ext cx="1956989" cy="1499744"/>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name="Slide117">
    <p:spTree>
      <p:nvGrpSpPr>
        <p:cNvPr id="1" name=""/>
        <p:cNvGrpSpPr/>
        <p:nvPr/>
      </p:nvGrpSpPr>
      <p:grpSpPr>
        <a:xfrm>
          <a:off x="0" y="0"/>
          <a:ext cx="0" cy="0"/>
          <a:chOff x="0" y="0"/>
          <a:chExt cx="0" cy="0"/>
        </a:xfrm>
      </p:grpSpPr>
      <p:pic>
        <p:nvPicPr>
          <p:cNvPr id="2" name="圖片 21"/>
          <p:cNvPicPr>
            <a:picLocks noChangeAspect="1"/>
          </p:cNvPicPr>
          <p:nvPr/>
        </p:nvPicPr>
        <p:blipFill>
          <a:blip r:embed="rId2"/>
          <a:srcRect/>
          <a:stretch>
            <a:fillRect/>
          </a:stretch>
        </p:blipFill>
        <p:spPr>
          <a:xfrm>
            <a:off x="6026947" y="2095503"/>
            <a:ext cx="6262689" cy="6410328"/>
          </a:xfrm>
          <a:prstGeom prst="rect">
            <a:avLst/>
          </a:prstGeom>
          <a:noFill/>
          <a:ln cap="flat">
            <a:noFill/>
          </a:ln>
        </p:spPr>
      </p:pic>
      <p:sp>
        <p:nvSpPr>
          <p:cNvPr id="3" name="流程圖: 替代處理程序 3"/>
          <p:cNvSpPr/>
          <p:nvPr/>
        </p:nvSpPr>
        <p:spPr>
          <a:xfrm>
            <a:off x="8591546" y="626272"/>
            <a:ext cx="4298155" cy="1540672"/>
          </a:xfrm>
          <a:custGeom>
            <a:avLst/>
            <a:gdLst>
              <a:gd name="f0" fmla="val 10800000"/>
              <a:gd name="f1" fmla="val 5400000"/>
              <a:gd name="f2" fmla="val 180"/>
              <a:gd name="f3" fmla="val w"/>
              <a:gd name="f4" fmla="val h"/>
              <a:gd name="f5" fmla="val 0"/>
              <a:gd name="f6" fmla="val 2866296"/>
              <a:gd name="f7" fmla="val 1026953"/>
              <a:gd name="f8" fmla="val 171159"/>
              <a:gd name="f9" fmla="val 171158"/>
              <a:gd name="f10" fmla="val 76630"/>
              <a:gd name="f11" fmla="val 2695137"/>
              <a:gd name="f12" fmla="val 2789665"/>
              <a:gd name="f13" fmla="val 855794"/>
              <a:gd name="f14" fmla="val 950322"/>
              <a:gd name="f15" fmla="val 1026952"/>
              <a:gd name="f16" fmla="+- 0 0 -360"/>
              <a:gd name="f17" fmla="+- 0 0 -90"/>
              <a:gd name="f18" fmla="+- 0 0 -180"/>
              <a:gd name="f19" fmla="+- 0 0 -270"/>
              <a:gd name="f20" fmla="*/ f3 1 2866296"/>
              <a:gd name="f21" fmla="*/ f4 1 1026953"/>
              <a:gd name="f22" fmla="+- f7 0 f5"/>
              <a:gd name="f23" fmla="+- f6 0 f5"/>
              <a:gd name="f24" fmla="*/ f16 f0 1"/>
              <a:gd name="f25" fmla="*/ f17 f0 1"/>
              <a:gd name="f26" fmla="*/ f18 f0 1"/>
              <a:gd name="f27" fmla="*/ f19 f0 1"/>
              <a:gd name="f28" fmla="*/ f23 1 2866296"/>
              <a:gd name="f29" fmla="*/ f22 1 1026953"/>
              <a:gd name="f30" fmla="*/ 1432290 f23 1"/>
              <a:gd name="f31" fmla="*/ 0 f22 1"/>
              <a:gd name="f32" fmla="*/ 2864580 f23 1"/>
              <a:gd name="f33" fmla="*/ 513637 f22 1"/>
              <a:gd name="f34" fmla="*/ 1027271 f22 1"/>
              <a:gd name="f35" fmla="*/ 0 f23 1"/>
              <a:gd name="f36" fmla="*/ 50131 f23 1"/>
              <a:gd name="f37" fmla="*/ 50131 f22 1"/>
              <a:gd name="f38" fmla="*/ 2816165 f23 1"/>
              <a:gd name="f39" fmla="*/ 976822 f22 1"/>
              <a:gd name="f40" fmla="*/ f24 1 f2"/>
              <a:gd name="f41" fmla="*/ f25 1 f2"/>
              <a:gd name="f42" fmla="*/ f26 1 f2"/>
              <a:gd name="f43" fmla="*/ f27 1 f2"/>
              <a:gd name="f44" fmla="*/ f30 1 2866296"/>
              <a:gd name="f45" fmla="*/ f31 1 1026953"/>
              <a:gd name="f46" fmla="*/ f32 1 2866296"/>
              <a:gd name="f47" fmla="*/ f33 1 1026953"/>
              <a:gd name="f48" fmla="*/ f34 1 1026953"/>
              <a:gd name="f49" fmla="*/ f35 1 2866296"/>
              <a:gd name="f50" fmla="*/ f36 1 2866296"/>
              <a:gd name="f51" fmla="*/ f37 1 1026953"/>
              <a:gd name="f52" fmla="*/ f38 1 2866296"/>
              <a:gd name="f53" fmla="*/ f39 1 1026953"/>
              <a:gd name="f54" fmla="+- f40 0 f1"/>
              <a:gd name="f55" fmla="+- f41 0 f1"/>
              <a:gd name="f56" fmla="+- f42 0 f1"/>
              <a:gd name="f57" fmla="+- f43 0 f1"/>
              <a:gd name="f58" fmla="*/ f44 1 f28"/>
              <a:gd name="f59" fmla="*/ f45 1 f29"/>
              <a:gd name="f60" fmla="*/ f46 1 f28"/>
              <a:gd name="f61" fmla="*/ f47 1 f29"/>
              <a:gd name="f62" fmla="*/ f48 1 f29"/>
              <a:gd name="f63" fmla="*/ f49 1 f28"/>
              <a:gd name="f64" fmla="*/ f50 1 f28"/>
              <a:gd name="f65" fmla="*/ f52 1 f28"/>
              <a:gd name="f66" fmla="*/ f51 1 f29"/>
              <a:gd name="f67" fmla="*/ f53 1 f29"/>
              <a:gd name="f68" fmla="*/ f64 f20 1"/>
              <a:gd name="f69" fmla="*/ f65 f20 1"/>
              <a:gd name="f70" fmla="*/ f67 f21 1"/>
              <a:gd name="f71" fmla="*/ f66 f21 1"/>
              <a:gd name="f72" fmla="*/ f58 f20 1"/>
              <a:gd name="f73" fmla="*/ f59 f21 1"/>
              <a:gd name="f74" fmla="*/ f60 f20 1"/>
              <a:gd name="f75" fmla="*/ f61 f21 1"/>
              <a:gd name="f76" fmla="*/ f62 f21 1"/>
              <a:gd name="f77" fmla="*/ f63 f20 1"/>
            </a:gdLst>
            <a:ahLst/>
            <a:cxnLst>
              <a:cxn ang="3cd4">
                <a:pos x="hc" y="t"/>
              </a:cxn>
              <a:cxn ang="0">
                <a:pos x="r" y="vc"/>
              </a:cxn>
              <a:cxn ang="cd4">
                <a:pos x="hc" y="b"/>
              </a:cxn>
              <a:cxn ang="cd2">
                <a:pos x="l" y="vc"/>
              </a:cxn>
              <a:cxn ang="f54">
                <a:pos x="f72" y="f73"/>
              </a:cxn>
              <a:cxn ang="f55">
                <a:pos x="f74" y="f75"/>
              </a:cxn>
              <a:cxn ang="f56">
                <a:pos x="f72" y="f76"/>
              </a:cxn>
              <a:cxn ang="f57">
                <a:pos x="f77" y="f75"/>
              </a:cxn>
            </a:cxnLst>
            <a:rect l="f68" t="f71" r="f69" b="f70"/>
            <a:pathLst>
              <a:path w="2866296" h="1026953">
                <a:moveTo>
                  <a:pt x="f5" y="f8"/>
                </a:moveTo>
                <a:lnTo>
                  <a:pt x="f5" y="f9"/>
                </a:lnTo>
                <a:cubicBezTo>
                  <a:pt x="f5" y="f10"/>
                  <a:pt x="f10" y="f5"/>
                  <a:pt x="f8" y="f5"/>
                </a:cubicBezTo>
                <a:lnTo>
                  <a:pt x="f11" y="f5"/>
                </a:lnTo>
                <a:cubicBezTo>
                  <a:pt x="f12" y="f5"/>
                  <a:pt x="f6" y="f10"/>
                  <a:pt x="f6" y="f8"/>
                </a:cubicBezTo>
                <a:lnTo>
                  <a:pt x="f6" y="f13"/>
                </a:lnTo>
                <a:cubicBezTo>
                  <a:pt x="f6" y="f14"/>
                  <a:pt x="f12" y="f15"/>
                  <a:pt x="f11" y="f15"/>
                </a:cubicBezTo>
                <a:lnTo>
                  <a:pt x="f8" y="f7"/>
                </a:lnTo>
                <a:lnTo>
                  <a:pt x="f8" y="f15"/>
                </a:lnTo>
                <a:cubicBezTo>
                  <a:pt x="f10" y="f15"/>
                  <a:pt x="f5" y="f14"/>
                  <a:pt x="f5" y="f13"/>
                </a:cubicBezTo>
                <a:lnTo>
                  <a:pt x="f5" y="f8"/>
                </a:lnTo>
                <a:close/>
              </a:path>
            </a:pathLst>
          </a:custGeom>
          <a:solidFill>
            <a:srgbClr val="FFFFFF"/>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《緊急危機處理》</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rPr>
              <a:t>評估個案安全及協助報警、醫療及安置的需求。</a:t>
            </a:r>
            <a:endParaRPr lang="en-US"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endParaRPr>
          </a:p>
        </p:txBody>
      </p:sp>
      <p:sp>
        <p:nvSpPr>
          <p:cNvPr id="4" name="圓角矩形 4"/>
          <p:cNvSpPr/>
          <p:nvPr/>
        </p:nvSpPr>
        <p:spPr>
          <a:xfrm>
            <a:off x="3874294" y="483397"/>
            <a:ext cx="3969547" cy="1826422"/>
          </a:xfrm>
          <a:custGeom>
            <a:avLst/>
            <a:gdLst>
              <a:gd name="f0" fmla="val 10800000"/>
              <a:gd name="f1" fmla="val 5400000"/>
              <a:gd name="f2" fmla="val 180"/>
              <a:gd name="f3" fmla="val w"/>
              <a:gd name="f4" fmla="val h"/>
              <a:gd name="f5" fmla="val 0"/>
              <a:gd name="f6" fmla="val 2645926"/>
              <a:gd name="f7" fmla="val 1217203"/>
              <a:gd name="f8" fmla="val 202867"/>
              <a:gd name="f9" fmla="val 90826"/>
              <a:gd name="f10" fmla="val 202866"/>
              <a:gd name="f11" fmla="val 1014336"/>
              <a:gd name="f12" fmla="val 1014335"/>
              <a:gd name="f13" fmla="val 1126376"/>
              <a:gd name="f14" fmla="val 1217202"/>
              <a:gd name="f15" fmla="val 2443059"/>
              <a:gd name="f16" fmla="val 2555099"/>
              <a:gd name="f17" fmla="+- 0 0 -360"/>
              <a:gd name="f18" fmla="+- 0 0 -90"/>
              <a:gd name="f19" fmla="+- 0 0 -180"/>
              <a:gd name="f20" fmla="+- 0 0 -270"/>
              <a:gd name="f21" fmla="*/ f3 1 2645926"/>
              <a:gd name="f22" fmla="*/ f4 1 1217203"/>
              <a:gd name="f23" fmla="+- f7 0 f5"/>
              <a:gd name="f24" fmla="+- f6 0 f5"/>
              <a:gd name="f25" fmla="*/ f17 f0 1"/>
              <a:gd name="f26" fmla="*/ f18 f0 1"/>
              <a:gd name="f27" fmla="*/ f19 f0 1"/>
              <a:gd name="f28" fmla="*/ f20 f0 1"/>
              <a:gd name="f29" fmla="*/ f24 1 2645926"/>
              <a:gd name="f30" fmla="*/ f23 1 1217203"/>
              <a:gd name="f31" fmla="*/ 1323399 f24 1"/>
              <a:gd name="f32" fmla="*/ 0 f23 1"/>
              <a:gd name="f33" fmla="*/ 2646798 f24 1"/>
              <a:gd name="f34" fmla="*/ 609012 f23 1"/>
              <a:gd name="f35" fmla="*/ 1218021 f23 1"/>
              <a:gd name="f36" fmla="*/ 0 f24 1"/>
              <a:gd name="f37" fmla="*/ 59420 f24 1"/>
              <a:gd name="f38" fmla="*/ 59420 f23 1"/>
              <a:gd name="f39" fmla="*/ 2586506 f24 1"/>
              <a:gd name="f40" fmla="*/ 1157783 f23 1"/>
              <a:gd name="f41" fmla="*/ f25 1 f2"/>
              <a:gd name="f42" fmla="*/ f26 1 f2"/>
              <a:gd name="f43" fmla="*/ f27 1 f2"/>
              <a:gd name="f44" fmla="*/ f28 1 f2"/>
              <a:gd name="f45" fmla="*/ f31 1 2645926"/>
              <a:gd name="f46" fmla="*/ f32 1 1217203"/>
              <a:gd name="f47" fmla="*/ f33 1 2645926"/>
              <a:gd name="f48" fmla="*/ f34 1 1217203"/>
              <a:gd name="f49" fmla="*/ f35 1 1217203"/>
              <a:gd name="f50" fmla="*/ f36 1 2645926"/>
              <a:gd name="f51" fmla="*/ f37 1 2645926"/>
              <a:gd name="f52" fmla="*/ f38 1 1217203"/>
              <a:gd name="f53" fmla="*/ f39 1 2645926"/>
              <a:gd name="f54" fmla="*/ f40 1 1217203"/>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3 1 f29"/>
              <a:gd name="f67" fmla="*/ f52 1 f30"/>
              <a:gd name="f68" fmla="*/ f54 1 f30"/>
              <a:gd name="f69" fmla="*/ f65 f21 1"/>
              <a:gd name="f70" fmla="*/ f66 f21 1"/>
              <a:gd name="f71" fmla="*/ f68 f22 1"/>
              <a:gd name="f72" fmla="*/ f67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Lst>
            <a:rect l="f69" t="f72" r="f70" b="f71"/>
            <a:pathLst>
              <a:path w="2645926" h="1217203">
                <a:moveTo>
                  <a:pt x="f8" y="f5"/>
                </a:moveTo>
                <a:lnTo>
                  <a:pt x="f8" y="f5"/>
                </a:lnTo>
                <a:cubicBezTo>
                  <a:pt x="f9" y="f5"/>
                  <a:pt x="f5" y="f9"/>
                  <a:pt x="f5" y="f10"/>
                </a:cubicBezTo>
                <a:lnTo>
                  <a:pt x="f5" y="f11"/>
                </a:lnTo>
                <a:lnTo>
                  <a:pt x="f5" y="f12"/>
                </a:lnTo>
                <a:cubicBezTo>
                  <a:pt x="f5" y="f13"/>
                  <a:pt x="f9" y="f14"/>
                  <a:pt x="f10" y="f14"/>
                </a:cubicBezTo>
                <a:lnTo>
                  <a:pt x="f15" y="f7"/>
                </a:lnTo>
                <a:lnTo>
                  <a:pt x="f15" y="f14"/>
                </a:lnTo>
                <a:cubicBezTo>
                  <a:pt x="f16" y="f14"/>
                  <a:pt x="f6" y="f13"/>
                  <a:pt x="f6" y="f11"/>
                </a:cubicBezTo>
                <a:lnTo>
                  <a:pt x="f6" y="f8"/>
                </a:lnTo>
                <a:cubicBezTo>
                  <a:pt x="f6" y="f9"/>
                  <a:pt x="f16" y="f5"/>
                  <a:pt x="f15" y="f5"/>
                </a:cubicBezTo>
                <a:lnTo>
                  <a:pt x="f8" y="f5"/>
                </a:lnTo>
                <a:close/>
              </a:path>
            </a:pathLst>
          </a:custGeom>
          <a:solidFill>
            <a:srgbClr val="FFFFFF"/>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《庇護安置》</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rPr>
              <a:t>協助個案隔離危險環境，提供暫時安全處所。</a:t>
            </a:r>
            <a:endParaRPr lang="en-US"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endParaRPr>
          </a:p>
        </p:txBody>
      </p:sp>
      <p:sp>
        <p:nvSpPr>
          <p:cNvPr id="5" name="圓角矩形 5"/>
          <p:cNvSpPr/>
          <p:nvPr/>
        </p:nvSpPr>
        <p:spPr>
          <a:xfrm>
            <a:off x="790571" y="3019421"/>
            <a:ext cx="4376739" cy="1524003"/>
          </a:xfrm>
          <a:custGeom>
            <a:avLst/>
            <a:gdLst>
              <a:gd name="f0" fmla="val 10800000"/>
              <a:gd name="f1" fmla="val 5400000"/>
              <a:gd name="f2" fmla="val 180"/>
              <a:gd name="f3" fmla="val w"/>
              <a:gd name="f4" fmla="val h"/>
              <a:gd name="f5" fmla="val 0"/>
              <a:gd name="f6" fmla="val 2918298"/>
              <a:gd name="f7" fmla="val 1016163"/>
              <a:gd name="f8" fmla="val 169360"/>
              <a:gd name="f9" fmla="val 75825"/>
              <a:gd name="f10" fmla="val 169359"/>
              <a:gd name="f11" fmla="val 846802"/>
              <a:gd name="f12" fmla="val 846801"/>
              <a:gd name="f13" fmla="val 940336"/>
              <a:gd name="f14" fmla="val 1016161"/>
              <a:gd name="f15" fmla="val 2748937"/>
              <a:gd name="f16" fmla="val 1016162"/>
              <a:gd name="f17" fmla="val 2842471"/>
              <a:gd name="f18" fmla="val 2918297"/>
              <a:gd name="f19" fmla="val 940337"/>
              <a:gd name="f20" fmla="val 846803"/>
              <a:gd name="f21" fmla="val 2842472"/>
              <a:gd name="f22" fmla="val 2748938"/>
              <a:gd name="f23" fmla="+- 0 0 -360"/>
              <a:gd name="f24" fmla="+- 0 0 -90"/>
              <a:gd name="f25" fmla="+- 0 0 -180"/>
              <a:gd name="f26" fmla="+- 0 0 -270"/>
              <a:gd name="f27" fmla="*/ f3 1 2918298"/>
              <a:gd name="f28" fmla="*/ f4 1 1016163"/>
              <a:gd name="f29" fmla="+- f7 0 f5"/>
              <a:gd name="f30" fmla="+- f6 0 f5"/>
              <a:gd name="f31" fmla="*/ f23 f0 1"/>
              <a:gd name="f32" fmla="*/ f24 f0 1"/>
              <a:gd name="f33" fmla="*/ f25 f0 1"/>
              <a:gd name="f34" fmla="*/ f26 f0 1"/>
              <a:gd name="f35" fmla="*/ f30 1 2918298"/>
              <a:gd name="f36" fmla="*/ f29 1 1016163"/>
              <a:gd name="f37" fmla="*/ 1458677 f30 1"/>
              <a:gd name="f38" fmla="*/ 0 f29 1"/>
              <a:gd name="f39" fmla="*/ 2917352 f30 1"/>
              <a:gd name="f40" fmla="*/ 507919 f29 1"/>
              <a:gd name="f41" fmla="*/ 1015837 f29 1"/>
              <a:gd name="f42" fmla="*/ 0 f30 1"/>
              <a:gd name="f43" fmla="*/ 49606 f30 1"/>
              <a:gd name="f44" fmla="*/ 49606 f29 1"/>
              <a:gd name="f45" fmla="*/ 2868692 f30 1"/>
              <a:gd name="f46" fmla="*/ 966557 f29 1"/>
              <a:gd name="f47" fmla="*/ f31 1 f2"/>
              <a:gd name="f48" fmla="*/ f32 1 f2"/>
              <a:gd name="f49" fmla="*/ f33 1 f2"/>
              <a:gd name="f50" fmla="*/ f34 1 f2"/>
              <a:gd name="f51" fmla="*/ f37 1 2918298"/>
              <a:gd name="f52" fmla="*/ f38 1 1016163"/>
              <a:gd name="f53" fmla="*/ f39 1 2918298"/>
              <a:gd name="f54" fmla="*/ f40 1 1016163"/>
              <a:gd name="f55" fmla="*/ f41 1 1016163"/>
              <a:gd name="f56" fmla="*/ f42 1 2918298"/>
              <a:gd name="f57" fmla="*/ f43 1 2918298"/>
              <a:gd name="f58" fmla="*/ f44 1 1016163"/>
              <a:gd name="f59" fmla="*/ f45 1 2918298"/>
              <a:gd name="f60" fmla="*/ f46 1 1016163"/>
              <a:gd name="f61" fmla="+- f47 0 f1"/>
              <a:gd name="f62" fmla="+- f48 0 f1"/>
              <a:gd name="f63" fmla="+- f49 0 f1"/>
              <a:gd name="f64" fmla="+- f50 0 f1"/>
              <a:gd name="f65" fmla="*/ f51 1 f35"/>
              <a:gd name="f66" fmla="*/ f52 1 f36"/>
              <a:gd name="f67" fmla="*/ f53 1 f35"/>
              <a:gd name="f68" fmla="*/ f54 1 f36"/>
              <a:gd name="f69" fmla="*/ f55 1 f36"/>
              <a:gd name="f70" fmla="*/ f56 1 f35"/>
              <a:gd name="f71" fmla="*/ f57 1 f35"/>
              <a:gd name="f72" fmla="*/ f59 1 f35"/>
              <a:gd name="f73" fmla="*/ f58 1 f36"/>
              <a:gd name="f74" fmla="*/ f60 1 f36"/>
              <a:gd name="f75" fmla="*/ f71 f27 1"/>
              <a:gd name="f76" fmla="*/ f72 f27 1"/>
              <a:gd name="f77" fmla="*/ f74 f28 1"/>
              <a:gd name="f78" fmla="*/ f73 f28 1"/>
              <a:gd name="f79" fmla="*/ f65 f27 1"/>
              <a:gd name="f80" fmla="*/ f66 f28 1"/>
              <a:gd name="f81" fmla="*/ f67 f27 1"/>
              <a:gd name="f82" fmla="*/ f68 f28 1"/>
              <a:gd name="f83" fmla="*/ f69 f28 1"/>
              <a:gd name="f84" fmla="*/ f70 f27 1"/>
            </a:gdLst>
            <a:ahLst/>
            <a:cxnLst>
              <a:cxn ang="3cd4">
                <a:pos x="hc" y="t"/>
              </a:cxn>
              <a:cxn ang="0">
                <a:pos x="r" y="vc"/>
              </a:cxn>
              <a:cxn ang="cd4">
                <a:pos x="hc" y="b"/>
              </a:cxn>
              <a:cxn ang="cd2">
                <a:pos x="l" y="vc"/>
              </a:cxn>
              <a:cxn ang="f61">
                <a:pos x="f79" y="f80"/>
              </a:cxn>
              <a:cxn ang="f62">
                <a:pos x="f81" y="f82"/>
              </a:cxn>
              <a:cxn ang="f63">
                <a:pos x="f79" y="f83"/>
              </a:cxn>
              <a:cxn ang="f64">
                <a:pos x="f84" y="f82"/>
              </a:cxn>
            </a:cxnLst>
            <a:rect l="f75" t="f78" r="f76" b="f77"/>
            <a:pathLst>
              <a:path w="2918298" h="1016163">
                <a:moveTo>
                  <a:pt x="f8" y="f5"/>
                </a:moveTo>
                <a:lnTo>
                  <a:pt x="f8" y="f5"/>
                </a:lnTo>
                <a:cubicBezTo>
                  <a:pt x="f9" y="f5"/>
                  <a:pt x="f5" y="f9"/>
                  <a:pt x="f5" y="f10"/>
                </a:cubicBezTo>
                <a:lnTo>
                  <a:pt x="f5" y="f11"/>
                </a:lnTo>
                <a:lnTo>
                  <a:pt x="f5" y="f12"/>
                </a:lnTo>
                <a:cubicBezTo>
                  <a:pt x="f5" y="f13"/>
                  <a:pt x="f9" y="f14"/>
                  <a:pt x="f10" y="f14"/>
                </a:cubicBezTo>
                <a:lnTo>
                  <a:pt x="f15" y="f7"/>
                </a:lnTo>
                <a:lnTo>
                  <a:pt x="f15" y="f16"/>
                </a:lnTo>
                <a:cubicBezTo>
                  <a:pt x="f17" y="f16"/>
                  <a:pt x="f18" y="f19"/>
                  <a:pt x="f18" y="f20"/>
                </a:cubicBezTo>
                <a:lnTo>
                  <a:pt x="f6" y="f8"/>
                </a:lnTo>
                <a:cubicBezTo>
                  <a:pt x="f6" y="f9"/>
                  <a:pt x="f21" y="f5"/>
                  <a:pt x="f22" y="f5"/>
                </a:cubicBezTo>
                <a:lnTo>
                  <a:pt x="f8" y="f5"/>
                </a:lnTo>
                <a:close/>
              </a:path>
            </a:pathLst>
          </a:custGeom>
          <a:solidFill>
            <a:srgbClr val="FFFFFF"/>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《陪同服務》</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rPr>
              <a:t>醫療陪同服務、法庭陪同服務、心理諮商陪同等。</a:t>
            </a:r>
            <a:endParaRPr lang="en-US"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endParaRPr>
          </a:p>
        </p:txBody>
      </p:sp>
      <p:sp>
        <p:nvSpPr>
          <p:cNvPr id="6" name="圓角矩形 6"/>
          <p:cNvSpPr/>
          <p:nvPr/>
        </p:nvSpPr>
        <p:spPr>
          <a:xfrm>
            <a:off x="1264441" y="5300667"/>
            <a:ext cx="3726655" cy="1583530"/>
          </a:xfrm>
          <a:custGeom>
            <a:avLst/>
            <a:gdLst>
              <a:gd name="f0" fmla="val 10800000"/>
              <a:gd name="f1" fmla="val 5400000"/>
              <a:gd name="f2" fmla="val 180"/>
              <a:gd name="f3" fmla="val w"/>
              <a:gd name="f4" fmla="val h"/>
              <a:gd name="f5" fmla="val 0"/>
              <a:gd name="f6" fmla="val 2483848"/>
              <a:gd name="f7" fmla="val 1056122"/>
              <a:gd name="f8" fmla="val 176020"/>
              <a:gd name="f9" fmla="val 78806"/>
              <a:gd name="f10" fmla="val 176019"/>
              <a:gd name="f11" fmla="val 880102"/>
              <a:gd name="f12" fmla="val 880101"/>
              <a:gd name="f13" fmla="val 977315"/>
              <a:gd name="f14" fmla="val 1056121"/>
              <a:gd name="f15" fmla="val 2307828"/>
              <a:gd name="f16" fmla="val 2405041"/>
              <a:gd name="f17" fmla="+- 0 0 -360"/>
              <a:gd name="f18" fmla="+- 0 0 -90"/>
              <a:gd name="f19" fmla="+- 0 0 -180"/>
              <a:gd name="f20" fmla="+- 0 0 -270"/>
              <a:gd name="f21" fmla="*/ f3 1 2483848"/>
              <a:gd name="f22" fmla="*/ f4 1 1056122"/>
              <a:gd name="f23" fmla="+- f7 0 f5"/>
              <a:gd name="f24" fmla="+- f6 0 f5"/>
              <a:gd name="f25" fmla="*/ f17 f0 1"/>
              <a:gd name="f26" fmla="*/ f18 f0 1"/>
              <a:gd name="f27" fmla="*/ f19 f0 1"/>
              <a:gd name="f28" fmla="*/ f20 f0 1"/>
              <a:gd name="f29" fmla="*/ f24 1 2483848"/>
              <a:gd name="f30" fmla="*/ f23 1 1056122"/>
              <a:gd name="f31" fmla="*/ 1242514 f24 1"/>
              <a:gd name="f32" fmla="*/ 0 f23 1"/>
              <a:gd name="f33" fmla="*/ 2485026 f24 1"/>
              <a:gd name="f34" fmla="*/ 527627 f23 1"/>
              <a:gd name="f35" fmla="*/ 1055254 f23 1"/>
              <a:gd name="f36" fmla="*/ 0 f24 1"/>
              <a:gd name="f37" fmla="*/ 51556 f24 1"/>
              <a:gd name="f38" fmla="*/ 51556 f23 1"/>
              <a:gd name="f39" fmla="*/ 2432292 f24 1"/>
              <a:gd name="f40" fmla="*/ 1004566 f23 1"/>
              <a:gd name="f41" fmla="*/ f25 1 f2"/>
              <a:gd name="f42" fmla="*/ f26 1 f2"/>
              <a:gd name="f43" fmla="*/ f27 1 f2"/>
              <a:gd name="f44" fmla="*/ f28 1 f2"/>
              <a:gd name="f45" fmla="*/ f31 1 2483848"/>
              <a:gd name="f46" fmla="*/ f32 1 1056122"/>
              <a:gd name="f47" fmla="*/ f33 1 2483848"/>
              <a:gd name="f48" fmla="*/ f34 1 1056122"/>
              <a:gd name="f49" fmla="*/ f35 1 1056122"/>
              <a:gd name="f50" fmla="*/ f36 1 2483848"/>
              <a:gd name="f51" fmla="*/ f37 1 2483848"/>
              <a:gd name="f52" fmla="*/ f38 1 1056122"/>
              <a:gd name="f53" fmla="*/ f39 1 2483848"/>
              <a:gd name="f54" fmla="*/ f40 1 1056122"/>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3 1 f29"/>
              <a:gd name="f67" fmla="*/ f52 1 f30"/>
              <a:gd name="f68" fmla="*/ f54 1 f30"/>
              <a:gd name="f69" fmla="*/ f65 f21 1"/>
              <a:gd name="f70" fmla="*/ f66 f21 1"/>
              <a:gd name="f71" fmla="*/ f68 f22 1"/>
              <a:gd name="f72" fmla="*/ f67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Lst>
            <a:rect l="f69" t="f72" r="f70" b="f71"/>
            <a:pathLst>
              <a:path w="2483848" h="1056122">
                <a:moveTo>
                  <a:pt x="f8" y="f5"/>
                </a:moveTo>
                <a:lnTo>
                  <a:pt x="f8" y="f5"/>
                </a:lnTo>
                <a:cubicBezTo>
                  <a:pt x="f9" y="f5"/>
                  <a:pt x="f5" y="f9"/>
                  <a:pt x="f5" y="f10"/>
                </a:cubicBezTo>
                <a:lnTo>
                  <a:pt x="f5" y="f11"/>
                </a:lnTo>
                <a:lnTo>
                  <a:pt x="f5" y="f12"/>
                </a:lnTo>
                <a:cubicBezTo>
                  <a:pt x="f5" y="f13"/>
                  <a:pt x="f9" y="f14"/>
                  <a:pt x="f10" y="f14"/>
                </a:cubicBezTo>
                <a:lnTo>
                  <a:pt x="f15" y="f7"/>
                </a:lnTo>
                <a:lnTo>
                  <a:pt x="f15" y="f14"/>
                </a:lnTo>
                <a:cubicBezTo>
                  <a:pt x="f16" y="f14"/>
                  <a:pt x="f6" y="f13"/>
                  <a:pt x="f6" y="f11"/>
                </a:cubicBezTo>
                <a:lnTo>
                  <a:pt x="f6" y="f8"/>
                </a:lnTo>
                <a:cubicBezTo>
                  <a:pt x="f6" y="f9"/>
                  <a:pt x="f16" y="f5"/>
                  <a:pt x="f15" y="f5"/>
                </a:cubicBezTo>
                <a:lnTo>
                  <a:pt x="f8" y="f5"/>
                </a:lnTo>
                <a:close/>
              </a:path>
            </a:pathLst>
          </a:custGeom>
          <a:solidFill>
            <a:srgbClr val="FFFFFF"/>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《就學協助》</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rPr>
              <a:t>協助協調個案就學及轉學事宜。</a:t>
            </a:r>
            <a:endParaRPr lang="en-US"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endParaRPr>
          </a:p>
        </p:txBody>
      </p:sp>
      <p:sp>
        <p:nvSpPr>
          <p:cNvPr id="7" name="圓角矩形 7"/>
          <p:cNvSpPr/>
          <p:nvPr/>
        </p:nvSpPr>
        <p:spPr>
          <a:xfrm>
            <a:off x="1264441" y="7817644"/>
            <a:ext cx="4407691" cy="1843092"/>
          </a:xfrm>
          <a:custGeom>
            <a:avLst/>
            <a:gdLst>
              <a:gd name="f0" fmla="val 10800000"/>
              <a:gd name="f1" fmla="val 5400000"/>
              <a:gd name="f2" fmla="val 180"/>
              <a:gd name="f3" fmla="val w"/>
              <a:gd name="f4" fmla="val h"/>
              <a:gd name="f5" fmla="val 0"/>
              <a:gd name="f6" fmla="val 2937756"/>
              <a:gd name="f7" fmla="val 1228825"/>
              <a:gd name="f8" fmla="val 204804"/>
              <a:gd name="f9" fmla="val 91693"/>
              <a:gd name="f10" fmla="val 204803"/>
              <a:gd name="f11" fmla="val 1024021"/>
              <a:gd name="f12" fmla="val 1024020"/>
              <a:gd name="f13" fmla="val 1137131"/>
              <a:gd name="f14" fmla="val 1228824"/>
              <a:gd name="f15" fmla="val 2732952"/>
              <a:gd name="f16" fmla="val 2846062"/>
              <a:gd name="f17" fmla="+- 0 0 -360"/>
              <a:gd name="f18" fmla="+- 0 0 -90"/>
              <a:gd name="f19" fmla="+- 0 0 -180"/>
              <a:gd name="f20" fmla="+- 0 0 -270"/>
              <a:gd name="f21" fmla="*/ f3 1 2937756"/>
              <a:gd name="f22" fmla="*/ f4 1 1228825"/>
              <a:gd name="f23" fmla="+- f7 0 f5"/>
              <a:gd name="f24" fmla="+- f6 0 f5"/>
              <a:gd name="f25" fmla="*/ f17 f0 1"/>
              <a:gd name="f26" fmla="*/ f18 f0 1"/>
              <a:gd name="f27" fmla="*/ f19 f0 1"/>
              <a:gd name="f28" fmla="*/ f20 f0 1"/>
              <a:gd name="f29" fmla="*/ f24 1 2937756"/>
              <a:gd name="f30" fmla="*/ f23 1 1228825"/>
              <a:gd name="f31" fmla="*/ 1469584 f24 1"/>
              <a:gd name="f32" fmla="*/ 0 f23 1"/>
              <a:gd name="f33" fmla="*/ 2939168 f24 1"/>
              <a:gd name="f34" fmla="*/ 614313 f23 1"/>
              <a:gd name="f35" fmla="*/ 1228625 f23 1"/>
              <a:gd name="f36" fmla="*/ 0 f24 1"/>
              <a:gd name="f37" fmla="*/ 59987 f24 1"/>
              <a:gd name="f38" fmla="*/ 59987 f23 1"/>
              <a:gd name="f39" fmla="*/ 2877769 f24 1"/>
              <a:gd name="f40" fmla="*/ 1168838 f23 1"/>
              <a:gd name="f41" fmla="*/ f25 1 f2"/>
              <a:gd name="f42" fmla="*/ f26 1 f2"/>
              <a:gd name="f43" fmla="*/ f27 1 f2"/>
              <a:gd name="f44" fmla="*/ f28 1 f2"/>
              <a:gd name="f45" fmla="*/ f31 1 2937756"/>
              <a:gd name="f46" fmla="*/ f32 1 1228825"/>
              <a:gd name="f47" fmla="*/ f33 1 2937756"/>
              <a:gd name="f48" fmla="*/ f34 1 1228825"/>
              <a:gd name="f49" fmla="*/ f35 1 1228825"/>
              <a:gd name="f50" fmla="*/ f36 1 2937756"/>
              <a:gd name="f51" fmla="*/ f37 1 2937756"/>
              <a:gd name="f52" fmla="*/ f38 1 1228825"/>
              <a:gd name="f53" fmla="*/ f39 1 2937756"/>
              <a:gd name="f54" fmla="*/ f40 1 1228825"/>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3 1 f29"/>
              <a:gd name="f67" fmla="*/ f52 1 f30"/>
              <a:gd name="f68" fmla="*/ f54 1 f30"/>
              <a:gd name="f69" fmla="*/ f65 f21 1"/>
              <a:gd name="f70" fmla="*/ f66 f21 1"/>
              <a:gd name="f71" fmla="*/ f68 f22 1"/>
              <a:gd name="f72" fmla="*/ f67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Lst>
            <a:rect l="f69" t="f72" r="f70" b="f71"/>
            <a:pathLst>
              <a:path w="2937756" h="1228825">
                <a:moveTo>
                  <a:pt x="f8" y="f5"/>
                </a:moveTo>
                <a:lnTo>
                  <a:pt x="f8" y="f5"/>
                </a:lnTo>
                <a:cubicBezTo>
                  <a:pt x="f9" y="f5"/>
                  <a:pt x="f5" y="f9"/>
                  <a:pt x="f5" y="f10"/>
                </a:cubicBezTo>
                <a:lnTo>
                  <a:pt x="f5" y="f11"/>
                </a:lnTo>
                <a:lnTo>
                  <a:pt x="f5" y="f12"/>
                </a:lnTo>
                <a:cubicBezTo>
                  <a:pt x="f5" y="f13"/>
                  <a:pt x="f9" y="f14"/>
                  <a:pt x="f10" y="f14"/>
                </a:cubicBezTo>
                <a:lnTo>
                  <a:pt x="f15" y="f7"/>
                </a:lnTo>
                <a:lnTo>
                  <a:pt x="f15" y="f14"/>
                </a:lnTo>
                <a:cubicBezTo>
                  <a:pt x="f16" y="f14"/>
                  <a:pt x="f6" y="f13"/>
                  <a:pt x="f6" y="f11"/>
                </a:cubicBezTo>
                <a:lnTo>
                  <a:pt x="f6" y="f8"/>
                </a:lnTo>
                <a:cubicBezTo>
                  <a:pt x="f6" y="f9"/>
                  <a:pt x="f16" y="f5"/>
                  <a:pt x="f15" y="f5"/>
                </a:cubicBezTo>
                <a:lnTo>
                  <a:pt x="f8" y="f5"/>
                </a:lnTo>
                <a:close/>
              </a:path>
            </a:pathLst>
          </a:custGeom>
          <a:solidFill>
            <a:srgbClr val="FFFFFF"/>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《就業輔導轉介》</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rPr>
              <a:t>轉介有就業或參加職訓需求及意願之被害人接受就業輔導服務。</a:t>
            </a:r>
            <a:endParaRPr lang="en-US"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endParaRPr>
          </a:p>
        </p:txBody>
      </p:sp>
      <p:sp>
        <p:nvSpPr>
          <p:cNvPr id="8" name="圓角矩形 8"/>
          <p:cNvSpPr/>
          <p:nvPr/>
        </p:nvSpPr>
        <p:spPr>
          <a:xfrm>
            <a:off x="8191496" y="8198647"/>
            <a:ext cx="3702844" cy="1814517"/>
          </a:xfrm>
          <a:custGeom>
            <a:avLst/>
            <a:gdLst>
              <a:gd name="f0" fmla="val 10800000"/>
              <a:gd name="f1" fmla="val 5400000"/>
              <a:gd name="f2" fmla="val 180"/>
              <a:gd name="f3" fmla="val w"/>
              <a:gd name="f4" fmla="val h"/>
              <a:gd name="f5" fmla="val 0"/>
              <a:gd name="f6" fmla="val 2467983"/>
              <a:gd name="f7" fmla="val 1209824"/>
              <a:gd name="f8" fmla="val 201637"/>
              <a:gd name="f9" fmla="val 90275"/>
              <a:gd name="f10" fmla="val 201636"/>
              <a:gd name="f11" fmla="val 1008187"/>
              <a:gd name="f12" fmla="val 1008186"/>
              <a:gd name="f13" fmla="val 1119548"/>
              <a:gd name="f14" fmla="val 1209823"/>
              <a:gd name="f15" fmla="val 2266346"/>
              <a:gd name="f16" fmla="val 2377707"/>
              <a:gd name="f17" fmla="+- 0 0 -360"/>
              <a:gd name="f18" fmla="+- 0 0 -90"/>
              <a:gd name="f19" fmla="+- 0 0 -180"/>
              <a:gd name="f20" fmla="+- 0 0 -270"/>
              <a:gd name="f21" fmla="*/ f3 1 2467983"/>
              <a:gd name="f22" fmla="*/ f4 1 1209824"/>
              <a:gd name="f23" fmla="+- f7 0 f5"/>
              <a:gd name="f24" fmla="+- f6 0 f5"/>
              <a:gd name="f25" fmla="*/ f17 f0 1"/>
              <a:gd name="f26" fmla="*/ f18 f0 1"/>
              <a:gd name="f27" fmla="*/ f19 f0 1"/>
              <a:gd name="f28" fmla="*/ f20 f0 1"/>
              <a:gd name="f29" fmla="*/ f24 1 2467983"/>
              <a:gd name="f30" fmla="*/ f23 1 1209824"/>
              <a:gd name="f31" fmla="*/ 1234572 f24 1"/>
              <a:gd name="f32" fmla="*/ 0 f23 1"/>
              <a:gd name="f33" fmla="*/ 2469143 f24 1"/>
              <a:gd name="f34" fmla="*/ 604764 f23 1"/>
              <a:gd name="f35" fmla="*/ 1209526 f23 1"/>
              <a:gd name="f36" fmla="*/ 0 f24 1"/>
              <a:gd name="f37" fmla="*/ 59059 f24 1"/>
              <a:gd name="f38" fmla="*/ 59059 f23 1"/>
              <a:gd name="f39" fmla="*/ 2408924 f24 1"/>
              <a:gd name="f40" fmla="*/ 1150765 f23 1"/>
              <a:gd name="f41" fmla="*/ f25 1 f2"/>
              <a:gd name="f42" fmla="*/ f26 1 f2"/>
              <a:gd name="f43" fmla="*/ f27 1 f2"/>
              <a:gd name="f44" fmla="*/ f28 1 f2"/>
              <a:gd name="f45" fmla="*/ f31 1 2467983"/>
              <a:gd name="f46" fmla="*/ f32 1 1209824"/>
              <a:gd name="f47" fmla="*/ f33 1 2467983"/>
              <a:gd name="f48" fmla="*/ f34 1 1209824"/>
              <a:gd name="f49" fmla="*/ f35 1 1209824"/>
              <a:gd name="f50" fmla="*/ f36 1 2467983"/>
              <a:gd name="f51" fmla="*/ f37 1 2467983"/>
              <a:gd name="f52" fmla="*/ f38 1 1209824"/>
              <a:gd name="f53" fmla="*/ f39 1 2467983"/>
              <a:gd name="f54" fmla="*/ f40 1 1209824"/>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3 1 f29"/>
              <a:gd name="f67" fmla="*/ f52 1 f30"/>
              <a:gd name="f68" fmla="*/ f54 1 f30"/>
              <a:gd name="f69" fmla="*/ f65 f21 1"/>
              <a:gd name="f70" fmla="*/ f66 f21 1"/>
              <a:gd name="f71" fmla="*/ f68 f22 1"/>
              <a:gd name="f72" fmla="*/ f67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Lst>
            <a:rect l="f69" t="f72" r="f70" b="f71"/>
            <a:pathLst>
              <a:path w="2467983" h="1209824">
                <a:moveTo>
                  <a:pt x="f8" y="f5"/>
                </a:moveTo>
                <a:lnTo>
                  <a:pt x="f8" y="f5"/>
                </a:lnTo>
                <a:cubicBezTo>
                  <a:pt x="f9" y="f5"/>
                  <a:pt x="f5" y="f9"/>
                  <a:pt x="f5" y="f10"/>
                </a:cubicBezTo>
                <a:lnTo>
                  <a:pt x="f5" y="f11"/>
                </a:lnTo>
                <a:lnTo>
                  <a:pt x="f5" y="f12"/>
                </a:lnTo>
                <a:cubicBezTo>
                  <a:pt x="f5" y="f13"/>
                  <a:pt x="f9" y="f14"/>
                  <a:pt x="f10" y="f14"/>
                </a:cubicBezTo>
                <a:lnTo>
                  <a:pt x="f15" y="f7"/>
                </a:lnTo>
                <a:lnTo>
                  <a:pt x="f15" y="f14"/>
                </a:lnTo>
                <a:cubicBezTo>
                  <a:pt x="f16" y="f14"/>
                  <a:pt x="f6" y="f13"/>
                  <a:pt x="f6" y="f11"/>
                </a:cubicBezTo>
                <a:lnTo>
                  <a:pt x="f6" y="f8"/>
                </a:lnTo>
                <a:cubicBezTo>
                  <a:pt x="f6" y="f9"/>
                  <a:pt x="f16" y="f5"/>
                  <a:pt x="f15" y="f5"/>
                </a:cubicBezTo>
                <a:lnTo>
                  <a:pt x="f8" y="f5"/>
                </a:lnTo>
                <a:close/>
              </a:path>
            </a:pathLst>
          </a:custGeom>
          <a:solidFill>
            <a:srgbClr val="FFFFFF"/>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《法律服務》</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rPr>
              <a:t>協助聲請保護令、轉介律師資源提供法律諮詢及扶助。</a:t>
            </a:r>
            <a:endParaRPr lang="en-US"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endParaRPr>
          </a:p>
        </p:txBody>
      </p:sp>
      <p:sp>
        <p:nvSpPr>
          <p:cNvPr id="9" name="圓角矩形 9"/>
          <p:cNvSpPr/>
          <p:nvPr/>
        </p:nvSpPr>
        <p:spPr>
          <a:xfrm>
            <a:off x="12980191" y="6669880"/>
            <a:ext cx="4231477" cy="1835941"/>
          </a:xfrm>
          <a:custGeom>
            <a:avLst/>
            <a:gdLst>
              <a:gd name="f0" fmla="val 10800000"/>
              <a:gd name="f1" fmla="val 5400000"/>
              <a:gd name="f2" fmla="val 180"/>
              <a:gd name="f3" fmla="val w"/>
              <a:gd name="f4" fmla="val h"/>
              <a:gd name="f5" fmla="val 0"/>
              <a:gd name="f6" fmla="val 2821024"/>
              <a:gd name="f7" fmla="val 1223887"/>
              <a:gd name="f8" fmla="val 203981"/>
              <a:gd name="f9" fmla="val 91325"/>
              <a:gd name="f10" fmla="val 203980"/>
              <a:gd name="f11" fmla="val 1019906"/>
              <a:gd name="f12" fmla="val 1019905"/>
              <a:gd name="f13" fmla="val 1132561"/>
              <a:gd name="f14" fmla="val 1223886"/>
              <a:gd name="f15" fmla="val 2617043"/>
              <a:gd name="f16" fmla="val 2729698"/>
              <a:gd name="f17" fmla="+- 0 0 -360"/>
              <a:gd name="f18" fmla="+- 0 0 -90"/>
              <a:gd name="f19" fmla="+- 0 0 -180"/>
              <a:gd name="f20" fmla="+- 0 0 -270"/>
              <a:gd name="f21" fmla="*/ f3 1 2821024"/>
              <a:gd name="f22" fmla="*/ f4 1 1223887"/>
              <a:gd name="f23" fmla="+- f7 0 f5"/>
              <a:gd name="f24" fmla="+- f6 0 f5"/>
              <a:gd name="f25" fmla="*/ f17 f0 1"/>
              <a:gd name="f26" fmla="*/ f18 f0 1"/>
              <a:gd name="f27" fmla="*/ f19 f0 1"/>
              <a:gd name="f28" fmla="*/ f20 f0 1"/>
              <a:gd name="f29" fmla="*/ f24 1 2821024"/>
              <a:gd name="f30" fmla="*/ f23 1 1223887"/>
              <a:gd name="f31" fmla="*/ 1410476 f24 1"/>
              <a:gd name="f32" fmla="*/ 0 f23 1"/>
              <a:gd name="f33" fmla="*/ 2820950 f24 1"/>
              <a:gd name="f34" fmla="*/ 612020 f23 1"/>
              <a:gd name="f35" fmla="*/ 1224037 f23 1"/>
              <a:gd name="f36" fmla="*/ 0 f24 1"/>
              <a:gd name="f37" fmla="*/ 59746 f24 1"/>
              <a:gd name="f38" fmla="*/ 59746 f23 1"/>
              <a:gd name="f39" fmla="*/ 2761278 f24 1"/>
              <a:gd name="f40" fmla="*/ 1164141 f23 1"/>
              <a:gd name="f41" fmla="*/ f25 1 f2"/>
              <a:gd name="f42" fmla="*/ f26 1 f2"/>
              <a:gd name="f43" fmla="*/ f27 1 f2"/>
              <a:gd name="f44" fmla="*/ f28 1 f2"/>
              <a:gd name="f45" fmla="*/ f31 1 2821024"/>
              <a:gd name="f46" fmla="*/ f32 1 1223887"/>
              <a:gd name="f47" fmla="*/ f33 1 2821024"/>
              <a:gd name="f48" fmla="*/ f34 1 1223887"/>
              <a:gd name="f49" fmla="*/ f35 1 1223887"/>
              <a:gd name="f50" fmla="*/ f36 1 2821024"/>
              <a:gd name="f51" fmla="*/ f37 1 2821024"/>
              <a:gd name="f52" fmla="*/ f38 1 1223887"/>
              <a:gd name="f53" fmla="*/ f39 1 2821024"/>
              <a:gd name="f54" fmla="*/ f40 1 1223887"/>
              <a:gd name="f55" fmla="+- f41 0 f1"/>
              <a:gd name="f56" fmla="+- f42 0 f1"/>
              <a:gd name="f57" fmla="+- f43 0 f1"/>
              <a:gd name="f58" fmla="+- f44 0 f1"/>
              <a:gd name="f59" fmla="*/ f45 1 f29"/>
              <a:gd name="f60" fmla="*/ f46 1 f30"/>
              <a:gd name="f61" fmla="*/ f47 1 f29"/>
              <a:gd name="f62" fmla="*/ f48 1 f30"/>
              <a:gd name="f63" fmla="*/ f49 1 f30"/>
              <a:gd name="f64" fmla="*/ f50 1 f29"/>
              <a:gd name="f65" fmla="*/ f51 1 f29"/>
              <a:gd name="f66" fmla="*/ f53 1 f29"/>
              <a:gd name="f67" fmla="*/ f52 1 f30"/>
              <a:gd name="f68" fmla="*/ f54 1 f30"/>
              <a:gd name="f69" fmla="*/ f65 f21 1"/>
              <a:gd name="f70" fmla="*/ f66 f21 1"/>
              <a:gd name="f71" fmla="*/ f68 f22 1"/>
              <a:gd name="f72" fmla="*/ f67 f22 1"/>
              <a:gd name="f73" fmla="*/ f59 f21 1"/>
              <a:gd name="f74" fmla="*/ f60 f22 1"/>
              <a:gd name="f75" fmla="*/ f61 f21 1"/>
              <a:gd name="f76" fmla="*/ f62 f22 1"/>
              <a:gd name="f77" fmla="*/ f63 f22 1"/>
              <a:gd name="f78" fmla="*/ f64 f21 1"/>
            </a:gdLst>
            <a:ahLst/>
            <a:cxnLst>
              <a:cxn ang="3cd4">
                <a:pos x="hc" y="t"/>
              </a:cxn>
              <a:cxn ang="0">
                <a:pos x="r" y="vc"/>
              </a:cxn>
              <a:cxn ang="cd4">
                <a:pos x="hc" y="b"/>
              </a:cxn>
              <a:cxn ang="cd2">
                <a:pos x="l" y="vc"/>
              </a:cxn>
              <a:cxn ang="f55">
                <a:pos x="f73" y="f74"/>
              </a:cxn>
              <a:cxn ang="f56">
                <a:pos x="f75" y="f76"/>
              </a:cxn>
              <a:cxn ang="f57">
                <a:pos x="f73" y="f77"/>
              </a:cxn>
              <a:cxn ang="f58">
                <a:pos x="f78" y="f76"/>
              </a:cxn>
            </a:cxnLst>
            <a:rect l="f69" t="f72" r="f70" b="f71"/>
            <a:pathLst>
              <a:path w="2821024" h="1223887">
                <a:moveTo>
                  <a:pt x="f8" y="f5"/>
                </a:moveTo>
                <a:lnTo>
                  <a:pt x="f8" y="f5"/>
                </a:lnTo>
                <a:cubicBezTo>
                  <a:pt x="f9" y="f5"/>
                  <a:pt x="f5" y="f9"/>
                  <a:pt x="f5" y="f10"/>
                </a:cubicBezTo>
                <a:lnTo>
                  <a:pt x="f5" y="f11"/>
                </a:lnTo>
                <a:lnTo>
                  <a:pt x="f5" y="f12"/>
                </a:lnTo>
                <a:cubicBezTo>
                  <a:pt x="f5" y="f13"/>
                  <a:pt x="f9" y="f14"/>
                  <a:pt x="f10" y="f14"/>
                </a:cubicBezTo>
                <a:lnTo>
                  <a:pt x="f15" y="f7"/>
                </a:lnTo>
                <a:lnTo>
                  <a:pt x="f15" y="f14"/>
                </a:lnTo>
                <a:cubicBezTo>
                  <a:pt x="f16" y="f14"/>
                  <a:pt x="f6" y="f13"/>
                  <a:pt x="f6" y="f11"/>
                </a:cubicBezTo>
                <a:lnTo>
                  <a:pt x="f6" y="f8"/>
                </a:lnTo>
                <a:cubicBezTo>
                  <a:pt x="f6" y="f9"/>
                  <a:pt x="f16" y="f5"/>
                  <a:pt x="f15" y="f5"/>
                </a:cubicBezTo>
                <a:lnTo>
                  <a:pt x="f8" y="f5"/>
                </a:lnTo>
                <a:close/>
              </a:path>
            </a:pathLst>
          </a:custGeom>
          <a:solidFill>
            <a:srgbClr val="FFFFFF"/>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《經濟扶助》</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rPr>
              <a:t>評估提供各項費用補助</a:t>
            </a:r>
            <a:r>
              <a:rPr lang="en-US"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rPr>
              <a:t>(</a:t>
            </a:r>
            <a:r>
              <a:rPr lang="zh-TW"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rPr>
              <a:t>緊急生活扶助、房租或訴訟費用補助</a:t>
            </a:r>
            <a:r>
              <a:rPr lang="en-US"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rPr>
              <a:t>) </a:t>
            </a:r>
            <a:r>
              <a:rPr lang="zh-TW"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rPr>
              <a:t>。</a:t>
            </a:r>
            <a:endParaRPr lang="en-US"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endParaRPr>
          </a:p>
        </p:txBody>
      </p:sp>
      <p:sp>
        <p:nvSpPr>
          <p:cNvPr id="10" name="圓角矩形 10"/>
          <p:cNvSpPr/>
          <p:nvPr/>
        </p:nvSpPr>
        <p:spPr>
          <a:xfrm>
            <a:off x="13325478" y="4210053"/>
            <a:ext cx="3240880" cy="1626397"/>
          </a:xfrm>
          <a:custGeom>
            <a:avLst/>
            <a:gdLst>
              <a:gd name="f0" fmla="val 10800000"/>
              <a:gd name="f1" fmla="val 5400000"/>
              <a:gd name="f2" fmla="val 180"/>
              <a:gd name="f3" fmla="val w"/>
              <a:gd name="f4" fmla="val h"/>
              <a:gd name="f5" fmla="val 0"/>
              <a:gd name="f6" fmla="val 2161559"/>
              <a:gd name="f7" fmla="val 1083993"/>
              <a:gd name="f8" fmla="val 180666"/>
              <a:gd name="f9" fmla="val 80886"/>
              <a:gd name="f10" fmla="val 180665"/>
              <a:gd name="f11" fmla="val 903328"/>
              <a:gd name="f12" fmla="val 903327"/>
              <a:gd name="f13" fmla="val 1003107"/>
              <a:gd name="f14" fmla="val 1980893"/>
              <a:gd name="f15" fmla="val 1083992"/>
              <a:gd name="f16" fmla="val 2080672"/>
              <a:gd name="f17" fmla="val 1003106"/>
              <a:gd name="f18" fmla="+- 0 0 -360"/>
              <a:gd name="f19" fmla="+- 0 0 -90"/>
              <a:gd name="f20" fmla="+- 0 0 -180"/>
              <a:gd name="f21" fmla="+- 0 0 -270"/>
              <a:gd name="f22" fmla="*/ f3 1 2161559"/>
              <a:gd name="f23" fmla="*/ f4 1 1083993"/>
              <a:gd name="f24" fmla="+- f7 0 f5"/>
              <a:gd name="f25" fmla="+- f6 0 f5"/>
              <a:gd name="f26" fmla="*/ f18 f0 1"/>
              <a:gd name="f27" fmla="*/ f19 f0 1"/>
              <a:gd name="f28" fmla="*/ f20 f0 1"/>
              <a:gd name="f29" fmla="*/ f21 f0 1"/>
              <a:gd name="f30" fmla="*/ f25 1 2161559"/>
              <a:gd name="f31" fmla="*/ f24 1 1083993"/>
              <a:gd name="f32" fmla="*/ 1079809 f25 1"/>
              <a:gd name="f33" fmla="*/ 0 f24 1"/>
              <a:gd name="f34" fmla="*/ 2159617 f25 1"/>
              <a:gd name="f35" fmla="*/ 542267 f24 1"/>
              <a:gd name="f36" fmla="*/ 1084533 f24 1"/>
              <a:gd name="f37" fmla="*/ 0 f25 1"/>
              <a:gd name="f38" fmla="*/ 52917 f25 1"/>
              <a:gd name="f39" fmla="*/ 52917 f24 1"/>
              <a:gd name="f40" fmla="*/ 2108642 f25 1"/>
              <a:gd name="f41" fmla="*/ 1031076 f24 1"/>
              <a:gd name="f42" fmla="*/ f26 1 f2"/>
              <a:gd name="f43" fmla="*/ f27 1 f2"/>
              <a:gd name="f44" fmla="*/ f28 1 f2"/>
              <a:gd name="f45" fmla="*/ f29 1 f2"/>
              <a:gd name="f46" fmla="*/ f32 1 2161559"/>
              <a:gd name="f47" fmla="*/ f33 1 1083993"/>
              <a:gd name="f48" fmla="*/ f34 1 2161559"/>
              <a:gd name="f49" fmla="*/ f35 1 1083993"/>
              <a:gd name="f50" fmla="*/ f36 1 1083993"/>
              <a:gd name="f51" fmla="*/ f37 1 2161559"/>
              <a:gd name="f52" fmla="*/ f38 1 2161559"/>
              <a:gd name="f53" fmla="*/ f39 1 1083993"/>
              <a:gd name="f54" fmla="*/ f40 1 2161559"/>
              <a:gd name="f55" fmla="*/ f41 1 1083993"/>
              <a:gd name="f56" fmla="+- f42 0 f1"/>
              <a:gd name="f57" fmla="+- f43 0 f1"/>
              <a:gd name="f58" fmla="+- f44 0 f1"/>
              <a:gd name="f59" fmla="+- f45 0 f1"/>
              <a:gd name="f60" fmla="*/ f46 1 f30"/>
              <a:gd name="f61" fmla="*/ f47 1 f31"/>
              <a:gd name="f62" fmla="*/ f48 1 f30"/>
              <a:gd name="f63" fmla="*/ f49 1 f31"/>
              <a:gd name="f64" fmla="*/ f50 1 f31"/>
              <a:gd name="f65" fmla="*/ f51 1 f30"/>
              <a:gd name="f66" fmla="*/ f52 1 f30"/>
              <a:gd name="f67" fmla="*/ f54 1 f30"/>
              <a:gd name="f68" fmla="*/ f53 1 f31"/>
              <a:gd name="f69" fmla="*/ f55 1 f31"/>
              <a:gd name="f70" fmla="*/ f66 f22 1"/>
              <a:gd name="f71" fmla="*/ f67 f22 1"/>
              <a:gd name="f72" fmla="*/ f69 f23 1"/>
              <a:gd name="f73" fmla="*/ f68 f23 1"/>
              <a:gd name="f74" fmla="*/ f60 f22 1"/>
              <a:gd name="f75" fmla="*/ f61 f23 1"/>
              <a:gd name="f76" fmla="*/ f62 f22 1"/>
              <a:gd name="f77" fmla="*/ f63 f23 1"/>
              <a:gd name="f78" fmla="*/ f64 f23 1"/>
              <a:gd name="f79" fmla="*/ f65 f22 1"/>
            </a:gdLst>
            <a:ahLst/>
            <a:cxnLst>
              <a:cxn ang="3cd4">
                <a:pos x="hc" y="t"/>
              </a:cxn>
              <a:cxn ang="0">
                <a:pos x="r" y="vc"/>
              </a:cxn>
              <a:cxn ang="cd4">
                <a:pos x="hc" y="b"/>
              </a:cxn>
              <a:cxn ang="cd2">
                <a:pos x="l" y="vc"/>
              </a:cxn>
              <a:cxn ang="f56">
                <a:pos x="f74" y="f75"/>
              </a:cxn>
              <a:cxn ang="f57">
                <a:pos x="f76" y="f77"/>
              </a:cxn>
              <a:cxn ang="f58">
                <a:pos x="f74" y="f78"/>
              </a:cxn>
              <a:cxn ang="f59">
                <a:pos x="f79" y="f77"/>
              </a:cxn>
            </a:cxnLst>
            <a:rect l="f70" t="f73" r="f71" b="f72"/>
            <a:pathLst>
              <a:path w="2161559" h="1083993">
                <a:moveTo>
                  <a:pt x="f8" y="f5"/>
                </a:moveTo>
                <a:lnTo>
                  <a:pt x="f8" y="f5"/>
                </a:lnTo>
                <a:cubicBezTo>
                  <a:pt x="f9" y="f5"/>
                  <a:pt x="f5" y="f9"/>
                  <a:pt x="f5" y="f10"/>
                </a:cubicBezTo>
                <a:lnTo>
                  <a:pt x="f5" y="f11"/>
                </a:lnTo>
                <a:lnTo>
                  <a:pt x="f5" y="f12"/>
                </a:lnTo>
                <a:cubicBezTo>
                  <a:pt x="f5" y="f13"/>
                  <a:pt x="f9" y="f7"/>
                  <a:pt x="f10" y="f7"/>
                </a:cubicBezTo>
                <a:lnTo>
                  <a:pt x="f14" y="f7"/>
                </a:lnTo>
                <a:lnTo>
                  <a:pt x="f14" y="f15"/>
                </a:lnTo>
                <a:cubicBezTo>
                  <a:pt x="f16" y="f15"/>
                  <a:pt x="f6" y="f17"/>
                  <a:pt x="f6" y="f12"/>
                </a:cubicBezTo>
                <a:lnTo>
                  <a:pt x="f6" y="f8"/>
                </a:lnTo>
                <a:cubicBezTo>
                  <a:pt x="f6" y="f9"/>
                  <a:pt x="f16" y="f5"/>
                  <a:pt x="f14" y="f5"/>
                </a:cubicBezTo>
                <a:lnTo>
                  <a:pt x="f8" y="f5"/>
                </a:lnTo>
                <a:close/>
              </a:path>
            </a:pathLst>
          </a:custGeom>
          <a:solidFill>
            <a:srgbClr val="FFFFFF"/>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《媒合心理諮商》</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rPr>
              <a:t>轉介被害人接受心理諮商。</a:t>
            </a:r>
          </a:p>
        </p:txBody>
      </p:sp>
      <p:sp>
        <p:nvSpPr>
          <p:cNvPr id="11" name="圓角矩形 10"/>
          <p:cNvSpPr/>
          <p:nvPr/>
        </p:nvSpPr>
        <p:spPr>
          <a:xfrm>
            <a:off x="13473117" y="2095503"/>
            <a:ext cx="3243267" cy="1624010"/>
          </a:xfrm>
          <a:custGeom>
            <a:avLst/>
            <a:gdLst>
              <a:gd name="f0" fmla="val 10800000"/>
              <a:gd name="f1" fmla="val 5400000"/>
              <a:gd name="f2" fmla="val 180"/>
              <a:gd name="f3" fmla="val w"/>
              <a:gd name="f4" fmla="val h"/>
              <a:gd name="f5" fmla="val 0"/>
              <a:gd name="f6" fmla="val 2161559"/>
              <a:gd name="f7" fmla="val 1083993"/>
              <a:gd name="f8" fmla="val 180666"/>
              <a:gd name="f9" fmla="val 80886"/>
              <a:gd name="f10" fmla="val 180665"/>
              <a:gd name="f11" fmla="val 903328"/>
              <a:gd name="f12" fmla="val 903327"/>
              <a:gd name="f13" fmla="val 1003107"/>
              <a:gd name="f14" fmla="val 1980893"/>
              <a:gd name="f15" fmla="val 1083992"/>
              <a:gd name="f16" fmla="val 2080672"/>
              <a:gd name="f17" fmla="val 1003106"/>
              <a:gd name="f18" fmla="+- 0 0 -360"/>
              <a:gd name="f19" fmla="+- 0 0 -90"/>
              <a:gd name="f20" fmla="+- 0 0 -180"/>
              <a:gd name="f21" fmla="+- 0 0 -270"/>
              <a:gd name="f22" fmla="*/ f3 1 2161559"/>
              <a:gd name="f23" fmla="*/ f4 1 1083993"/>
              <a:gd name="f24" fmla="+- f7 0 f5"/>
              <a:gd name="f25" fmla="+- f6 0 f5"/>
              <a:gd name="f26" fmla="*/ f18 f0 1"/>
              <a:gd name="f27" fmla="*/ f19 f0 1"/>
              <a:gd name="f28" fmla="*/ f20 f0 1"/>
              <a:gd name="f29" fmla="*/ f21 f0 1"/>
              <a:gd name="f30" fmla="*/ f25 1 2161559"/>
              <a:gd name="f31" fmla="*/ f24 1 1083993"/>
              <a:gd name="f32" fmla="*/ 1081396 f25 1"/>
              <a:gd name="f33" fmla="*/ 0 f24 1"/>
              <a:gd name="f34" fmla="*/ 2162791 f25 1"/>
              <a:gd name="f35" fmla="*/ 540680 f24 1"/>
              <a:gd name="f36" fmla="*/ 1081359 f24 1"/>
              <a:gd name="f37" fmla="*/ 0 f25 1"/>
              <a:gd name="f38" fmla="*/ 52917 f25 1"/>
              <a:gd name="f39" fmla="*/ 52917 f24 1"/>
              <a:gd name="f40" fmla="*/ 2108642 f25 1"/>
              <a:gd name="f41" fmla="*/ 1031076 f24 1"/>
              <a:gd name="f42" fmla="*/ f26 1 f2"/>
              <a:gd name="f43" fmla="*/ f27 1 f2"/>
              <a:gd name="f44" fmla="*/ f28 1 f2"/>
              <a:gd name="f45" fmla="*/ f29 1 f2"/>
              <a:gd name="f46" fmla="*/ f32 1 2161559"/>
              <a:gd name="f47" fmla="*/ f33 1 1083993"/>
              <a:gd name="f48" fmla="*/ f34 1 2161559"/>
              <a:gd name="f49" fmla="*/ f35 1 1083993"/>
              <a:gd name="f50" fmla="*/ f36 1 1083993"/>
              <a:gd name="f51" fmla="*/ f37 1 2161559"/>
              <a:gd name="f52" fmla="*/ f38 1 2161559"/>
              <a:gd name="f53" fmla="*/ f39 1 1083993"/>
              <a:gd name="f54" fmla="*/ f40 1 2161559"/>
              <a:gd name="f55" fmla="*/ f41 1 1083993"/>
              <a:gd name="f56" fmla="+- f42 0 f1"/>
              <a:gd name="f57" fmla="+- f43 0 f1"/>
              <a:gd name="f58" fmla="+- f44 0 f1"/>
              <a:gd name="f59" fmla="+- f45 0 f1"/>
              <a:gd name="f60" fmla="*/ f46 1 f30"/>
              <a:gd name="f61" fmla="*/ f47 1 f31"/>
              <a:gd name="f62" fmla="*/ f48 1 f30"/>
              <a:gd name="f63" fmla="*/ f49 1 f31"/>
              <a:gd name="f64" fmla="*/ f50 1 f31"/>
              <a:gd name="f65" fmla="*/ f51 1 f30"/>
              <a:gd name="f66" fmla="*/ f52 1 f30"/>
              <a:gd name="f67" fmla="*/ f54 1 f30"/>
              <a:gd name="f68" fmla="*/ f53 1 f31"/>
              <a:gd name="f69" fmla="*/ f55 1 f31"/>
              <a:gd name="f70" fmla="*/ f66 f22 1"/>
              <a:gd name="f71" fmla="*/ f67 f22 1"/>
              <a:gd name="f72" fmla="*/ f69 f23 1"/>
              <a:gd name="f73" fmla="*/ f68 f23 1"/>
              <a:gd name="f74" fmla="*/ f60 f22 1"/>
              <a:gd name="f75" fmla="*/ f61 f23 1"/>
              <a:gd name="f76" fmla="*/ f62 f22 1"/>
              <a:gd name="f77" fmla="*/ f63 f23 1"/>
              <a:gd name="f78" fmla="*/ f64 f23 1"/>
              <a:gd name="f79" fmla="*/ f65 f22 1"/>
            </a:gdLst>
            <a:ahLst/>
            <a:cxnLst>
              <a:cxn ang="3cd4">
                <a:pos x="hc" y="t"/>
              </a:cxn>
              <a:cxn ang="0">
                <a:pos x="r" y="vc"/>
              </a:cxn>
              <a:cxn ang="cd4">
                <a:pos x="hc" y="b"/>
              </a:cxn>
              <a:cxn ang="cd2">
                <a:pos x="l" y="vc"/>
              </a:cxn>
              <a:cxn ang="f56">
                <a:pos x="f74" y="f75"/>
              </a:cxn>
              <a:cxn ang="f57">
                <a:pos x="f76" y="f77"/>
              </a:cxn>
              <a:cxn ang="f58">
                <a:pos x="f74" y="f78"/>
              </a:cxn>
              <a:cxn ang="f59">
                <a:pos x="f79" y="f77"/>
              </a:cxn>
            </a:cxnLst>
            <a:rect l="f70" t="f73" r="f71" b="f72"/>
            <a:pathLst>
              <a:path w="2161559" h="1083993">
                <a:moveTo>
                  <a:pt x="f8" y="f5"/>
                </a:moveTo>
                <a:lnTo>
                  <a:pt x="f8" y="f5"/>
                </a:lnTo>
                <a:cubicBezTo>
                  <a:pt x="f9" y="f5"/>
                  <a:pt x="f5" y="f9"/>
                  <a:pt x="f5" y="f10"/>
                </a:cubicBezTo>
                <a:lnTo>
                  <a:pt x="f5" y="f11"/>
                </a:lnTo>
                <a:lnTo>
                  <a:pt x="f5" y="f12"/>
                </a:lnTo>
                <a:cubicBezTo>
                  <a:pt x="f5" y="f13"/>
                  <a:pt x="f9" y="f7"/>
                  <a:pt x="f10" y="f7"/>
                </a:cubicBezTo>
                <a:lnTo>
                  <a:pt x="f14" y="f7"/>
                </a:lnTo>
                <a:lnTo>
                  <a:pt x="f14" y="f15"/>
                </a:lnTo>
                <a:cubicBezTo>
                  <a:pt x="f16" y="f15"/>
                  <a:pt x="f6" y="f17"/>
                  <a:pt x="f6" y="f12"/>
                </a:cubicBezTo>
                <a:lnTo>
                  <a:pt x="f6" y="f8"/>
                </a:lnTo>
                <a:cubicBezTo>
                  <a:pt x="f6" y="f9"/>
                  <a:pt x="f16" y="f5"/>
                  <a:pt x="f14" y="f5"/>
                </a:cubicBezTo>
                <a:lnTo>
                  <a:pt x="f8" y="f5"/>
                </a:lnTo>
                <a:close/>
              </a:path>
            </a:pathLst>
          </a:custGeom>
          <a:solidFill>
            <a:srgbClr val="FFFFFF"/>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《通譯服務》</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rPr>
              <a:t>針對外籍配偶之被害人。</a:t>
            </a:r>
            <a:endParaRPr lang="en-US" sz="2700" b="1" i="0" u="none" strike="noStrike" kern="0" cap="none" spc="0" baseline="0" dirty="0">
              <a:solidFill>
                <a:srgbClr val="002060"/>
              </a:solidFill>
              <a:uFillTx/>
              <a:latin typeface="微軟正黑體" panose="020B0604030504040204" pitchFamily="34" charset="-120"/>
              <a:ea typeface="微軟正黑體" panose="020B0604030504040204" pitchFamily="34" charset="-120"/>
              <a:cs typeface="Arial"/>
            </a:endParaRPr>
          </a:p>
        </p:txBody>
      </p:sp>
      <p:pic>
        <p:nvPicPr>
          <p:cNvPr id="12" name="圖片 2"/>
          <p:cNvPicPr>
            <a:picLocks noChangeAspect="1"/>
          </p:cNvPicPr>
          <p:nvPr/>
        </p:nvPicPr>
        <p:blipFill>
          <a:blip r:embed="rId3"/>
          <a:stretch>
            <a:fillRect/>
          </a:stretch>
        </p:blipFill>
        <p:spPr>
          <a:xfrm>
            <a:off x="285951" y="8545415"/>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name="Slide118">
    <p:spTree>
      <p:nvGrpSpPr>
        <p:cNvPr id="1" name=""/>
        <p:cNvGrpSpPr/>
        <p:nvPr/>
      </p:nvGrpSpPr>
      <p:grpSpPr>
        <a:xfrm>
          <a:off x="0" y="0"/>
          <a:ext cx="0" cy="0"/>
          <a:chOff x="0" y="0"/>
          <a:chExt cx="0" cy="0"/>
        </a:xfrm>
      </p:grpSpPr>
      <p:sp>
        <p:nvSpPr>
          <p:cNvPr id="2" name="文字方塊 4"/>
          <p:cNvSpPr txBox="1"/>
          <p:nvPr/>
        </p:nvSpPr>
        <p:spPr>
          <a:xfrm>
            <a:off x="2274094" y="2083597"/>
            <a:ext cx="14070805" cy="4778233"/>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ts val="6900"/>
              </a:lnSpc>
              <a:spcBef>
                <a:spcPts val="0"/>
              </a:spcBef>
              <a:spcAft>
                <a:spcPts val="0"/>
              </a:spcAft>
              <a:buNone/>
              <a:tabLst/>
              <a:defRPr sz="1800" b="0" i="0" u="none" strike="noStrike" kern="0" cap="none" spc="0" baseline="0">
                <a:solidFill>
                  <a:srgbClr val="000000"/>
                </a:solidFill>
                <a:uFillTx/>
              </a:defRPr>
            </a:pPr>
            <a:r>
              <a:rPr lang="zh-TW"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每個人都發揮宣導種子的力量</a:t>
            </a:r>
            <a:br>
              <a:rPr lang="en-US"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br>
            <a:r>
              <a:rPr lang="zh-TW"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多一份關心，少一份傷心</a:t>
            </a:r>
            <a:br>
              <a:rPr lang="en-US"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br>
            <a:r>
              <a:rPr lang="zh-TW" sz="48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讓家庭永遠是每個人的依靠</a:t>
            </a:r>
            <a:r>
              <a:rPr lang="zh-TW" sz="4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rPr>
              <a:t>！</a:t>
            </a:r>
            <a:endParaRPr lang="en-US" sz="4200" b="1" i="0" u="none" strike="noStrike" kern="0" cap="none" spc="0" baseline="0" dirty="0">
              <a:solidFill>
                <a:srgbClr val="000000"/>
              </a:solidFill>
              <a:uFillTx/>
              <a:latin typeface="微軟正黑體" panose="020B0604030504040204" pitchFamily="34" charset="-120"/>
              <a:ea typeface="微軟正黑體" panose="020B0604030504040204" pitchFamily="34" charset="-120"/>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200" b="1" i="0" u="none" strike="noStrike" kern="0" cap="none" spc="0" baseline="0" dirty="0">
                <a:solidFill>
                  <a:srgbClr val="5100A2"/>
                </a:solidFill>
                <a:uFillTx/>
                <a:latin typeface="微軟正黑體" panose="020B0604030504040204" pitchFamily="34" charset="-120"/>
                <a:ea typeface="微軟正黑體" panose="020B0604030504040204" pitchFamily="34" charset="-120"/>
                <a:cs typeface="Arial"/>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200" b="1" i="0" u="none" strike="noStrike" kern="0" cap="none" spc="0" baseline="0" dirty="0">
                <a:solidFill>
                  <a:srgbClr val="5100A2"/>
                </a:solidFill>
                <a:uFillTx/>
                <a:latin typeface="微軟正黑體" panose="020B0604030504040204" pitchFamily="34" charset="-120"/>
                <a:ea typeface="微軟正黑體" panose="020B0604030504040204" pitchFamily="34" charset="-120"/>
                <a:cs typeface="Arial"/>
              </a:rPr>
              <a:t>        </a:t>
            </a:r>
            <a:r>
              <a:rPr lang="zh-TW" sz="4200" b="1" i="0" u="none" strike="noStrike" kern="0" cap="none" spc="0" baseline="0" dirty="0">
                <a:solidFill>
                  <a:srgbClr val="5100A2"/>
                </a:solidFill>
                <a:uFillTx/>
                <a:latin typeface="微軟正黑體" panose="020B0604030504040204" pitchFamily="34" charset="-120"/>
                <a:ea typeface="微軟正黑體" panose="020B0604030504040204" pitchFamily="34" charset="-120"/>
                <a:cs typeface="Arial"/>
              </a:rPr>
              <a:t>保護諮詢請撥</a:t>
            </a:r>
            <a:r>
              <a:rPr lang="en-US" sz="9000" b="1" i="0" u="none" strike="noStrike" kern="0" cap="none" spc="0" baseline="0" dirty="0">
                <a:solidFill>
                  <a:srgbClr val="5100A2"/>
                </a:solidFill>
                <a:uFillTx/>
                <a:latin typeface="微軟正黑體" panose="020B0604030504040204" pitchFamily="34" charset="-120"/>
                <a:ea typeface="微軟正黑體" panose="020B0604030504040204" pitchFamily="34" charset="-120"/>
                <a:cs typeface="Arial"/>
              </a:rPr>
              <a:t>113</a:t>
            </a:r>
            <a:r>
              <a:rPr lang="en-US" sz="9000" b="0" i="0" u="none" strike="noStrike" kern="0" cap="none" spc="0" baseline="0" dirty="0">
                <a:solidFill>
                  <a:srgbClr val="5C250D"/>
                </a:solidFill>
                <a:uFillTx/>
                <a:latin typeface="微軟正黑體" panose="020B0604030504040204" pitchFamily="34" charset="-120"/>
                <a:ea typeface="微軟正黑體" panose="020B0604030504040204" pitchFamily="34" charset="-120"/>
                <a:cs typeface="Arial"/>
              </a:rPr>
              <a:t>  </a:t>
            </a:r>
            <a:r>
              <a:rPr lang="en-US" sz="4200" b="0" i="0" u="none" strike="noStrike" kern="0" cap="none" spc="0" baseline="0" dirty="0">
                <a:solidFill>
                  <a:srgbClr val="5C250D"/>
                </a:solidFill>
                <a:uFillTx/>
                <a:latin typeface="微軟正黑體" panose="020B0604030504040204" pitchFamily="34" charset="-120"/>
                <a:ea typeface="微軟正黑體" panose="020B0604030504040204" pitchFamily="34" charset="-120"/>
                <a:cs typeface="Arial"/>
              </a:rPr>
              <a:t>  </a:t>
            </a:r>
            <a:r>
              <a:rPr lang="zh-TW" sz="42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報案求援請撥</a:t>
            </a:r>
            <a:r>
              <a:rPr lang="en-US" sz="9000" b="1" i="0" u="none" strike="noStrike" kern="0" cap="none" spc="0" baseline="0" dirty="0">
                <a:solidFill>
                  <a:srgbClr val="FF0000"/>
                </a:solidFill>
                <a:uFillTx/>
                <a:latin typeface="微軟正黑體" panose="020B0604030504040204" pitchFamily="34" charset="-120"/>
                <a:ea typeface="微軟正黑體" panose="020B0604030504040204" pitchFamily="34" charset="-120"/>
                <a:cs typeface="Arial"/>
              </a:rPr>
              <a:t>110</a:t>
            </a:r>
          </a:p>
        </p:txBody>
      </p:sp>
      <p:pic>
        <p:nvPicPr>
          <p:cNvPr id="3" name="圖片 1"/>
          <p:cNvPicPr>
            <a:picLocks noChangeAspect="1"/>
          </p:cNvPicPr>
          <p:nvPr/>
        </p:nvPicPr>
        <p:blipFill>
          <a:blip r:embed="rId2"/>
          <a:stretch>
            <a:fillRect/>
          </a:stretch>
        </p:blipFill>
        <p:spPr>
          <a:xfrm>
            <a:off x="488554" y="8576815"/>
            <a:ext cx="1956989" cy="150584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Green and White Minimal Geometric Newsletter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2654</TotalTime>
  <Words>9650</Words>
  <Application>Microsoft Office PowerPoint</Application>
  <PresentationFormat>自訂</PresentationFormat>
  <Paragraphs>1256</Paragraphs>
  <Slides>94</Slides>
  <Notes>30</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94</vt:i4>
      </vt:variant>
    </vt:vector>
  </HeadingPairs>
  <TitlesOfParts>
    <vt:vector size="110" baseType="lpstr">
      <vt:lpstr>Microsoft YaHei</vt:lpstr>
      <vt:lpstr>Paytone One</vt:lpstr>
      <vt:lpstr>宋体</vt:lpstr>
      <vt:lpstr>華康粗圓體</vt:lpstr>
      <vt:lpstr>微軟正黑體</vt:lpstr>
      <vt:lpstr>新細明體</vt:lpstr>
      <vt:lpstr>마루 부리 Beta</vt:lpstr>
      <vt:lpstr>Aptos</vt:lpstr>
      <vt:lpstr>Arial</vt:lpstr>
      <vt:lpstr>Broadway</vt:lpstr>
      <vt:lpstr>Calibri</vt:lpstr>
      <vt:lpstr>Calibri Light</vt:lpstr>
      <vt:lpstr>Open Sans</vt:lpstr>
      <vt:lpstr>Times New Roman</vt:lpstr>
      <vt:lpstr>Wingdings</vt:lpstr>
      <vt:lpstr>Green and White Minimal Geometric Newsletter Presentation</vt:lpstr>
      <vt:lpstr>PowerPoint 簡報</vt:lpstr>
      <vt:lpstr>PowerPoint 簡報</vt:lpstr>
      <vt:lpstr>PowerPoint 簡報</vt:lpstr>
      <vt:lpstr>PowerPoint 簡報</vt:lpstr>
      <vt:lpstr>PowerPoint 簡報</vt:lpstr>
      <vt:lpstr>PowerPoint 簡報</vt:lpstr>
      <vt:lpstr>PowerPoint 簡報</vt:lpstr>
      <vt:lpstr>PowerPoint 簡報</vt:lpstr>
      <vt:lpstr>責任通報人員與法規適用(一)</vt:lpstr>
      <vt:lpstr>責任通報人員與法規適用(二)</vt:lpstr>
      <vt:lpstr>責任通報人員與法規適用(二)</vt:lpstr>
      <vt:lpstr>責任通報人員未依規定通報罰則</vt:lpstr>
      <vt:lpstr>通報管道與方式</vt:lpstr>
      <vt:lpstr>通報管道與方式</vt:lpstr>
      <vt:lpstr>通報內涵</vt:lpstr>
      <vt:lpstr>通報時應注意之事項（一）</vt:lpstr>
      <vt:lpstr>通報時應注意之事項（二）</vt:lpstr>
      <vt:lpstr>通報者的疑慮</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親職教育（一）</vt:lpstr>
      <vt:lpstr>親職教育（二）</vt:lpstr>
      <vt:lpstr>PowerPoint 簡報</vt:lpstr>
      <vt:lpstr>PowerPoint 簡報</vt:lpstr>
      <vt:lpstr>PowerPoint 簡報</vt:lpstr>
      <vt:lpstr>PowerPoint 簡報</vt:lpstr>
      <vt:lpstr>PowerPoint 簡報</vt:lpstr>
      <vt:lpstr>性侵害案件處理流程</vt:lpstr>
      <vt:lpstr>PowerPoint 簡報</vt:lpstr>
      <vt:lpstr>兒少性剝削的定義</vt:lpstr>
      <vt:lpstr>兒少性剝削的類型</vt:lpstr>
      <vt:lpstr>兒少性剝削服務流程</vt:lpstr>
      <vt:lpstr>臺中市兒少性剝削行為人輔導教育</vt:lpstr>
      <vt:lpstr>PowerPoint 簡報</vt:lpstr>
      <vt:lpstr>遭遇性影像外流，冷靜應對四步驟</vt:lpstr>
      <vt:lpstr>性影像下架處理</vt:lpstr>
      <vt:lpstr>什麼行為會觸法？</vt:lpstr>
      <vt:lpstr>性影像防治，我們可以做什麼</vt:lpstr>
      <vt:lpstr>PowerPoint 簡報</vt:lpstr>
      <vt:lpstr>性騷擾防治三法適用原則</vt:lpstr>
      <vt:lpstr>性騷擾防治三法適用範圍</vt:lpstr>
      <vt:lpstr>性騷擾防治法立法目的</vt:lpstr>
      <vt:lpstr>性騷擾罪</vt:lpstr>
      <vt:lpstr>性騷擾定義(一)</vt:lpstr>
      <vt:lpstr>性騷擾定義(二)</vt:lpstr>
      <vt:lpstr>性騷擾定義(三)</vt:lpstr>
      <vt:lpstr>PowerPoint 簡報</vt:lpstr>
      <vt:lpstr>PowerPoint 簡報</vt:lpstr>
      <vt:lpstr>PowerPoint 簡報</vt:lpstr>
      <vt:lpstr>性騷擾樣態</vt:lpstr>
      <vt:lpstr>性騷擾的樣態</vt:lpstr>
      <vt:lpstr>PowerPoint 簡報</vt:lpstr>
      <vt:lpstr>PowerPoint 簡報</vt:lpstr>
      <vt:lpstr>PowerPoint 簡報</vt:lpstr>
      <vt:lpstr>PowerPoint 簡報</vt:lpstr>
      <vt:lpstr>PowerPoint 簡報</vt:lpstr>
      <vt:lpstr>PowerPoint 簡報</vt:lpstr>
      <vt:lpstr>PowerPoint 簡報</vt:lpstr>
      <vt:lpstr>性騷擾申訴期限 (性騷擾防治法第14條)</vt:lpstr>
      <vt:lpstr>性騷擾申訴調查單位 (性騷擾防治法第14條)</vt:lpstr>
      <vt:lpstr>性騷擾事件調解機制</vt:lpstr>
      <vt:lpstr>性騷擾之法律責任 (性騷擾防治法第12條、25條、28條)</vt:lpstr>
      <vt:lpstr>性騷擾被害人保護扶助</vt:lpstr>
      <vt:lpstr>臺中市性騷擾個案服務與防治宣導方案 財團法人勵馨社會福利事業基金會承辦(性騷擾諮詢專線電話04-22239595)</vt:lpstr>
      <vt:lpstr>性騷擾防治責任 (性騷法防治法第7條)</vt:lpstr>
      <vt:lpstr>性騷擾防治責任罰則 (性騷擾防治法第28條)</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林姜佑</dc:creator>
  <cp:lastModifiedBy>林姜佑</cp:lastModifiedBy>
  <cp:revision>283</cp:revision>
  <cp:lastPrinted>2025-04-23T02:50:43Z</cp:lastPrinted>
  <dcterms:modified xsi:type="dcterms:W3CDTF">2026-03-20T07:27:46Z</dcterms:modified>
</cp:coreProperties>
</file>